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921" y="1219200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 sz="1800"/>
            </a:pPr>
            <a:r>
              <a:rPr sz="3200" dirty="0" err="1"/>
              <a:t>トランプ時代における平和運動再興</a:t>
            </a:r>
            <a:endParaRPr sz="3200" dirty="0"/>
          </a:p>
          <a:p>
            <a:pPr>
              <a:defRPr sz="1800"/>
            </a:pPr>
            <a:r>
              <a:rPr sz="3200" dirty="0"/>
              <a:t>Reviving the Peace Movement in the Age of Trump</a:t>
            </a:r>
          </a:p>
          <a:p>
            <a:pPr>
              <a:defRPr sz="1800"/>
            </a:pPr>
            <a:endParaRPr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1721" y="3035595"/>
            <a:ext cx="7086600" cy="1752600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>
                <a:solidFill>
                  <a:schemeClr val="tx1"/>
                </a:solidFill>
              </a:rPr>
              <a:t>ウィリアム・ハートゥング（2024年11月18日）</a:t>
            </a:r>
          </a:p>
          <a:p>
            <a:pPr>
              <a:defRPr sz="1800"/>
            </a:pPr>
            <a:endParaRPr sz="2400" dirty="0">
              <a:solidFill>
                <a:schemeClr val="tx1"/>
              </a:solidFill>
            </a:endParaRPr>
          </a:p>
          <a:p>
            <a:pPr>
              <a:defRPr sz="1800"/>
            </a:pPr>
            <a:r>
              <a:rPr lang="en-US" sz="2400" dirty="0">
                <a:solidFill>
                  <a:schemeClr val="tx1"/>
                </a:solidFill>
              </a:rPr>
              <a:t>Wiliam Hartung (Nov. 18, 2024)</a:t>
            </a: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9818"/>
            <a:ext cx="8229600" cy="168175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3600" dirty="0"/>
              <a:t>🔎 </a:t>
            </a:r>
            <a:r>
              <a:rPr sz="3600" dirty="0" err="1"/>
              <a:t>歴史に学ぶ希望</a:t>
            </a:r>
            <a:endParaRPr sz="3600" dirty="0"/>
          </a:p>
          <a:p>
            <a:pPr>
              <a:defRPr sz="1800"/>
            </a:pPr>
            <a:r>
              <a:rPr lang="en-US" sz="3600" dirty="0"/>
              <a:t>Hope </a:t>
            </a:r>
            <a:r>
              <a:rPr sz="3600" dirty="0"/>
              <a:t>Learning from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83448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レーガンも反核運動と世論圧力で核軍縮へ</a:t>
            </a:r>
            <a:endParaRPr sz="2400" dirty="0"/>
          </a:p>
          <a:p>
            <a:pPr>
              <a:defRPr sz="1800"/>
            </a:pPr>
            <a:r>
              <a:rPr sz="2400" dirty="0"/>
              <a:t>✅ 1982年NYで100万人が核凍結を訴え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大衆運動が政策転換を生む</a:t>
            </a:r>
            <a:endParaRPr sz="2400" dirty="0"/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Learning from History</a:t>
            </a:r>
          </a:p>
          <a:p>
            <a:pPr>
              <a:defRPr sz="1800"/>
            </a:pPr>
            <a:r>
              <a:rPr sz="2400" dirty="0"/>
              <a:t>✅ Reagan shifted to nuclear arms reduction under anti-nuclear movements &amp; public pressure</a:t>
            </a:r>
          </a:p>
          <a:p>
            <a:pPr>
              <a:defRPr sz="1800"/>
            </a:pPr>
            <a:r>
              <a:rPr sz="2400" dirty="0"/>
              <a:t>✅ 1 million called for nuclear freeze in NY 1982</a:t>
            </a:r>
          </a:p>
          <a:p>
            <a:pPr>
              <a:defRPr sz="1800"/>
            </a:pPr>
            <a:r>
              <a:rPr sz="2400" dirty="0"/>
              <a:t>✅ Mass movements drive policy change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4758"/>
            <a:ext cx="8229600" cy="1143000"/>
          </a:xfrm>
        </p:spPr>
        <p:txBody>
          <a:bodyPr>
            <a:noAutofit/>
          </a:bodyPr>
          <a:lstStyle/>
          <a:p>
            <a:pPr>
              <a:defRPr sz="1800"/>
            </a:pPr>
            <a:r>
              <a:rPr sz="3600" dirty="0"/>
              <a:t>🔴 </a:t>
            </a:r>
            <a:r>
              <a:rPr sz="3600" dirty="0" err="1"/>
              <a:t>トランプと軍事主義</a:t>
            </a:r>
            <a:endParaRPr sz="3600" dirty="0"/>
          </a:p>
          <a:p>
            <a:pPr>
              <a:defRPr sz="1800"/>
            </a:pPr>
            <a:r>
              <a:rPr sz="3600" dirty="0"/>
              <a:t>Trump and Militarism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87279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イラク戦争批判で反介入主義イメージ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実際はサウジ・イエメン戦争支持、武器輸出推進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INF条約・イラン核合意離脱で軍縮破壊</a:t>
            </a:r>
            <a:endParaRPr lang="en-US" sz="2400" dirty="0"/>
          </a:p>
          <a:p>
            <a:pPr>
              <a:defRPr sz="1800"/>
            </a:pPr>
            <a:r>
              <a:rPr lang="ja-US" altLang="en-US" sz="2400" dirty="0"/>
              <a:t>（イラン爆撃、ネタニヤフ、プーチン協力）</a:t>
            </a:r>
            <a:endParaRPr sz="2400" dirty="0"/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Trump and Militarism</a:t>
            </a:r>
          </a:p>
          <a:p>
            <a:pPr>
              <a:defRPr sz="1800"/>
            </a:pPr>
            <a:r>
              <a:rPr sz="2400" dirty="0"/>
              <a:t>✅ Criticized Iraq war, seen as anti-interventionist</a:t>
            </a:r>
          </a:p>
          <a:p>
            <a:pPr>
              <a:defRPr sz="1800"/>
            </a:pPr>
            <a:r>
              <a:rPr sz="2400" dirty="0"/>
              <a:t>✅ In practice supported Saudi-Yemen war, arms exports</a:t>
            </a:r>
          </a:p>
          <a:p>
            <a:pPr>
              <a:defRPr sz="1800"/>
            </a:pPr>
            <a:r>
              <a:rPr sz="2400" dirty="0"/>
              <a:t>✅ Withdrew from INF treaty, Iran nuclear deal, undermined disarmament</a:t>
            </a:r>
            <a:endParaRPr lang="en-US" sz="2400" dirty="0"/>
          </a:p>
          <a:p>
            <a:pPr>
              <a:defRPr sz="1800"/>
            </a:pPr>
            <a:r>
              <a:rPr lang="en-US" sz="2400" dirty="0"/>
              <a:t>（Iran bombardment, cooperation with Netanyahu, Putin）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381" y="10287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1800"/>
            </a:pPr>
            <a:r>
              <a:rPr sz="3600" dirty="0"/>
              <a:t>⚠️ </a:t>
            </a:r>
            <a:r>
              <a:rPr sz="3600" dirty="0" err="1"/>
              <a:t>矛盾するメッセージ</a:t>
            </a:r>
            <a:br>
              <a:rPr lang="en-US" sz="3600" dirty="0"/>
            </a:br>
            <a:r>
              <a:rPr lang="en-US" altLang="ja-US" sz="3600" dirty="0"/>
              <a:t>Contradictory Messages</a:t>
            </a:r>
            <a:br>
              <a:rPr lang="en-US" altLang="ja-US" sz="3600" dirty="0"/>
            </a:br>
            <a:endParaRPr sz="3600" dirty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381" y="2171700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軍需企業批判「ミサイルは1発200万ドル」</a:t>
            </a:r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ウクライナ支援打ち切り示唆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他方で中国対決、国境軍事化、ガザ殲滅支持</a:t>
            </a:r>
            <a:endParaRPr sz="2400" dirty="0"/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✅ Criticizes arms makers “Missiles cost $2 million each”</a:t>
            </a:r>
          </a:p>
          <a:p>
            <a:pPr>
              <a:defRPr sz="1800"/>
            </a:pPr>
            <a:r>
              <a:rPr sz="2400" dirty="0"/>
              <a:t>✅ Suggests ending Ukraine aid</a:t>
            </a:r>
          </a:p>
          <a:p>
            <a:pPr>
              <a:defRPr sz="1800"/>
            </a:pPr>
            <a:r>
              <a:rPr sz="2400" dirty="0"/>
              <a:t>✅ Yet confrontational towards China, militarizing border, supports Gaza destruction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8676"/>
            <a:ext cx="8229600" cy="1143000"/>
          </a:xfrm>
        </p:spPr>
        <p:txBody>
          <a:bodyPr>
            <a:noAutofit/>
          </a:bodyPr>
          <a:lstStyle/>
          <a:p>
            <a:pPr>
              <a:defRPr sz="1800"/>
            </a:pPr>
            <a:r>
              <a:rPr sz="3600" dirty="0"/>
              <a:t>🕊️ </a:t>
            </a:r>
            <a:r>
              <a:rPr sz="3600" dirty="0" err="1"/>
              <a:t>平和運動への示唆</a:t>
            </a:r>
            <a:endParaRPr sz="3600" dirty="0"/>
          </a:p>
          <a:p>
            <a:pPr>
              <a:defRPr sz="1800"/>
            </a:pPr>
            <a:r>
              <a:rPr sz="3600" dirty="0"/>
              <a:t>Suggestions for Peace Movement</a:t>
            </a:r>
          </a:p>
          <a:p>
            <a:pPr>
              <a:defRPr sz="1800"/>
            </a:pP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130" y="2099930"/>
            <a:ext cx="9037675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柔軟かつ強固なネットワーク構築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組織的弾圧リスクへの備え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多様な運動の連携（核廃絶</a:t>
            </a:r>
            <a:r>
              <a:rPr sz="2400" dirty="0"/>
              <a:t>、</a:t>
            </a:r>
            <a:endParaRPr lang="en-US" sz="2400" dirty="0"/>
          </a:p>
          <a:p>
            <a:pPr marL="0" indent="0">
              <a:buNone/>
              <a:defRPr sz="1800"/>
            </a:pPr>
            <a:r>
              <a:rPr lang="ja-US" altLang="en-US" sz="2400" dirty="0"/>
              <a:t>　　　　　　　</a:t>
            </a:r>
            <a:r>
              <a:rPr sz="2400" dirty="0" err="1"/>
              <a:t>ガザ停戦、気候、労組など</a:t>
            </a:r>
            <a:r>
              <a:rPr sz="2400" dirty="0"/>
              <a:t>）</a:t>
            </a:r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✅ Build flexible, strong networks</a:t>
            </a:r>
          </a:p>
          <a:p>
            <a:pPr>
              <a:defRPr sz="1800"/>
            </a:pPr>
            <a:r>
              <a:rPr sz="2400" dirty="0"/>
              <a:t>✅ Prepare for organizational repression risks</a:t>
            </a:r>
          </a:p>
          <a:p>
            <a:pPr>
              <a:defRPr sz="1800"/>
            </a:pPr>
            <a:r>
              <a:rPr sz="2400" dirty="0"/>
              <a:t>✅ Connect diverse movements (nuclear abolition, </a:t>
            </a:r>
            <a:endParaRPr lang="en-US" sz="2400" dirty="0"/>
          </a:p>
          <a:p>
            <a:pPr marL="0" indent="0">
              <a:buNone/>
              <a:defRPr sz="1800"/>
            </a:pPr>
            <a:r>
              <a:rPr lang="ja-US" altLang="en-US" sz="2400" dirty="0"/>
              <a:t>　　　　　　　</a:t>
            </a:r>
            <a:r>
              <a:rPr sz="2400" dirty="0"/>
              <a:t>Gaza ceasefire, climate, labor unions etc.)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638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1800"/>
            </a:pPr>
            <a:r>
              <a:rPr sz="4000" dirty="0"/>
              <a:t>🔧 </a:t>
            </a:r>
            <a:r>
              <a:rPr sz="4000" dirty="0" err="1"/>
              <a:t>軍事予算改革の可能性</a:t>
            </a:r>
            <a:endParaRPr sz="4000" dirty="0"/>
          </a:p>
          <a:p>
            <a:pPr>
              <a:defRPr sz="1800"/>
            </a:pPr>
            <a:r>
              <a:rPr sz="4000" dirty="0"/>
              <a:t>Potential for Military Budget Reform</a:t>
            </a:r>
          </a:p>
          <a:p>
            <a:pPr>
              <a:defRPr sz="1800"/>
            </a:pPr>
            <a:r>
              <a:rPr dirty="0"/>
              <a:t>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833576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高額・複雑・維持不能な兵器体系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価格つり上げ防止、コスト責任追及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超党派改革で軍需企業支配削減</a:t>
            </a:r>
            <a:endParaRPr sz="2400" dirty="0"/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✅ Weapons too expensive, complex, unmaintainable</a:t>
            </a:r>
          </a:p>
          <a:p>
            <a:pPr>
              <a:defRPr sz="1800"/>
            </a:pPr>
            <a:r>
              <a:rPr sz="2400" dirty="0"/>
              <a:t>✅ Need price controls, accountability for overruns</a:t>
            </a:r>
          </a:p>
          <a:p>
            <a:pPr>
              <a:defRPr sz="1800"/>
            </a:pPr>
            <a:r>
              <a:rPr sz="2400" dirty="0"/>
              <a:t>✅ Bipartisan reforms to reduce arms industry dominance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01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1800"/>
            </a:pPr>
            <a:r>
              <a:rPr sz="3600" dirty="0"/>
              <a:t>✨ </a:t>
            </a:r>
            <a:r>
              <a:rPr sz="3600" dirty="0" err="1"/>
              <a:t>新たなリーダーシップと喜び</a:t>
            </a:r>
            <a:br>
              <a:rPr lang="en-US" sz="3600" dirty="0"/>
            </a:br>
            <a:r>
              <a:rPr lang="en-US" altLang="ja-US" sz="3600" dirty="0"/>
              <a:t>New Leadership and Joy</a:t>
            </a:r>
            <a:br>
              <a:rPr lang="en-US" altLang="ja-US" dirty="0"/>
            </a:br>
            <a:endParaRPr dirty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926" y="2332037"/>
            <a:ext cx="8229600" cy="4525963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多様な声への場の譲渡</a:t>
            </a:r>
            <a:endParaRPr sz="2400" dirty="0"/>
          </a:p>
          <a:p>
            <a:pPr>
              <a:defRPr sz="1800"/>
            </a:pPr>
            <a:r>
              <a:rPr sz="2400" dirty="0"/>
              <a:t>✅ </a:t>
            </a:r>
            <a:r>
              <a:rPr sz="2400" dirty="0" err="1"/>
              <a:t>喜びを持つ運動（公民権運動の歌に学ぶ</a:t>
            </a:r>
            <a:r>
              <a:rPr sz="2400" dirty="0"/>
              <a:t>）</a:t>
            </a:r>
          </a:p>
          <a:p>
            <a:pPr>
              <a:defRPr sz="1800"/>
            </a:pPr>
            <a:r>
              <a:rPr sz="2400" dirty="0"/>
              <a:t>✅ 「</a:t>
            </a:r>
            <a:r>
              <a:rPr sz="2400" dirty="0" err="1"/>
              <a:t>今という激しい緊急性」で行動</a:t>
            </a:r>
            <a:endParaRPr sz="2400" dirty="0"/>
          </a:p>
          <a:p>
            <a:pPr>
              <a:defRPr sz="1800"/>
            </a:pPr>
            <a:endParaRPr sz="2400" dirty="0"/>
          </a:p>
          <a:p>
            <a:pPr>
              <a:defRPr sz="1800"/>
            </a:pPr>
            <a:r>
              <a:rPr sz="2400" dirty="0"/>
              <a:t>✅ Share space with diverse voices</a:t>
            </a:r>
          </a:p>
          <a:p>
            <a:pPr>
              <a:defRPr sz="1800"/>
            </a:pPr>
            <a:r>
              <a:rPr sz="2400" dirty="0"/>
              <a:t>✅ Movement must carry joy (as in civil rights songs)</a:t>
            </a:r>
          </a:p>
          <a:p>
            <a:pPr>
              <a:defRPr sz="1800"/>
            </a:pPr>
            <a:r>
              <a:rPr sz="2400" dirty="0"/>
              <a:t>✅ Act with “the fierce urgency of now”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358</Words>
  <Application>Microsoft Macintosh PowerPoint</Application>
  <PresentationFormat>画面に合わせる (4:3)</PresentationFormat>
  <Paragraphs>64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トランプ時代における平和運動再興 Reviving the Peace Movement in the Age of Trump </vt:lpstr>
      <vt:lpstr>🔎 歴史に学ぶ希望 Hope Learning from History</vt:lpstr>
      <vt:lpstr>🔴 トランプと軍事主義 Trump and Militarism</vt:lpstr>
      <vt:lpstr>⚠️ 矛盾するメッセージ Contradictory Messages   </vt:lpstr>
      <vt:lpstr>🕊️ 平和運動への示唆 Suggestions for Peace Movement </vt:lpstr>
      <vt:lpstr>🔧 軍事予算改革の可能性 Potential for Military Budget Reform ✅</vt:lpstr>
      <vt:lpstr>✨ 新たなリーダーシップと喜び New Leadership and Joy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2025-07-03T13:06:50Z</dcterms:modified>
  <cp:category/>
</cp:coreProperties>
</file>