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233" y="1501775"/>
            <a:ext cx="8904767" cy="1470025"/>
          </a:xfrm>
        </p:spPr>
        <p:txBody>
          <a:bodyPr>
            <a:normAutofit fontScale="90000"/>
          </a:bodyPr>
          <a:lstStyle/>
          <a:p>
            <a:pPr>
              <a:defRPr sz="3200"/>
            </a:pPr>
            <a:r>
              <a:rPr sz="3600" dirty="0">
                <a:solidFill>
                  <a:srgbClr val="FF0000"/>
                </a:solidFill>
              </a:rPr>
              <a:t>Global Military Budgets vs. Humanitarian Needs</a:t>
            </a:r>
          </a:p>
          <a:p>
            <a:r>
              <a:rPr dirty="0" err="1">
                <a:solidFill>
                  <a:srgbClr val="FF0000"/>
                </a:solidFill>
              </a:rPr>
              <a:t>世界の軍事予算と人道的必要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5779" y="3662104"/>
            <a:ext cx="6751674" cy="1752600"/>
          </a:xfrm>
        </p:spPr>
        <p:txBody>
          <a:bodyPr>
            <a:normAutofit fontScale="92500"/>
          </a:bodyPr>
          <a:lstStyle/>
          <a:p>
            <a:pPr>
              <a:defRPr sz="2400"/>
            </a:pPr>
            <a:r>
              <a:rPr sz="3500" dirty="0">
                <a:solidFill>
                  <a:srgbClr val="00B050"/>
                </a:solidFill>
              </a:rPr>
              <a:t>Redirecting resources for life, health, education, and climate action</a:t>
            </a:r>
          </a:p>
          <a:p>
            <a:r>
              <a:rPr dirty="0" err="1">
                <a:solidFill>
                  <a:srgbClr val="00B050"/>
                </a:solidFill>
              </a:rPr>
              <a:t>資源を生命・健康・教育・気候行動へ</a:t>
            </a:r>
            <a:endParaRPr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7531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🌍 Crowding Out Public Spending</a:t>
            </a:r>
          </a:p>
          <a:p>
            <a:r>
              <a:rPr dirty="0"/>
              <a:t>🌍 </a:t>
            </a:r>
            <a:r>
              <a:rPr dirty="0" err="1"/>
              <a:t>公共支出の排除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321" y="2961167"/>
            <a:ext cx="8229600" cy="4525963"/>
          </a:xfrm>
        </p:spPr>
        <p:txBody>
          <a:bodyPr/>
          <a:lstStyle/>
          <a:p>
            <a:pPr>
              <a:defRPr sz="2000"/>
            </a:pPr>
            <a:r>
              <a:rPr dirty="0"/>
              <a:t>✅ Each 1% military budget increase = ~0.62% health budget decrease (116 countries study)</a:t>
            </a:r>
          </a:p>
          <a:p>
            <a:pPr>
              <a:defRPr sz="2000"/>
            </a:pPr>
            <a:r>
              <a:rPr dirty="0"/>
              <a:t>✅ 軍事予算が1%増加すると保健予算は約0.62%減少（116か国調査）</a:t>
            </a:r>
          </a:p>
          <a:p>
            <a:pPr>
              <a:defRPr sz="2000"/>
            </a:pPr>
            <a:r>
              <a:rPr dirty="0"/>
              <a:t>🔬 Military spending often crowds out health and welfare budgets</a:t>
            </a:r>
          </a:p>
          <a:p>
            <a:pPr>
              <a:defRPr sz="2000"/>
            </a:pPr>
            <a:r>
              <a:rPr dirty="0"/>
              <a:t>🔬 </a:t>
            </a:r>
            <a:r>
              <a:rPr dirty="0" err="1"/>
              <a:t>軍事支出は保健・福祉予算を圧迫することが多い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76387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🌎 Threat to Climate Action</a:t>
            </a:r>
          </a:p>
          <a:p>
            <a:r>
              <a:rPr dirty="0"/>
              <a:t>🌎 </a:t>
            </a:r>
            <a:r>
              <a:rPr dirty="0" err="1"/>
              <a:t>気候行動への脅威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61168"/>
            <a:ext cx="8229600" cy="4525963"/>
          </a:xfrm>
        </p:spPr>
        <p:txBody>
          <a:bodyPr/>
          <a:lstStyle/>
          <a:p>
            <a:pPr>
              <a:defRPr sz="2000"/>
            </a:pPr>
            <a:r>
              <a:rPr dirty="0"/>
              <a:t>✅ Military emissions = $119–264B/year in climate damage</a:t>
            </a:r>
          </a:p>
          <a:p>
            <a:pPr>
              <a:defRPr sz="2000"/>
            </a:pPr>
            <a:r>
              <a:rPr dirty="0"/>
              <a:t>✅ 軍事による排出で年間1190億～2640億ドルの気候損害</a:t>
            </a:r>
          </a:p>
          <a:p>
            <a:pPr>
              <a:defRPr sz="2000"/>
            </a:pPr>
            <a:r>
              <a:rPr dirty="0"/>
              <a:t>🔬 Redirecting 3% of military budget (~$70B) funds full climate adaptation in vulnerable countries</a:t>
            </a:r>
          </a:p>
          <a:p>
            <a:pPr>
              <a:defRPr sz="2000"/>
            </a:pPr>
            <a:r>
              <a:rPr dirty="0"/>
              <a:t>🔬 軍事予算の3%（約700億ドル）で脆弱国の気候適応を完全に支援可能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3856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🏥 Global Health &amp; Education</a:t>
            </a:r>
          </a:p>
          <a:p>
            <a:r>
              <a:rPr dirty="0"/>
              <a:t>🏥 </a:t>
            </a:r>
            <a:r>
              <a:rPr dirty="0" err="1"/>
              <a:t>世界の保健と教育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67494"/>
            <a:ext cx="8229600" cy="4525963"/>
          </a:xfrm>
        </p:spPr>
        <p:txBody>
          <a:bodyPr/>
          <a:lstStyle/>
          <a:p>
            <a:pPr>
              <a:defRPr sz="2000"/>
            </a:pPr>
            <a:r>
              <a:rPr dirty="0"/>
              <a:t>✅ USAID cuts risk 14M+ additional preventable deaths by 2030</a:t>
            </a:r>
          </a:p>
          <a:p>
            <a:pPr>
              <a:defRPr sz="2000"/>
            </a:pPr>
            <a:r>
              <a:rPr dirty="0"/>
              <a:t>✅ USAID予算削減で2030年までに1400万人以上が予防可能な死亡に直面</a:t>
            </a:r>
          </a:p>
          <a:p>
            <a:pPr>
              <a:defRPr sz="2000"/>
            </a:pPr>
            <a:r>
              <a:rPr dirty="0"/>
              <a:t>✅ Gavi</a:t>
            </a:r>
            <a:r>
              <a:rPr lang="en-US" dirty="0"/>
              <a:t>*</a:t>
            </a:r>
            <a:r>
              <a:rPr dirty="0"/>
              <a:t> immunization needs military-to-aid reallocation to save millions of children</a:t>
            </a:r>
          </a:p>
          <a:p>
            <a:pPr>
              <a:defRPr sz="2000"/>
            </a:pPr>
            <a:r>
              <a:rPr dirty="0"/>
              <a:t>✅ </a:t>
            </a:r>
            <a:r>
              <a:rPr dirty="0" err="1"/>
              <a:t>Gavi予防接種プログラムも軍事から人道予算への転換が必要</a:t>
            </a: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r>
              <a:rPr lang="en-US" dirty="0"/>
              <a:t>*</a:t>
            </a:r>
            <a:r>
              <a:rPr lang="en-US" altLang="ja-US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Global Alliance for Vaccines and Immunization</a:t>
            </a:r>
          </a:p>
          <a:p>
            <a:pPr>
              <a:defRPr sz="2000"/>
            </a:pPr>
            <a:r>
              <a:rPr lang="en-US" altLang="ja-US" b="0" i="0" dirty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  Gavi</a:t>
            </a:r>
            <a:r>
              <a:rPr lang="ja-JP" altLang="en-US" b="0" i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ワクチンアライアンス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1326"/>
            <a:ext cx="8229600" cy="1143000"/>
          </a:xfrm>
        </p:spPr>
        <p:txBody>
          <a:bodyPr>
            <a:normAutofit fontScale="90000"/>
          </a:bodyPr>
          <a:lstStyle/>
          <a:p>
            <a:r>
              <a:t>🌐 Global Peace Dividend</a:t>
            </a:r>
          </a:p>
          <a:p>
            <a:r>
              <a:t>🌐 グローバル平和配当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056" y="3152553"/>
            <a:ext cx="8229600" cy="4525963"/>
          </a:xfrm>
        </p:spPr>
        <p:txBody>
          <a:bodyPr/>
          <a:lstStyle/>
          <a:p>
            <a:pPr>
              <a:defRPr sz="2000"/>
            </a:pPr>
            <a:r>
              <a:rPr dirty="0"/>
              <a:t>✅ Nobel laureates call for 2% annual reduction in military budgets</a:t>
            </a:r>
          </a:p>
          <a:p>
            <a:pPr>
              <a:defRPr sz="2000"/>
            </a:pPr>
            <a:r>
              <a:rPr dirty="0"/>
              <a:t>✅ ノーベル賞受賞者らが軍事予算の年間2%削減を提唱</a:t>
            </a:r>
          </a:p>
          <a:p>
            <a:pPr>
              <a:defRPr sz="2000"/>
            </a:pPr>
            <a:r>
              <a:rPr dirty="0"/>
              <a:t>🔬 Funds can support health, education, and climate security globally</a:t>
            </a:r>
          </a:p>
          <a:p>
            <a:pPr>
              <a:defRPr sz="2000"/>
            </a:pPr>
            <a:r>
              <a:rPr dirty="0"/>
              <a:t>🔬 </a:t>
            </a:r>
            <a:r>
              <a:rPr dirty="0" err="1"/>
              <a:t>これで世界の保健・教育・気候安全保障を支援可能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1326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🔋 Renewables and Militaries</a:t>
            </a:r>
          </a:p>
          <a:p>
            <a:r>
              <a:rPr dirty="0"/>
              <a:t>🔋 </a:t>
            </a:r>
            <a:r>
              <a:rPr dirty="0" err="1"/>
              <a:t>再生可能エネルギーと軍事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31288"/>
            <a:ext cx="8229600" cy="4525963"/>
          </a:xfrm>
        </p:spPr>
        <p:txBody>
          <a:bodyPr/>
          <a:lstStyle/>
          <a:p>
            <a:pPr>
              <a:defRPr sz="2000"/>
            </a:pPr>
            <a:r>
              <a:rPr dirty="0"/>
              <a:t>✅ Pentagon piloting 'Great Green Fleet' with biofuels and renewables</a:t>
            </a:r>
          </a:p>
          <a:p>
            <a:pPr>
              <a:defRPr sz="2000"/>
            </a:pPr>
            <a:r>
              <a:rPr dirty="0"/>
              <a:t>✅ </a:t>
            </a:r>
            <a:r>
              <a:rPr dirty="0" err="1"/>
              <a:t>米国防総省はバイオ燃料と再生可能エネルギーの『グリーン艦隊』試行</a:t>
            </a:r>
            <a:endParaRPr dirty="0"/>
          </a:p>
          <a:p>
            <a:pPr>
              <a:defRPr sz="2000"/>
            </a:pPr>
            <a:r>
              <a:rPr dirty="0"/>
              <a:t>🔬 Bases converting to renewable microgrids reduce emissions and risks</a:t>
            </a:r>
          </a:p>
          <a:p>
            <a:pPr>
              <a:defRPr sz="2000"/>
            </a:pPr>
            <a:r>
              <a:rPr dirty="0"/>
              <a:t>🔬 </a:t>
            </a:r>
            <a:r>
              <a:rPr dirty="0" err="1"/>
              <a:t>基地の再エネマイクログリッド転換で排出削減とリスク低下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7531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✨ </a:t>
            </a:r>
            <a:r>
              <a:rPr dirty="0">
                <a:solidFill>
                  <a:srgbClr val="FF0000"/>
                </a:solidFill>
              </a:rPr>
              <a:t>Summary &amp; Call to Action</a:t>
            </a:r>
          </a:p>
          <a:p>
            <a:r>
              <a:rPr dirty="0">
                <a:solidFill>
                  <a:srgbClr val="FF0000"/>
                </a:solidFill>
              </a:rPr>
              <a:t>✨ </a:t>
            </a:r>
            <a:r>
              <a:rPr dirty="0" err="1">
                <a:solidFill>
                  <a:srgbClr val="FF0000"/>
                </a:solidFill>
              </a:rPr>
              <a:t>まとめと行動呼びかけ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6782" y="2332037"/>
            <a:ext cx="9218428" cy="4525963"/>
          </a:xfrm>
        </p:spPr>
        <p:txBody>
          <a:bodyPr/>
          <a:lstStyle/>
          <a:p>
            <a:pPr>
              <a:defRPr sz="2000"/>
            </a:pPr>
            <a:r>
              <a:rPr dirty="0"/>
              <a:t>✅ Reallocating even small % of military budgets:</a:t>
            </a:r>
          </a:p>
          <a:p>
            <a:pPr>
              <a:defRPr sz="2000"/>
            </a:pPr>
            <a:r>
              <a:rPr dirty="0"/>
              <a:t>✅ </a:t>
            </a:r>
            <a:r>
              <a:rPr dirty="0" err="1"/>
              <a:t>軍事予算のわずかな割合を振替えるだけで</a:t>
            </a:r>
            <a:r>
              <a:rPr dirty="0"/>
              <a:t>：</a:t>
            </a:r>
          </a:p>
          <a:p>
            <a:pPr>
              <a:defRPr sz="2000"/>
            </a:pPr>
            <a:r>
              <a:rPr dirty="0"/>
              <a:t>- Funds universal health, education, climate security</a:t>
            </a:r>
          </a:p>
          <a:p>
            <a:pPr>
              <a:defRPr sz="2000"/>
            </a:pPr>
            <a:r>
              <a:rPr dirty="0"/>
              <a:t>- </a:t>
            </a:r>
            <a:r>
              <a:rPr dirty="0" err="1"/>
              <a:t>世界の保健・教育・気候安全保障を実現</a:t>
            </a:r>
            <a:endParaRPr dirty="0"/>
          </a:p>
          <a:p>
            <a:pPr>
              <a:defRPr sz="2000"/>
            </a:pPr>
            <a:endParaRPr dirty="0"/>
          </a:p>
          <a:p>
            <a:pPr marL="0" indent="0">
              <a:buNone/>
              <a:defRPr sz="2000"/>
            </a:pPr>
            <a:r>
              <a:rPr lang="en-US" sz="2800" dirty="0">
                <a:solidFill>
                  <a:srgbClr val="FF0000"/>
                </a:solidFill>
              </a:rPr>
              <a:t>          </a:t>
            </a:r>
            <a:r>
              <a:rPr sz="2800" dirty="0">
                <a:solidFill>
                  <a:srgbClr val="FF0000"/>
                </a:solidFill>
              </a:rPr>
              <a:t>“It is not resources we lack, </a:t>
            </a:r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  <a:defRPr sz="2000"/>
            </a:pPr>
            <a:r>
              <a:rPr lang="en-US" sz="2800" dirty="0">
                <a:solidFill>
                  <a:srgbClr val="FF0000"/>
                </a:solidFill>
              </a:rPr>
              <a:t>            </a:t>
            </a:r>
            <a:r>
              <a:rPr sz="2800" dirty="0">
                <a:solidFill>
                  <a:srgbClr val="FF0000"/>
                </a:solidFill>
              </a:rPr>
              <a:t>but </a:t>
            </a:r>
            <a:r>
              <a:rPr lang="en-US" sz="2800" dirty="0">
                <a:solidFill>
                  <a:srgbClr val="FF0000"/>
                </a:solidFill>
              </a:rPr>
              <a:t>wisdom</a:t>
            </a:r>
            <a:r>
              <a:rPr sz="2800" dirty="0">
                <a:solidFill>
                  <a:srgbClr val="FF0000"/>
                </a:solidFill>
              </a:rPr>
              <a:t> and compassion.”</a:t>
            </a:r>
          </a:p>
          <a:p>
            <a:pPr marL="0" indent="0">
              <a:buNone/>
              <a:defRPr sz="2000"/>
            </a:pPr>
            <a:r>
              <a:rPr lang="en-US" sz="2400" dirty="0">
                <a:solidFill>
                  <a:srgbClr val="FF0000"/>
                </a:solidFill>
              </a:rPr>
              <a:t>           </a:t>
            </a:r>
            <a:r>
              <a:rPr sz="2400" dirty="0">
                <a:solidFill>
                  <a:srgbClr val="FF0000"/>
                </a:solidFill>
              </a:rPr>
              <a:t>「</a:t>
            </a:r>
            <a:r>
              <a:rPr sz="2400" dirty="0" err="1">
                <a:solidFill>
                  <a:srgbClr val="FF0000"/>
                </a:solidFill>
              </a:rPr>
              <a:t>欠けているのは資源ではなく</a:t>
            </a:r>
            <a:r>
              <a:rPr sz="2400" dirty="0">
                <a:solidFill>
                  <a:srgbClr val="FF0000"/>
                </a:solidFill>
              </a:rPr>
              <a:t>、</a:t>
            </a: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  <a:defRPr sz="2000"/>
            </a:pPr>
            <a:r>
              <a:rPr lang="en-US" altLang="ja-US" sz="2400" dirty="0">
                <a:solidFill>
                  <a:srgbClr val="FF0000"/>
                </a:solidFill>
              </a:rPr>
              <a:t>                </a:t>
            </a:r>
            <a:r>
              <a:rPr lang="ja-US" altLang="en-US" sz="2400" dirty="0">
                <a:solidFill>
                  <a:srgbClr val="FF0000"/>
                </a:solidFill>
              </a:rPr>
              <a:t>知恵</a:t>
            </a:r>
            <a:r>
              <a:rPr sz="2400" dirty="0" err="1">
                <a:solidFill>
                  <a:srgbClr val="FF0000"/>
                </a:solidFill>
              </a:rPr>
              <a:t>と慈悲である</a:t>
            </a:r>
            <a:r>
              <a:rPr sz="2400" dirty="0">
                <a:solidFill>
                  <a:srgbClr val="FF0000"/>
                </a:solidFill>
              </a:rPr>
              <a:t>。」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324</Words>
  <Application>Microsoft Macintosh PowerPoint</Application>
  <PresentationFormat>画面に合わせる (4:3)</PresentationFormat>
  <Paragraphs>48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Global Military Budgets vs. Humanitarian Needs 世界の軍事予算と人道的必要</vt:lpstr>
      <vt:lpstr>🌍 Crowding Out Public Spending 🌍 公共支出の排除</vt:lpstr>
      <vt:lpstr>🌎 Threat to Climate Action 🌎 気候行動への脅威</vt:lpstr>
      <vt:lpstr>🏥 Global Health &amp; Education 🏥 世界の保健と教育</vt:lpstr>
      <vt:lpstr>🌐 Global Peace Dividend 🌐 グローバル平和配当</vt:lpstr>
      <vt:lpstr>🔋 Renewables and Militaries 🔋 再生可能エネルギーと軍事</vt:lpstr>
      <vt:lpstr>✨ Summary &amp; Call to Action ✨ まとめと行動呼びかけ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2025-07-01T20:41:34Z</dcterms:modified>
  <cp:category/>
</cp:coreProperties>
</file>