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82" d="100"/>
          <a:sy n="82" d="100"/>
        </p:scale>
        <p:origin x="1744" y="3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41260"/>
            <a:ext cx="7772400" cy="1470025"/>
          </a:xfrm>
        </p:spPr>
        <p:txBody>
          <a:bodyPr>
            <a:normAutofit fontScale="90000"/>
          </a:bodyPr>
          <a:lstStyle/>
          <a:p>
            <a:r>
              <a:rPr dirty="0" err="1"/>
              <a:t>虚妄分別</a:t>
            </a:r>
            <a:r>
              <a:rPr dirty="0"/>
              <a:t>: </a:t>
            </a:r>
            <a:br>
              <a:rPr lang="en-US" dirty="0"/>
            </a:br>
            <a:r>
              <a:rPr dirty="0" err="1"/>
              <a:t>原語と文脈</a:t>
            </a:r>
            <a:r>
              <a:rPr dirty="0"/>
              <a:t> </a:t>
            </a:r>
            <a:br>
              <a:rPr lang="en-US" dirty="0"/>
            </a:br>
            <a:r>
              <a:rPr dirty="0"/>
              <a:t> </a:t>
            </a:r>
            <a:br>
              <a:rPr lang="en-US" dirty="0"/>
            </a:br>
            <a:r>
              <a:rPr dirty="0" err="1"/>
              <a:t>Abhūta-parikalpa</a:t>
            </a:r>
            <a:r>
              <a:rPr dirty="0"/>
              <a:t>: </a:t>
            </a:r>
            <a:br>
              <a:rPr lang="en-US" dirty="0"/>
            </a:br>
            <a:r>
              <a:rPr dirty="0"/>
              <a:t>Origin &amp; Context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3417" y="3250770"/>
            <a:ext cx="2766448" cy="1752600"/>
          </a:xfr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原語と語義</a:t>
            </a:r>
            <a:r>
              <a:rPr dirty="0"/>
              <a:t> </a:t>
            </a:r>
            <a:br>
              <a:rPr lang="en-US" dirty="0"/>
            </a:br>
            <a:r>
              <a:rPr dirty="0"/>
              <a:t> Original Term &amp; Meaning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4881" y="1586867"/>
            <a:ext cx="8229600" cy="4525963"/>
          </a:xfrm>
        </p:spPr>
        <p:txBody>
          <a:bodyPr>
            <a:normAutofit/>
          </a:bodyPr>
          <a:lstStyle/>
          <a:p>
            <a:r>
              <a:rPr sz="2000" dirty="0"/>
              <a:t>🔷 </a:t>
            </a:r>
            <a:r>
              <a:rPr sz="2000" dirty="0" err="1"/>
              <a:t>原語</a:t>
            </a:r>
            <a:r>
              <a:rPr sz="2000" dirty="0"/>
              <a:t> (</a:t>
            </a:r>
            <a:r>
              <a:rPr sz="2000" dirty="0" err="1"/>
              <a:t>梵語</a:t>
            </a:r>
            <a:r>
              <a:rPr sz="2000" dirty="0"/>
              <a:t> Sanskrit)</a:t>
            </a:r>
          </a:p>
          <a:p>
            <a:r>
              <a:rPr sz="2000" dirty="0" err="1"/>
              <a:t>abhūta-parikalpa</a:t>
            </a:r>
            <a:r>
              <a:rPr sz="2000" dirty="0"/>
              <a:t> (</a:t>
            </a:r>
            <a:r>
              <a:rPr sz="2000" dirty="0" err="1"/>
              <a:t>अभूतपरिकल्प</a:t>
            </a:r>
            <a:r>
              <a:rPr sz="2000" dirty="0"/>
              <a:t>)</a:t>
            </a:r>
          </a:p>
          <a:p>
            <a:r>
              <a:rPr sz="2000" dirty="0"/>
              <a:t>• </a:t>
            </a:r>
            <a:r>
              <a:rPr sz="2000" dirty="0" err="1"/>
              <a:t>abhūta</a:t>
            </a:r>
            <a:r>
              <a:rPr sz="2000" dirty="0"/>
              <a:t>: </a:t>
            </a:r>
            <a:r>
              <a:rPr sz="2000" dirty="0" err="1"/>
              <a:t>虚偽、存在しないもの</a:t>
            </a:r>
            <a:r>
              <a:rPr sz="2000" dirty="0"/>
              <a:t> / false, unreal, non-existent</a:t>
            </a:r>
          </a:p>
          <a:p>
            <a:r>
              <a:rPr sz="2000" dirty="0"/>
              <a:t>• </a:t>
            </a:r>
            <a:r>
              <a:rPr sz="2000" dirty="0" err="1"/>
              <a:t>parikalpa</a:t>
            </a:r>
            <a:r>
              <a:rPr sz="2000" dirty="0"/>
              <a:t>: </a:t>
            </a:r>
            <a:r>
              <a:rPr sz="2000" dirty="0" err="1"/>
              <a:t>概念構築、想像、分別</a:t>
            </a:r>
            <a:r>
              <a:rPr sz="2000" dirty="0"/>
              <a:t> / conceptual construction, imagination</a:t>
            </a:r>
          </a:p>
          <a:p>
            <a:endParaRPr sz="2000" dirty="0"/>
          </a:p>
          <a:p>
            <a:r>
              <a:rPr sz="2000" dirty="0"/>
              <a:t>🔷 </a:t>
            </a:r>
            <a:r>
              <a:rPr sz="2000" dirty="0" err="1"/>
              <a:t>語義</a:t>
            </a:r>
            <a:r>
              <a:rPr sz="2000" dirty="0"/>
              <a:t> / Meaning</a:t>
            </a:r>
          </a:p>
          <a:p>
            <a:r>
              <a:rPr sz="2000" dirty="0" err="1"/>
              <a:t>存在しないものを虚妄に概念化・分別すること</a:t>
            </a:r>
            <a:endParaRPr sz="2000" dirty="0"/>
          </a:p>
          <a:p>
            <a:r>
              <a:rPr sz="2000" dirty="0"/>
              <a:t>Conceptualizing as existent what is actually non-existent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文脈：唯識学派</a:t>
            </a:r>
            <a:r>
              <a:rPr dirty="0"/>
              <a:t> </a:t>
            </a:r>
            <a:br>
              <a:rPr lang="en-US" dirty="0"/>
            </a:br>
            <a:r>
              <a:rPr dirty="0"/>
              <a:t> Context: </a:t>
            </a:r>
            <a:r>
              <a:rPr dirty="0" err="1"/>
              <a:t>Yogācāra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18654"/>
            <a:ext cx="8229600" cy="4525963"/>
          </a:xfrm>
        </p:spPr>
        <p:txBody>
          <a:bodyPr>
            <a:normAutofit/>
          </a:bodyPr>
          <a:lstStyle/>
          <a:p>
            <a:r>
              <a:rPr sz="2000" dirty="0"/>
              <a:t>• 『</a:t>
            </a:r>
            <a:r>
              <a:rPr sz="2000" dirty="0" err="1"/>
              <a:t>成唯識論』にて</a:t>
            </a:r>
            <a:r>
              <a:rPr sz="2000" dirty="0"/>
              <a:t> / In Cheng </a:t>
            </a:r>
            <a:r>
              <a:rPr sz="2000" dirty="0" err="1"/>
              <a:t>Weishi</a:t>
            </a:r>
            <a:r>
              <a:rPr sz="2000" dirty="0"/>
              <a:t> Lun</a:t>
            </a:r>
          </a:p>
          <a:p>
            <a:r>
              <a:rPr sz="2000" dirty="0"/>
              <a:t>「</a:t>
            </a:r>
            <a:r>
              <a:rPr sz="2000" dirty="0" err="1"/>
              <a:t>虚妄分別を捨して、真実智を得るべし</a:t>
            </a:r>
            <a:r>
              <a:rPr sz="2000" dirty="0"/>
              <a:t>。」</a:t>
            </a:r>
          </a:p>
          <a:p>
            <a:r>
              <a:rPr sz="2000" dirty="0"/>
              <a:t>"Abandon conceptual fabrication to attain true knowledge."</a:t>
            </a:r>
          </a:p>
          <a:p>
            <a:endParaRPr sz="2000" dirty="0"/>
          </a:p>
          <a:p>
            <a:r>
              <a:rPr sz="2000" dirty="0"/>
              <a:t>• </a:t>
            </a:r>
            <a:r>
              <a:rPr sz="2000" dirty="0" err="1"/>
              <a:t>遍計所執性</a:t>
            </a:r>
            <a:r>
              <a:rPr sz="2000" dirty="0"/>
              <a:t> (</a:t>
            </a:r>
            <a:r>
              <a:rPr sz="2000" dirty="0" err="1"/>
              <a:t>parikalpita-svabhava</a:t>
            </a:r>
            <a:r>
              <a:rPr sz="2000" dirty="0"/>
              <a:t>):</a:t>
            </a:r>
          </a:p>
          <a:p>
            <a:r>
              <a:rPr sz="2000" dirty="0" err="1"/>
              <a:t>概念化により存在するかのように錯覚される対象</a:t>
            </a:r>
            <a:endParaRPr sz="2000" dirty="0"/>
          </a:p>
          <a:p>
            <a:r>
              <a:rPr sz="2000" dirty="0"/>
              <a:t>Objects mistakenly perceived as existing due to conceptual construction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146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 err="1"/>
              <a:t>中観派・般若経</a:t>
            </a:r>
            <a:r>
              <a:rPr dirty="0"/>
              <a:t>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Madhyamaka</a:t>
            </a:r>
            <a:r>
              <a:rPr dirty="0"/>
              <a:t> &amp; </a:t>
            </a:r>
            <a:r>
              <a:rPr dirty="0" err="1"/>
              <a:t>Prajñāpāramitā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674" y="1540373"/>
            <a:ext cx="8229600" cy="4525963"/>
          </a:xfrm>
        </p:spPr>
        <p:txBody>
          <a:bodyPr>
            <a:normAutofit/>
          </a:bodyPr>
          <a:lstStyle/>
          <a:p>
            <a:r>
              <a:rPr sz="1800" dirty="0"/>
              <a:t>• </a:t>
            </a:r>
            <a:r>
              <a:rPr sz="1800" dirty="0" err="1"/>
              <a:t>中観派：分別智を否定し無分別智を説く</a:t>
            </a:r>
            <a:r>
              <a:rPr sz="1800" dirty="0"/>
              <a:t>。</a:t>
            </a:r>
          </a:p>
          <a:p>
            <a:r>
              <a:rPr sz="1800" dirty="0" err="1"/>
              <a:t>Madhyamaka</a:t>
            </a:r>
            <a:r>
              <a:rPr sz="1800" dirty="0"/>
              <a:t> negates discriminative knowledge and teaches non-conceptual wisdom.</a:t>
            </a:r>
            <a:endParaRPr lang="en-US" sz="1800" dirty="0"/>
          </a:p>
          <a:p>
            <a:endParaRPr sz="1800" dirty="0"/>
          </a:p>
          <a:p>
            <a:r>
              <a:rPr sz="1800" dirty="0"/>
              <a:t>• </a:t>
            </a:r>
            <a:r>
              <a:rPr sz="1800" dirty="0" err="1"/>
              <a:t>般若経：無明から起こる虚妄分別を超えて</a:t>
            </a:r>
            <a:endParaRPr sz="1800" dirty="0"/>
          </a:p>
          <a:p>
            <a:r>
              <a:rPr sz="1800" dirty="0" err="1"/>
              <a:t>無分別智（アヴィカルパ・ジュニャーナ）を得る</a:t>
            </a:r>
            <a:r>
              <a:rPr sz="1800" dirty="0"/>
              <a:t>。</a:t>
            </a:r>
          </a:p>
          <a:p>
            <a:r>
              <a:rPr sz="1800" dirty="0" err="1"/>
              <a:t>Prajñāpāramitā</a:t>
            </a:r>
            <a:r>
              <a:rPr sz="1800" dirty="0"/>
              <a:t> transcends conceptual fabrication born of ignorance to attain non-conceptual wisdom (</a:t>
            </a:r>
            <a:r>
              <a:rPr sz="1800" dirty="0" err="1"/>
              <a:t>avikalpa-jñāna</a:t>
            </a:r>
            <a:r>
              <a:rPr sz="1800" dirty="0"/>
              <a:t>).</a:t>
            </a:r>
          </a:p>
          <a:p>
            <a:endParaRPr sz="1800" dirty="0"/>
          </a:p>
          <a:p>
            <a:r>
              <a:rPr sz="1800" dirty="0"/>
              <a:t>• </a:t>
            </a:r>
            <a:r>
              <a:rPr sz="1800" dirty="0" err="1"/>
              <a:t>虚妄分別</a:t>
            </a:r>
            <a:r>
              <a:rPr sz="1800" dirty="0"/>
              <a:t> = </a:t>
            </a:r>
            <a:r>
              <a:rPr sz="1800" dirty="0" err="1"/>
              <a:t>煩悩の根源的作用</a:t>
            </a:r>
            <a:endParaRPr sz="1800" dirty="0"/>
          </a:p>
          <a:p>
            <a:r>
              <a:rPr sz="1800" dirty="0"/>
              <a:t>Conceptual fabrication is the fundamental function of defilements.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まとめ</a:t>
            </a:r>
            <a:r>
              <a:t> 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62881"/>
            <a:ext cx="8229600" cy="4525963"/>
          </a:xfrm>
        </p:spPr>
        <p:txBody>
          <a:bodyPr>
            <a:normAutofit/>
          </a:bodyPr>
          <a:lstStyle/>
          <a:p>
            <a:r>
              <a:rPr sz="2000" dirty="0"/>
              <a:t>🔶 </a:t>
            </a:r>
            <a:r>
              <a:rPr sz="2000" dirty="0" err="1"/>
              <a:t>abhūta-parikalpa</a:t>
            </a:r>
            <a:endParaRPr sz="2000" dirty="0"/>
          </a:p>
          <a:p>
            <a:r>
              <a:rPr sz="2000" dirty="0"/>
              <a:t>→ </a:t>
            </a:r>
            <a:r>
              <a:rPr sz="2000" dirty="0" err="1"/>
              <a:t>虚妄分別</a:t>
            </a:r>
            <a:r>
              <a:rPr sz="2000" dirty="0"/>
              <a:t>: </a:t>
            </a:r>
            <a:r>
              <a:rPr sz="2000" dirty="0" err="1"/>
              <a:t>実体なきものを妄想的に概念化すること</a:t>
            </a:r>
            <a:endParaRPr sz="2000" dirty="0"/>
          </a:p>
          <a:p>
            <a:r>
              <a:rPr sz="2000" dirty="0"/>
              <a:t>Conceptual fabrication of what lacks real existence.</a:t>
            </a:r>
          </a:p>
          <a:p>
            <a:endParaRPr sz="2000" dirty="0"/>
          </a:p>
          <a:p>
            <a:r>
              <a:rPr sz="2000" dirty="0"/>
              <a:t>🔶 </a:t>
            </a:r>
            <a:r>
              <a:rPr sz="2000" dirty="0" err="1"/>
              <a:t>主要文脈</a:t>
            </a:r>
            <a:r>
              <a:rPr sz="2000" dirty="0"/>
              <a:t> / Main Contexts</a:t>
            </a:r>
          </a:p>
          <a:p>
            <a:r>
              <a:rPr sz="2000" dirty="0"/>
              <a:t>• </a:t>
            </a:r>
            <a:r>
              <a:rPr sz="2000" dirty="0" err="1"/>
              <a:t>唯識：遍計所執性を捨て円成実性を得る</a:t>
            </a:r>
            <a:endParaRPr sz="2000" dirty="0"/>
          </a:p>
          <a:p>
            <a:r>
              <a:rPr sz="2000" dirty="0" err="1"/>
              <a:t>Yogācāra</a:t>
            </a:r>
            <a:r>
              <a:rPr sz="2000" dirty="0"/>
              <a:t>: Abandon </a:t>
            </a:r>
            <a:r>
              <a:rPr sz="2000" dirty="0" err="1"/>
              <a:t>parikalpita</a:t>
            </a:r>
            <a:r>
              <a:rPr sz="2000" dirty="0"/>
              <a:t> to realize perfected nature.</a:t>
            </a:r>
          </a:p>
          <a:p>
            <a:r>
              <a:rPr sz="2000" dirty="0"/>
              <a:t>• </a:t>
            </a:r>
            <a:r>
              <a:rPr sz="2000" dirty="0" err="1"/>
              <a:t>中観・般若経：無分別智に至る修道論</a:t>
            </a:r>
            <a:endParaRPr sz="2000" dirty="0"/>
          </a:p>
          <a:p>
            <a:r>
              <a:rPr sz="2000" dirty="0" err="1"/>
              <a:t>Madhyamaka</a:t>
            </a:r>
            <a:r>
              <a:rPr sz="2000" dirty="0"/>
              <a:t> &amp; </a:t>
            </a:r>
            <a:r>
              <a:rPr sz="2000" dirty="0" err="1"/>
              <a:t>Prajñāpāramitā</a:t>
            </a:r>
            <a:r>
              <a:rPr sz="2000" dirty="0"/>
              <a:t>: Path to non-conceptual wisdom.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228</Words>
  <Application>Microsoft Macintosh PowerPoint</Application>
  <PresentationFormat>画面に合わせる (16:9)</PresentationFormat>
  <Paragraphs>38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虚妄分別:  原語と文脈    Abhūta-parikalpa:  Origin &amp; Context</vt:lpstr>
      <vt:lpstr>原語と語義   Original Term &amp; Meaning</vt:lpstr>
      <vt:lpstr>文脈：唯識学派   Context: Yogācāra</vt:lpstr>
      <vt:lpstr>中観派・般若経   Madhyamaka &amp; Prajñāpāramitā</vt:lpstr>
      <vt:lpstr>まとめ  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2025-07-03T12:38:10Z</dcterms:modified>
  <cp:category/>
</cp:coreProperties>
</file>