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395" y="401896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rPr dirty="0"/>
              <a:t>1. </a:t>
            </a:r>
            <a:r>
              <a:rPr dirty="0" err="1"/>
              <a:t>Sīla</a:t>
            </a:r>
            <a:r>
              <a:rPr dirty="0"/>
              <a:t> – Ethical Discipline / </a:t>
            </a:r>
            <a:r>
              <a:rPr dirty="0" err="1"/>
              <a:t>持戒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135557" y="1630003"/>
            <a:ext cx="6473247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rPr dirty="0"/>
              <a:t>He refrains from killing living beings, from taking what is not given, </a:t>
            </a:r>
            <a:endParaRPr lang="en-US" dirty="0"/>
          </a:p>
          <a:p>
            <a:pPr>
              <a:defRPr sz="1800"/>
            </a:pPr>
            <a:r>
              <a:rPr dirty="0"/>
              <a:t>from sexual misconduct, from false speech, and from intoxicants. </a:t>
            </a:r>
            <a:endParaRPr lang="en-US" dirty="0"/>
          </a:p>
          <a:p>
            <a:pPr>
              <a:defRPr sz="1800"/>
            </a:pPr>
            <a:r>
              <a:rPr dirty="0"/>
              <a:t>He is virtuous, with purified conduct and livelihood.</a:t>
            </a:r>
          </a:p>
          <a:p>
            <a:endParaRPr dirty="0"/>
          </a:p>
          <a:p>
            <a:r>
              <a:rPr dirty="0"/>
              <a:t>「</a:t>
            </a:r>
            <a:r>
              <a:rPr dirty="0" err="1"/>
              <a:t>生き物を殺さず、盗まず、邪淫を避け、偽りを語らず</a:t>
            </a:r>
            <a:r>
              <a:rPr dirty="0"/>
              <a:t>、</a:t>
            </a:r>
            <a:endParaRPr lang="en-US" dirty="0"/>
          </a:p>
          <a:p>
            <a:r>
              <a:rPr dirty="0" err="1"/>
              <a:t>酒を断つ。戒を保ち、生活を清める</a:t>
            </a:r>
            <a:r>
              <a:rPr dirty="0"/>
              <a:t>。」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5557" y="5048287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6600"/>
                </a:solidFill>
              </a:defRPr>
            </a:pPr>
            <a:r>
              <a:rPr dirty="0"/>
              <a:t>🕊 Peace of mind, social harmony, and trust.</a:t>
            </a:r>
            <a:br>
              <a:rPr dirty="0"/>
            </a:br>
            <a:r>
              <a:rPr dirty="0" err="1"/>
              <a:t>心の平安と社会的信頼</a:t>
            </a:r>
            <a:r>
              <a:rPr dirty="0"/>
              <a:t>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557" y="1148695"/>
            <a:ext cx="7772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000080"/>
                </a:solidFill>
              </a:defRPr>
            </a:pPr>
            <a:r>
              <a:rPr dirty="0" err="1"/>
              <a:t>Pāṇātipātā</a:t>
            </a:r>
            <a:r>
              <a:rPr dirty="0"/>
              <a:t> </a:t>
            </a:r>
            <a:r>
              <a:rPr dirty="0" err="1"/>
              <a:t>paṭivirato</a:t>
            </a:r>
            <a:r>
              <a:rPr dirty="0"/>
              <a:t> </a:t>
            </a:r>
            <a:r>
              <a:rPr dirty="0" err="1"/>
              <a:t>hoti</a:t>
            </a:r>
            <a:r>
              <a:rPr dirty="0"/>
              <a:t>... </a:t>
            </a:r>
            <a:r>
              <a:rPr dirty="0" err="1"/>
              <a:t>sīlavā</a:t>
            </a:r>
            <a:r>
              <a:rPr dirty="0"/>
              <a:t> </a:t>
            </a:r>
            <a:r>
              <a:rPr dirty="0" err="1"/>
              <a:t>vuddhisīlī</a:t>
            </a:r>
            <a:r>
              <a:rPr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5557" y="3818493"/>
            <a:ext cx="650690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0000"/>
                </a:solidFill>
              </a:defRPr>
            </a:pPr>
            <a:r>
              <a:rPr dirty="0"/>
              <a:t>He refrains from killing, stealing, sexual misconduct, lying, and intoxicants. / </a:t>
            </a:r>
            <a:endParaRPr lang="en-US" dirty="0"/>
          </a:p>
          <a:p>
            <a:pPr>
              <a:defRPr sz="1600">
                <a:solidFill>
                  <a:srgbClr val="000000"/>
                </a:solidFill>
              </a:defRPr>
            </a:pPr>
            <a:r>
              <a:rPr dirty="0" err="1"/>
              <a:t>生き物を殺さず、盗まず、邪淫・嘘・酒を断つ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2. Contentment / 知足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73152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He is content with robes to cover his body and almsfood to sustain his life. Wherever he goes, he takes only these with him, just as a bird flies with only its wings.</a:t>
            </a:r>
          </a:p>
          <a:p>
            <a:endParaRPr/>
          </a:p>
          <a:p>
            <a:r>
              <a:t>「衣と食に満足し、どこに行くにも必要最小限のものだけを持つ。鳥が翼だけで飛ぶように。」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85216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6600"/>
                </a:solidFill>
              </a:defRPr>
            </a:pPr>
            <a:r>
              <a:t>🍃 Simplicity, detachment, and happiness with little.</a:t>
            </a:r>
            <a:br/>
            <a:r>
              <a:t>簡素・離欲・知足の喜び。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14400"/>
            <a:ext cx="7772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000080"/>
                </a:solidFill>
              </a:defRPr>
            </a:pPr>
            <a:r>
              <a:t>Santuṭṭho hoti kāyaparihārikena cīvarena... yathā pi nāma pakkhī.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63040"/>
            <a:ext cx="7772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0000"/>
                </a:solidFill>
              </a:defRPr>
            </a:pPr>
            <a:r>
              <a:t>He is content with robes and food, like a bird with only its wings. / 鳥が翼だけで飛ぶように、衣食に満足する。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3. Indriya-saṃvara – Sense Restraint / 護六根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73152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With sense faculties guarded, he experiences no craving or displeasure. He guards the doors of the senses.</a:t>
            </a:r>
          </a:p>
          <a:p>
            <a:endParaRPr/>
          </a:p>
          <a:p>
            <a:r>
              <a:t>「感官を保ち、欲や不満を感じることなく、六根の門を護る。」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85216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6600"/>
                </a:solidFill>
              </a:defRPr>
            </a:pPr>
            <a:r>
              <a:t>🛡️ Protection from sensory overwhelm and distraction.</a:t>
            </a:r>
            <a:br/>
            <a:r>
              <a:t>感覚的な混乱や煩悩からの守護。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14400"/>
            <a:ext cx="7772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000080"/>
                </a:solidFill>
              </a:defRPr>
            </a:pPr>
            <a:r>
              <a:t>Cakkhuna rūpaṃ disvā... na nimittaggāhī hoti.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971800"/>
            <a:ext cx="7772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0000"/>
                </a:solidFill>
              </a:defRPr>
            </a:pPr>
            <a:r>
              <a:t>Seeing a form with the eye, he does not grasp its signs. / 眼で色を見る時、その特徴に執着しない。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4. Mindfulness and Clear Comprehension / 念と明察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73152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He acts with clear awareness when going out and returning, looking ahead and looking away, eating and drinking, walking, standing, sitting, lying down, speaking, and keeping silent.</a:t>
            </a:r>
          </a:p>
          <a:p>
            <a:endParaRPr/>
          </a:p>
          <a:p>
            <a:r>
              <a:t>「行住坐臥、語黙において、明察と念を持って行動する。」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85216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6600"/>
                </a:solidFill>
              </a:defRPr>
            </a:pPr>
            <a:r>
              <a:t>🔍 Clarity in body, speech, and mind.</a:t>
            </a:r>
            <a:br/>
            <a:r>
              <a:t>身体・言語・心の明晰さ。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14400"/>
            <a:ext cx="7772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000080"/>
                </a:solidFill>
              </a:defRPr>
            </a:pPr>
            <a:r>
              <a:t>Sampajānakārī hoti abhikkante paṭikkante... jāgariyānuyogamanuyutto.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560320"/>
            <a:ext cx="7772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0000"/>
                </a:solidFill>
              </a:defRPr>
            </a:pPr>
            <a:r>
              <a:rPr dirty="0"/>
              <a:t>He acts with full awareness in all postures and activities. / </a:t>
            </a:r>
            <a:r>
              <a:rPr dirty="0" err="1"/>
              <a:t>あらゆる動作・姿勢で明察を保つ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5. Jhāna – Meditation / 禅定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73152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Detached from sensual pleasures and unwholesome states, he enters and abides in the first jhāna… progressing through the second, third, and fourth jhānas.</a:t>
            </a:r>
          </a:p>
          <a:p>
            <a:endParaRPr/>
          </a:p>
          <a:p>
            <a:r>
              <a:t>「欲と不善から離れ、初禅に入り、第二、第三、第四禅へと進む。」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85216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6600"/>
                </a:solidFill>
              </a:defRPr>
            </a:pPr>
            <a:r>
              <a:t>🧘 Profound inner joy, stability, and deep concentration.</a:t>
            </a:r>
            <a:br/>
            <a:r>
              <a:t>深い内的喜びと安定・集中。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14400"/>
            <a:ext cx="7772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000080"/>
                </a:solidFill>
              </a:defRPr>
            </a:pPr>
            <a:r>
              <a:t>Vivicceva kāmehi... paṭhamaṃ jhānaṃ upasampajja viharati...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108960"/>
            <a:ext cx="7772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0000"/>
                </a:solidFill>
              </a:defRPr>
            </a:pPr>
            <a:r>
              <a:t>Detached from sense-pleasures, he enters the first jhāna… / 欲を離れ、初禅に入り、さらに深めていく。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6. Abhiññā – Higher Knowledges / 神通・阿比ニャー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73152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With concentrated mind, he directs it to the various kinds of supernormal powers… he becomes many persons, walks through walls, flies through the air...</a:t>
            </a:r>
          </a:p>
          <a:p>
            <a:endParaRPr/>
          </a:p>
          <a:p>
            <a:r>
              <a:t>「一心にして神通を得る…多身となり、壁を通り、空を飛ぶなど。」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85216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6600"/>
                </a:solidFill>
              </a:defRPr>
            </a:pPr>
            <a:r>
              <a:t>🌌 Expanded awareness and compassionate insight.</a:t>
            </a:r>
            <a:br/>
            <a:r>
              <a:t>広がる洞察と慈悲の知恵。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14400"/>
            <a:ext cx="7772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000080"/>
                </a:solidFill>
              </a:defRPr>
            </a:pPr>
            <a:r>
              <a:t>Iddhividhāya pi cittaṃ abhininnāmeti... antalikkhe pi gamanā.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63040"/>
            <a:ext cx="7772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0000"/>
                </a:solidFill>
              </a:defRPr>
            </a:pPr>
            <a:r>
              <a:t>He wields supernormal powers: becomes many, walks through walls, flies, etc. / 多身となり、壁を通り、空を飛ぶなどの神通を得る。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7. Āsavakkhaya – Destruction of Taints / 漏尽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73152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He understands: ‘Birth is destroyed, the holy life has been lived, what had to be done is done, there is no more coming to any state of being.’</a:t>
            </a:r>
          </a:p>
          <a:p>
            <a:endParaRPr/>
          </a:p>
          <a:p>
            <a:r>
              <a:t>「生は尽き、梵行は成し、為すべきことを為し終えた。もうこの世に再び生まれることはない。」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85216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6600"/>
                </a:solidFill>
              </a:defRPr>
            </a:pPr>
            <a:r>
              <a:t>🔥 Liberation from suffering and rebirth.</a:t>
            </a:r>
            <a:br/>
            <a:r>
              <a:t>苦と輪廻からの解脱。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14400"/>
            <a:ext cx="7772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000080"/>
                </a:solidFill>
              </a:defRPr>
            </a:pPr>
            <a:r>
              <a:t>‘Khīṇā jāti, vusitaṃ brahmacariyaṃ... aññādattaṃ’ ti pajānāti.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63040"/>
            <a:ext cx="7772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0000"/>
                </a:solidFill>
              </a:defRPr>
            </a:pPr>
            <a:r>
              <a:t>He realizes: ‘Birth is destroyed, the holy life has been lived…’ / 『生は尽き、梵行は成り、再び生まれることはない』と悟る。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644</Words>
  <Application>Microsoft Macintosh PowerPoint</Application>
  <PresentationFormat>画面に合わせる (4:3)</PresentationFormat>
  <Paragraphs>53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3</cp:revision>
  <dcterms:created xsi:type="dcterms:W3CDTF">2013-01-27T09:14:16Z</dcterms:created>
  <dcterms:modified xsi:type="dcterms:W3CDTF">2025-06-09T13:47:44Z</dcterms:modified>
  <cp:category/>
</cp:coreProperties>
</file>