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1816" y="5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987" y="700474"/>
            <a:ext cx="5666936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/>
              <a:t>King </a:t>
            </a:r>
            <a:r>
              <a:rPr sz="2800" dirty="0" err="1"/>
              <a:t>Ajātasattu</a:t>
            </a:r>
            <a:r>
              <a:rPr sz="2800" dirty="0"/>
              <a:t> and the Buddha / </a:t>
            </a:r>
            <a:endParaRPr lang="en-US" sz="2800" dirty="0"/>
          </a:p>
          <a:p>
            <a:pPr>
              <a:defRPr sz="2800" b="1"/>
            </a:pPr>
            <a:r>
              <a:rPr sz="2800" dirty="0" err="1"/>
              <a:t>阿闍世王と仏陀</a:t>
            </a:r>
            <a:r>
              <a:rPr sz="2800" dirty="0"/>
              <a:t>（『</a:t>
            </a:r>
            <a:r>
              <a:rPr sz="2800" dirty="0" err="1"/>
              <a:t>沙門果経</a:t>
            </a:r>
            <a:r>
              <a:rPr sz="2800" dirty="0"/>
              <a:t>』）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16" y="1848654"/>
            <a:ext cx="8614859" cy="43088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600" b="1"/>
            </a:pPr>
            <a:r>
              <a:rPr sz="1600" dirty="0"/>
              <a:t>👑 King </a:t>
            </a:r>
            <a:r>
              <a:rPr sz="1600" dirty="0" err="1"/>
              <a:t>Ajātasattu</a:t>
            </a:r>
            <a:r>
              <a:rPr sz="1600" dirty="0"/>
              <a:t> of Magadha asked the Buddha:</a:t>
            </a:r>
          </a:p>
          <a:p>
            <a:pPr>
              <a:defRPr sz="1600" i="1"/>
            </a:pPr>
            <a:r>
              <a:rPr sz="1600" dirty="0"/>
              <a:t>「</a:t>
            </a:r>
            <a:r>
              <a:rPr sz="1600" dirty="0" err="1"/>
              <a:t>沙門となることの、現世における果報は何か</a:t>
            </a:r>
            <a:r>
              <a:rPr sz="1600" dirty="0"/>
              <a:t>？」</a:t>
            </a:r>
          </a:p>
          <a:p>
            <a:pPr>
              <a:defRPr sz="1600"/>
            </a:pPr>
            <a:endParaRPr sz="1600" dirty="0"/>
          </a:p>
          <a:p>
            <a:pPr>
              <a:defRPr sz="1600" b="1"/>
            </a:pPr>
            <a:r>
              <a:rPr sz="1600" dirty="0"/>
              <a:t>❓ He had consulted many teachers before, but found no satisfying answer.</a:t>
            </a:r>
          </a:p>
          <a:p>
            <a:pPr>
              <a:defRPr sz="1600"/>
            </a:pPr>
            <a:endParaRPr sz="1600" dirty="0"/>
          </a:p>
          <a:p>
            <a:pPr>
              <a:defRPr sz="1600" b="1"/>
            </a:pPr>
            <a:r>
              <a:rPr sz="1600" dirty="0"/>
              <a:t>🧘 The Buddha responded with a step-by-step path of a true </a:t>
            </a:r>
            <a:r>
              <a:rPr sz="1600" dirty="0" err="1"/>
              <a:t>samaṇa</a:t>
            </a:r>
            <a:r>
              <a:rPr sz="1600" dirty="0"/>
              <a:t>:</a:t>
            </a:r>
          </a:p>
          <a:p>
            <a:pPr>
              <a:defRPr sz="1600"/>
            </a:pPr>
            <a:r>
              <a:rPr sz="1600" dirty="0"/>
              <a:t>1. Ethical discipline / </a:t>
            </a:r>
            <a:r>
              <a:rPr sz="1600" dirty="0" err="1"/>
              <a:t>持戒</a:t>
            </a:r>
            <a:endParaRPr sz="1600" dirty="0"/>
          </a:p>
          <a:p>
            <a:pPr>
              <a:defRPr sz="1600"/>
            </a:pPr>
            <a:r>
              <a:rPr sz="1600" dirty="0"/>
              <a:t>2. Contentment / </a:t>
            </a:r>
            <a:r>
              <a:rPr sz="1600" dirty="0" err="1"/>
              <a:t>知足</a:t>
            </a:r>
            <a:endParaRPr sz="1600" dirty="0"/>
          </a:p>
          <a:p>
            <a:pPr>
              <a:defRPr sz="1600"/>
            </a:pPr>
            <a:r>
              <a:rPr sz="1600" dirty="0"/>
              <a:t>3. Sense restraint / </a:t>
            </a:r>
            <a:r>
              <a:rPr sz="1600" dirty="0" err="1"/>
              <a:t>護六根</a:t>
            </a:r>
            <a:endParaRPr sz="1600" dirty="0"/>
          </a:p>
          <a:p>
            <a:pPr>
              <a:defRPr sz="1600"/>
            </a:pPr>
            <a:r>
              <a:rPr sz="1600" dirty="0"/>
              <a:t>4. Mindfulness / </a:t>
            </a:r>
            <a:r>
              <a:rPr sz="1600" dirty="0" err="1"/>
              <a:t>念と明察</a:t>
            </a:r>
            <a:endParaRPr sz="1600" dirty="0"/>
          </a:p>
          <a:p>
            <a:pPr>
              <a:defRPr sz="1600"/>
            </a:pPr>
            <a:r>
              <a:rPr sz="1600" dirty="0"/>
              <a:t>5. </a:t>
            </a:r>
            <a:r>
              <a:rPr sz="1600" dirty="0" err="1"/>
              <a:t>Jhāna</a:t>
            </a:r>
            <a:r>
              <a:rPr sz="1600" dirty="0"/>
              <a:t> meditation / </a:t>
            </a:r>
            <a:r>
              <a:rPr sz="1600" dirty="0" err="1"/>
              <a:t>禅定</a:t>
            </a:r>
            <a:endParaRPr sz="1600" dirty="0"/>
          </a:p>
          <a:p>
            <a:pPr>
              <a:defRPr sz="1600"/>
            </a:pPr>
            <a:r>
              <a:rPr sz="1600" dirty="0"/>
              <a:t>6. Higher knowledges / </a:t>
            </a:r>
            <a:r>
              <a:rPr sz="1600" dirty="0" err="1"/>
              <a:t>神通・阿比ニャ</a:t>
            </a:r>
            <a:r>
              <a:rPr sz="1600" dirty="0"/>
              <a:t>ー</a:t>
            </a:r>
          </a:p>
          <a:p>
            <a:pPr>
              <a:defRPr sz="1600"/>
            </a:pPr>
            <a:r>
              <a:rPr sz="1600" dirty="0"/>
              <a:t>7. Liberation from defilements / </a:t>
            </a:r>
            <a:r>
              <a:rPr sz="1600" dirty="0" err="1"/>
              <a:t>漏尽</a:t>
            </a:r>
            <a:endParaRPr sz="1600" dirty="0"/>
          </a:p>
          <a:p>
            <a:pPr>
              <a:defRPr sz="1600"/>
            </a:pPr>
            <a:endParaRPr sz="1600" dirty="0"/>
          </a:p>
          <a:p>
            <a:pPr>
              <a:defRPr sz="1600" b="1"/>
            </a:pPr>
            <a:r>
              <a:rPr sz="1600" dirty="0"/>
              <a:t>🙏 The king was deeply moved and confessed his crime (patricide).</a:t>
            </a:r>
          </a:p>
          <a:p>
            <a:pPr>
              <a:defRPr sz="1600"/>
            </a:pPr>
            <a:r>
              <a:rPr sz="1600" dirty="0"/>
              <a:t>The Buddha accepted his confession, but noted he had limited spiritual progress due to his past deed.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1" y="274320"/>
            <a:ext cx="71160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/>
              <a:t>Fruits of the Samaṇa Life / 沙門の実際の果報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4080" y="1371601"/>
            <a:ext cx="9052478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600" b="1"/>
            </a:pPr>
            <a:r>
              <a:rPr sz="1600"/>
              <a:t>🍃 Peace and freedom from worldly entanglement / 安穏と世俗のしがらみからの解放</a:t>
            </a:r>
          </a:p>
          <a:p>
            <a:pPr>
              <a:defRPr sz="1600" b="1"/>
            </a:pPr>
            <a:r>
              <a:rPr sz="1600"/>
              <a:t>🛡️ Strong ethical foundation and trust from others / 道徳的基盤と他者からの信頼</a:t>
            </a:r>
          </a:p>
          <a:p>
            <a:pPr>
              <a:defRPr sz="1600" b="1"/>
            </a:pPr>
            <a:r>
              <a:rPr sz="1600"/>
              <a:t>🧘 Joy and stability through meditative absorption (Jhāna) / 禅定による安楽と心の安定</a:t>
            </a:r>
          </a:p>
          <a:p>
            <a:pPr>
              <a:defRPr sz="1600" b="1"/>
            </a:pPr>
            <a:r>
              <a:rPr sz="1600"/>
              <a:t>👁️ Insight into the nature of existence / 存在の真理への洞察</a:t>
            </a:r>
          </a:p>
          <a:p>
            <a:pPr>
              <a:defRPr sz="1600" b="1"/>
            </a:pPr>
            <a:r>
              <a:rPr sz="1600"/>
              <a:t>🔮 Supernormal powers may arise (but not essential) / 神通は可能性として現れる（本質ではない）</a:t>
            </a:r>
          </a:p>
          <a:p>
            <a:pPr>
              <a:defRPr sz="1600" b="1"/>
            </a:pPr>
            <a:r>
              <a:rPr sz="1600"/>
              <a:t>🔥 Ultimate fruit: Liberation through destruction of āsavas / 最終果報：煩悩の滅尽による解脱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1" y="274320"/>
            <a:ext cx="851810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/>
              <a:t>Path and Fruits of the Samaṇa Life / 沙門の実践と果報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72641" y="1188721"/>
            <a:ext cx="10916771" cy="18774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400"/>
            </a:pPr>
            <a:r>
              <a:rPr sz="1400"/>
              <a:t>1. Ethical Discipline (Sīla) / 持戒: Brings peace of mind, social trust, and freedom from remorse / 心の平安・信頼・悔いのない生活</a:t>
            </a:r>
          </a:p>
          <a:p>
            <a:pPr>
              <a:defRPr sz="1400"/>
            </a:pPr>
            <a:r>
              <a:rPr sz="1400"/>
              <a:t>2. Contentment / 知足: Leads to simplicity, reduced craving, and inner satisfaction / 欲望の減少と内的な満足</a:t>
            </a:r>
          </a:p>
          <a:p>
            <a:pPr>
              <a:defRPr sz="1400"/>
            </a:pPr>
            <a:r>
              <a:rPr sz="1400"/>
              <a:t>3. Sense Restraint / 護六根: Prevents mental agitation and guards against unwholesome impulses / 心の乱れを防ぎ、不善を抑える</a:t>
            </a:r>
          </a:p>
          <a:p>
            <a:pPr>
              <a:defRPr sz="1400"/>
            </a:pPr>
            <a:r>
              <a:rPr sz="1400"/>
              <a:t>4. Mindfulness / 念と明察: Sharpens clarity, presence, and wisdom in daily life / 日常の気づきと智慧を育む</a:t>
            </a:r>
          </a:p>
          <a:p>
            <a:pPr>
              <a:defRPr sz="1400"/>
            </a:pPr>
            <a:r>
              <a:rPr sz="1400"/>
              <a:t>5. Jhāna (Meditation) / 禅定: Develops deep joy, concentration, and emotional balance / 深い喜びと心の安定をもたらす</a:t>
            </a:r>
          </a:p>
          <a:p>
            <a:pPr>
              <a:defRPr sz="1400"/>
            </a:pPr>
            <a:r>
              <a:rPr sz="1400"/>
              <a:t>6. Higher Knowledges / 神通・阿比ニャー: May open insight into past, future, or others' minds—used with compassion / 慈悲のための洞察的力</a:t>
            </a:r>
          </a:p>
          <a:p>
            <a:pPr>
              <a:defRPr sz="1400"/>
            </a:pPr>
            <a:r>
              <a:rPr sz="1400"/>
              <a:t>7. Destruction of Defilements / 漏尽: Complete liberation from suffering and rebirth / 苦と再生からの完全な解脱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358</Words>
  <Application>Microsoft Macintosh PowerPoint</Application>
  <PresentationFormat>ワイド画面</PresentationFormat>
  <Paragraphs>36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3</cp:revision>
  <dcterms:created xsi:type="dcterms:W3CDTF">2013-01-27T09:14:16Z</dcterms:created>
  <dcterms:modified xsi:type="dcterms:W3CDTF">2025-06-09T13:45:14Z</dcterms:modified>
  <cp:category/>
</cp:coreProperties>
</file>