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1816" y="50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6987" y="700474"/>
            <a:ext cx="5666936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/>
              <a:t>King </a:t>
            </a:r>
            <a:r>
              <a:rPr sz="2800" dirty="0" err="1"/>
              <a:t>Ajātasattu</a:t>
            </a:r>
            <a:r>
              <a:rPr sz="2800" dirty="0"/>
              <a:t> and the Buddha / </a:t>
            </a:r>
            <a:endParaRPr lang="en-US" sz="2800" dirty="0"/>
          </a:p>
          <a:p>
            <a:pPr>
              <a:defRPr sz="2800" b="1"/>
            </a:pPr>
            <a:r>
              <a:rPr sz="2800" dirty="0" err="1"/>
              <a:t>阿闍世王と仏陀</a:t>
            </a:r>
            <a:r>
              <a:rPr sz="2800" dirty="0"/>
              <a:t>（『</a:t>
            </a:r>
            <a:r>
              <a:rPr sz="2800" dirty="0" err="1"/>
              <a:t>沙門果経</a:t>
            </a:r>
            <a:r>
              <a:rPr sz="2800" dirty="0"/>
              <a:t>』）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816" y="1848654"/>
            <a:ext cx="8614859" cy="43088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600" b="1"/>
            </a:pPr>
            <a:r>
              <a:rPr lang="ja-US" altLang="en-US" sz="1600" dirty="0"/>
              <a:t>👑 </a:t>
            </a:r>
            <a:r>
              <a:rPr lang="en-US" sz="1600" dirty="0"/>
              <a:t>King </a:t>
            </a:r>
            <a:r>
              <a:rPr lang="en-US" sz="1600" dirty="0" err="1"/>
              <a:t>Ajātasattu</a:t>
            </a:r>
            <a:r>
              <a:rPr lang="en-US" sz="1600" dirty="0"/>
              <a:t> of Magadha asked the Buddha:</a:t>
            </a:r>
          </a:p>
          <a:p>
            <a:pPr>
              <a:defRPr sz="1600" i="1"/>
            </a:pPr>
            <a:r>
              <a:rPr lang="en-US" sz="1600" dirty="0"/>
              <a:t>「</a:t>
            </a:r>
            <a:r>
              <a:rPr lang="ja-JP" altLang="en-US" sz="1600"/>
              <a:t>沙門となることの、現世における果報は何か？」</a:t>
            </a:r>
          </a:p>
          <a:p>
            <a:pPr>
              <a:defRPr sz="1600"/>
            </a:pPr>
            <a:endParaRPr lang="ja-JP" altLang="en-US" sz="1600"/>
          </a:p>
          <a:p>
            <a:pPr>
              <a:defRPr sz="1600" b="1"/>
            </a:pPr>
            <a:r>
              <a:rPr lang="ja-US" altLang="en-US" sz="1600" dirty="0"/>
              <a:t>❓ </a:t>
            </a:r>
            <a:r>
              <a:rPr lang="en-US" sz="1600" dirty="0"/>
              <a:t>He had consulted many teachers before, but found no satisfying answer.</a:t>
            </a:r>
          </a:p>
          <a:p>
            <a:pPr>
              <a:defRPr sz="1600"/>
            </a:pPr>
            <a:endParaRPr lang="en-US" sz="1600" dirty="0"/>
          </a:p>
          <a:p>
            <a:pPr>
              <a:defRPr sz="1600" b="1"/>
            </a:pPr>
            <a:r>
              <a:rPr lang="ja-US" altLang="en-US" sz="1600" dirty="0"/>
              <a:t>🧘 </a:t>
            </a:r>
            <a:r>
              <a:rPr lang="en-US" sz="1600" dirty="0"/>
              <a:t>The Buddha responded with a step-by-step path of a true </a:t>
            </a:r>
            <a:r>
              <a:rPr lang="en-US" sz="1600" dirty="0" err="1"/>
              <a:t>samaṇa</a:t>
            </a:r>
            <a:r>
              <a:rPr lang="en-US" sz="1600" dirty="0"/>
              <a:t>:</a:t>
            </a:r>
          </a:p>
          <a:p>
            <a:pPr>
              <a:defRPr sz="1600"/>
            </a:pPr>
            <a:r>
              <a:rPr lang="en-US" sz="1600" dirty="0"/>
              <a:t>1. Ethical discipline / </a:t>
            </a:r>
            <a:r>
              <a:rPr lang="ja-JP" altLang="en-US" sz="1600"/>
              <a:t>持戒</a:t>
            </a:r>
          </a:p>
          <a:p>
            <a:pPr>
              <a:defRPr sz="1600"/>
            </a:pPr>
            <a:r>
              <a:rPr lang="en-US" altLang="ja-JP" sz="1600" dirty="0"/>
              <a:t>2. </a:t>
            </a:r>
            <a:r>
              <a:rPr lang="en-US" sz="1600" dirty="0"/>
              <a:t>Contentment / </a:t>
            </a:r>
            <a:r>
              <a:rPr lang="ja-JP" altLang="en-US" sz="1600"/>
              <a:t>知足</a:t>
            </a:r>
          </a:p>
          <a:p>
            <a:pPr>
              <a:defRPr sz="1600"/>
            </a:pPr>
            <a:r>
              <a:rPr lang="en-US" altLang="ja-JP" sz="1600" dirty="0"/>
              <a:t>3. </a:t>
            </a:r>
            <a:r>
              <a:rPr lang="en-US" sz="1600" dirty="0"/>
              <a:t>Sense restraint / </a:t>
            </a:r>
            <a:r>
              <a:rPr lang="ja-JP" altLang="en-US" sz="1600"/>
              <a:t>護六根</a:t>
            </a:r>
          </a:p>
          <a:p>
            <a:pPr>
              <a:defRPr sz="1600"/>
            </a:pPr>
            <a:r>
              <a:rPr lang="en-US" altLang="ja-JP" sz="1600" dirty="0"/>
              <a:t>4. </a:t>
            </a:r>
            <a:r>
              <a:rPr lang="en-US" sz="1600" dirty="0"/>
              <a:t>Mindfulness / </a:t>
            </a:r>
            <a:r>
              <a:rPr lang="ja-JP" altLang="en-US" sz="1600"/>
              <a:t>念と明察</a:t>
            </a:r>
          </a:p>
          <a:p>
            <a:pPr>
              <a:defRPr sz="1600"/>
            </a:pPr>
            <a:r>
              <a:rPr lang="en-US" altLang="ja-JP" sz="1600" dirty="0"/>
              <a:t>5. </a:t>
            </a:r>
            <a:r>
              <a:rPr lang="en-US" sz="1600" dirty="0" err="1"/>
              <a:t>Jhāna</a:t>
            </a:r>
            <a:r>
              <a:rPr lang="en-US" sz="1600" dirty="0"/>
              <a:t> meditation / </a:t>
            </a:r>
            <a:r>
              <a:rPr lang="ja-JP" altLang="en-US" sz="1600"/>
              <a:t>禅定</a:t>
            </a:r>
          </a:p>
          <a:p>
            <a:pPr>
              <a:defRPr sz="1600"/>
            </a:pPr>
            <a:r>
              <a:rPr lang="en-US" altLang="ja-JP" sz="1600" dirty="0"/>
              <a:t>6. </a:t>
            </a:r>
            <a:r>
              <a:rPr lang="en-US" sz="1600" dirty="0"/>
              <a:t>Higher knowledges / </a:t>
            </a:r>
            <a:r>
              <a:rPr lang="ja-JP" altLang="en-US" sz="1600"/>
              <a:t>神通・阿比ニャー</a:t>
            </a:r>
          </a:p>
          <a:p>
            <a:pPr>
              <a:defRPr sz="1600"/>
            </a:pPr>
            <a:r>
              <a:rPr lang="en-US" altLang="ja-JP" sz="1600" dirty="0"/>
              <a:t>7. </a:t>
            </a:r>
            <a:r>
              <a:rPr lang="en-US" sz="1600" dirty="0"/>
              <a:t>Liberation from defilements / </a:t>
            </a:r>
            <a:r>
              <a:rPr lang="ja-JP" altLang="en-US" sz="1600"/>
              <a:t>漏尽</a:t>
            </a:r>
          </a:p>
          <a:p>
            <a:pPr>
              <a:defRPr sz="1600"/>
            </a:pPr>
            <a:endParaRPr lang="ja-JP" altLang="en-US" sz="1600"/>
          </a:p>
          <a:p>
            <a:pPr>
              <a:defRPr sz="1600" b="1"/>
            </a:pPr>
            <a:r>
              <a:rPr lang="ja-US" altLang="en-US" sz="1600" dirty="0"/>
              <a:t>🙏 </a:t>
            </a:r>
            <a:r>
              <a:rPr lang="en-US" sz="1600" dirty="0"/>
              <a:t>The king was deeply moved and confessed his crime (patricide).</a:t>
            </a:r>
          </a:p>
          <a:p>
            <a:pPr>
              <a:defRPr sz="1600"/>
            </a:pPr>
            <a:r>
              <a:rPr lang="en-US" sz="1600" dirty="0"/>
              <a:t>The Buddha accepted his confession, but noted he had limited spiritual progress due to his past deed.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7974" y="848381"/>
            <a:ext cx="71160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/>
              <a:t>Fruits of the Samaṇa Life / 沙門の実際の果報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37258" y="1454526"/>
            <a:ext cx="5317481" cy="45550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600" b="1"/>
            </a:pPr>
            <a:r>
              <a:rPr sz="1600" dirty="0"/>
              <a:t>🍃 Peace and freedom from worldly entanglement / </a:t>
            </a:r>
            <a:endParaRPr lang="en-US" sz="1600" dirty="0"/>
          </a:p>
          <a:p>
            <a:pPr>
              <a:defRPr sz="1600" b="1"/>
            </a:pPr>
            <a:r>
              <a:rPr sz="1600" dirty="0" err="1"/>
              <a:t>安穏と世俗のしがらみからの解放</a:t>
            </a:r>
            <a:endParaRPr lang="en-US" sz="1600" dirty="0"/>
          </a:p>
          <a:p>
            <a:pPr>
              <a:defRPr sz="1600" b="1"/>
            </a:pPr>
            <a:endParaRPr sz="1600" dirty="0"/>
          </a:p>
          <a:p>
            <a:pPr>
              <a:defRPr sz="1600" b="1"/>
            </a:pPr>
            <a:r>
              <a:rPr sz="1600" dirty="0"/>
              <a:t>🛡️ Strong ethical foundation and trust from others / </a:t>
            </a:r>
            <a:endParaRPr lang="en-US" sz="1600" dirty="0"/>
          </a:p>
          <a:p>
            <a:pPr>
              <a:defRPr sz="1600" b="1"/>
            </a:pPr>
            <a:r>
              <a:rPr sz="1600" dirty="0" err="1"/>
              <a:t>道徳的基盤と他者からの信頼</a:t>
            </a:r>
            <a:endParaRPr lang="en-US" sz="1600" dirty="0"/>
          </a:p>
          <a:p>
            <a:pPr>
              <a:defRPr sz="1600" b="1"/>
            </a:pPr>
            <a:endParaRPr sz="1600" dirty="0"/>
          </a:p>
          <a:p>
            <a:pPr>
              <a:defRPr sz="1600" b="1"/>
            </a:pPr>
            <a:r>
              <a:rPr sz="1600" dirty="0"/>
              <a:t>🧘 Joy and stability through meditative absorption (</a:t>
            </a:r>
            <a:r>
              <a:rPr sz="1600" dirty="0" err="1"/>
              <a:t>Jhāna</a:t>
            </a:r>
            <a:r>
              <a:rPr sz="1600" dirty="0"/>
              <a:t>) / </a:t>
            </a:r>
            <a:endParaRPr lang="en-US" sz="1600" dirty="0"/>
          </a:p>
          <a:p>
            <a:pPr>
              <a:defRPr sz="1600" b="1"/>
            </a:pPr>
            <a:r>
              <a:rPr sz="1600" dirty="0" err="1"/>
              <a:t>禅定による安楽と心の安定</a:t>
            </a:r>
            <a:endParaRPr lang="en-US" sz="1600" dirty="0"/>
          </a:p>
          <a:p>
            <a:pPr>
              <a:defRPr sz="1600" b="1"/>
            </a:pPr>
            <a:endParaRPr sz="1600" dirty="0"/>
          </a:p>
          <a:p>
            <a:pPr>
              <a:defRPr sz="1600" b="1"/>
            </a:pPr>
            <a:r>
              <a:rPr sz="1600" dirty="0"/>
              <a:t>👁️ Insight into the nature of existence / </a:t>
            </a:r>
            <a:endParaRPr lang="en-US" sz="1600" dirty="0"/>
          </a:p>
          <a:p>
            <a:pPr>
              <a:defRPr sz="1600" b="1"/>
            </a:pPr>
            <a:r>
              <a:rPr sz="1600" dirty="0" err="1"/>
              <a:t>存在の真理への洞察</a:t>
            </a:r>
            <a:endParaRPr lang="en-US" sz="1600" dirty="0"/>
          </a:p>
          <a:p>
            <a:pPr>
              <a:defRPr sz="1600" b="1"/>
            </a:pPr>
            <a:endParaRPr sz="1600" dirty="0"/>
          </a:p>
          <a:p>
            <a:pPr>
              <a:defRPr sz="1600" b="1"/>
            </a:pPr>
            <a:r>
              <a:rPr sz="1600" dirty="0"/>
              <a:t>🔮 Supernormal powers may arise (but not essential) / </a:t>
            </a:r>
            <a:endParaRPr lang="en-US" sz="1600" dirty="0"/>
          </a:p>
          <a:p>
            <a:pPr>
              <a:defRPr sz="1600" b="1"/>
            </a:pPr>
            <a:r>
              <a:rPr sz="1600" dirty="0" err="1"/>
              <a:t>神通は可能性として現れる（本質ではない</a:t>
            </a:r>
            <a:r>
              <a:rPr sz="1600" dirty="0"/>
              <a:t>）</a:t>
            </a:r>
            <a:endParaRPr lang="en-US" sz="1600" dirty="0"/>
          </a:p>
          <a:p>
            <a:pPr>
              <a:defRPr sz="1600" b="1"/>
            </a:pPr>
            <a:endParaRPr sz="1600" dirty="0"/>
          </a:p>
          <a:p>
            <a:pPr>
              <a:defRPr sz="1600" b="1"/>
            </a:pPr>
            <a:r>
              <a:rPr sz="1600" dirty="0"/>
              <a:t>🔥 Ultimate fruit: Liberation through destruction of </a:t>
            </a:r>
            <a:r>
              <a:rPr sz="1600" dirty="0" err="1"/>
              <a:t>āsavas</a:t>
            </a:r>
            <a:r>
              <a:rPr sz="1600" dirty="0"/>
              <a:t> / </a:t>
            </a:r>
            <a:endParaRPr lang="en-US" sz="1600" dirty="0"/>
          </a:p>
          <a:p>
            <a:pPr>
              <a:defRPr sz="1600" b="1"/>
            </a:pPr>
            <a:r>
              <a:rPr sz="1600" dirty="0" err="1"/>
              <a:t>最終果報：煩悩の滅尽による解脱</a:t>
            </a:r>
            <a:endParaRPr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1" y="274320"/>
            <a:ext cx="851810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/>
              <a:t>Path and Fruits of the Samaṇa Life / 沙門の実践と果報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65601" y="701945"/>
            <a:ext cx="6660798" cy="59708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400"/>
            </a:pPr>
            <a:r>
              <a:rPr sz="1400" dirty="0"/>
              <a:t>1. Ethical Discipline (</a:t>
            </a:r>
            <a:r>
              <a:rPr sz="1400" dirty="0" err="1"/>
              <a:t>Sīla</a:t>
            </a:r>
            <a:r>
              <a:rPr sz="1400" dirty="0"/>
              <a:t>) / </a:t>
            </a:r>
            <a:r>
              <a:rPr sz="1400" dirty="0" err="1"/>
              <a:t>持戒</a:t>
            </a:r>
            <a:r>
              <a:rPr sz="1400" dirty="0"/>
              <a:t>: </a:t>
            </a:r>
            <a:endParaRPr lang="en-US" sz="1400" dirty="0"/>
          </a:p>
          <a:p>
            <a:pPr>
              <a:defRPr sz="1400"/>
            </a:pPr>
            <a:r>
              <a:rPr sz="1400" dirty="0"/>
              <a:t>Brings peace of mind, social trust, and freedom from remorse / </a:t>
            </a:r>
            <a:endParaRPr lang="en-US" sz="1400" dirty="0"/>
          </a:p>
          <a:p>
            <a:pPr>
              <a:defRPr sz="1400"/>
            </a:pPr>
            <a:r>
              <a:rPr sz="1400" dirty="0" err="1"/>
              <a:t>心の平安・信頼・悔いのない生活</a:t>
            </a:r>
            <a:endParaRPr lang="en-US" sz="1400" dirty="0"/>
          </a:p>
          <a:p>
            <a:pPr>
              <a:defRPr sz="1400"/>
            </a:pPr>
            <a:endParaRPr sz="1400" dirty="0"/>
          </a:p>
          <a:p>
            <a:pPr>
              <a:defRPr sz="1400"/>
            </a:pPr>
            <a:r>
              <a:rPr sz="1400" dirty="0"/>
              <a:t>2. Contentment / </a:t>
            </a:r>
            <a:r>
              <a:rPr sz="1400" dirty="0" err="1"/>
              <a:t>知足</a:t>
            </a:r>
            <a:r>
              <a:rPr sz="1400" dirty="0"/>
              <a:t>: </a:t>
            </a:r>
            <a:endParaRPr lang="en-US" sz="1400" dirty="0"/>
          </a:p>
          <a:p>
            <a:pPr>
              <a:defRPr sz="1400"/>
            </a:pPr>
            <a:r>
              <a:rPr sz="1400" dirty="0"/>
              <a:t>Leads to simplicity, reduced craving, and inner satisfaction / </a:t>
            </a:r>
            <a:endParaRPr lang="en-US" sz="1400" dirty="0"/>
          </a:p>
          <a:p>
            <a:pPr>
              <a:defRPr sz="1400"/>
            </a:pPr>
            <a:r>
              <a:rPr sz="1400" dirty="0" err="1"/>
              <a:t>欲望の減少と内的な満足</a:t>
            </a:r>
            <a:endParaRPr lang="en-US" sz="1400" dirty="0"/>
          </a:p>
          <a:p>
            <a:pPr>
              <a:defRPr sz="1400"/>
            </a:pPr>
            <a:endParaRPr sz="1400" dirty="0"/>
          </a:p>
          <a:p>
            <a:pPr>
              <a:defRPr sz="1400"/>
            </a:pPr>
            <a:r>
              <a:rPr sz="1400" dirty="0"/>
              <a:t>3. Sense Restraint / </a:t>
            </a:r>
            <a:r>
              <a:rPr sz="1400" dirty="0" err="1"/>
              <a:t>護六根</a:t>
            </a:r>
            <a:r>
              <a:rPr sz="1400" dirty="0"/>
              <a:t>: </a:t>
            </a:r>
            <a:endParaRPr lang="en-US" sz="1400" dirty="0"/>
          </a:p>
          <a:p>
            <a:pPr>
              <a:defRPr sz="1400"/>
            </a:pPr>
            <a:r>
              <a:rPr sz="1400" dirty="0"/>
              <a:t>Prevents mental agitation and guards against unwholesome impulses / </a:t>
            </a:r>
            <a:endParaRPr lang="en-US" sz="1400" dirty="0"/>
          </a:p>
          <a:p>
            <a:pPr>
              <a:defRPr sz="1400"/>
            </a:pPr>
            <a:r>
              <a:rPr sz="1400" dirty="0" err="1"/>
              <a:t>心の乱れを防ぎ、不善を抑える</a:t>
            </a:r>
            <a:endParaRPr lang="en-US" sz="1400" dirty="0"/>
          </a:p>
          <a:p>
            <a:pPr>
              <a:defRPr sz="1400"/>
            </a:pPr>
            <a:endParaRPr sz="1400" dirty="0"/>
          </a:p>
          <a:p>
            <a:pPr>
              <a:defRPr sz="1400"/>
            </a:pPr>
            <a:r>
              <a:rPr sz="1400" dirty="0"/>
              <a:t>4. Mindfulness / </a:t>
            </a:r>
            <a:r>
              <a:rPr sz="1400" dirty="0" err="1"/>
              <a:t>念と明察</a:t>
            </a:r>
            <a:r>
              <a:rPr sz="1400" dirty="0"/>
              <a:t>: </a:t>
            </a:r>
            <a:endParaRPr lang="en-US" sz="1400" dirty="0"/>
          </a:p>
          <a:p>
            <a:pPr>
              <a:defRPr sz="1400"/>
            </a:pPr>
            <a:r>
              <a:rPr sz="1400" dirty="0"/>
              <a:t>Sharpens clarity, presence, and wisdom in daily life / </a:t>
            </a:r>
            <a:endParaRPr lang="en-US" sz="1400" dirty="0"/>
          </a:p>
          <a:p>
            <a:pPr>
              <a:defRPr sz="1400"/>
            </a:pPr>
            <a:r>
              <a:rPr sz="1400" dirty="0" err="1"/>
              <a:t>日常の気づきと智慧を育む</a:t>
            </a:r>
            <a:endParaRPr lang="en-US" sz="1400" dirty="0"/>
          </a:p>
          <a:p>
            <a:pPr>
              <a:defRPr sz="1400"/>
            </a:pPr>
            <a:endParaRPr sz="1400" dirty="0"/>
          </a:p>
          <a:p>
            <a:pPr>
              <a:defRPr sz="1400"/>
            </a:pPr>
            <a:r>
              <a:rPr sz="1400" dirty="0"/>
              <a:t>5. </a:t>
            </a:r>
            <a:r>
              <a:rPr sz="1400" dirty="0" err="1"/>
              <a:t>Jhāna</a:t>
            </a:r>
            <a:r>
              <a:rPr sz="1400" dirty="0"/>
              <a:t> (Meditation) / </a:t>
            </a:r>
            <a:r>
              <a:rPr sz="1400" dirty="0" err="1"/>
              <a:t>禅定</a:t>
            </a:r>
            <a:r>
              <a:rPr sz="1400" dirty="0"/>
              <a:t>: Develops deep joy, concentration, and emotional balance / </a:t>
            </a:r>
            <a:endParaRPr lang="en-US" sz="1400" dirty="0"/>
          </a:p>
          <a:p>
            <a:pPr>
              <a:defRPr sz="1400"/>
            </a:pPr>
            <a:r>
              <a:rPr sz="1400" dirty="0" err="1"/>
              <a:t>深い喜びと心の安定をもたらす</a:t>
            </a:r>
            <a:endParaRPr lang="en-US" sz="1400" dirty="0"/>
          </a:p>
          <a:p>
            <a:pPr>
              <a:defRPr sz="1400"/>
            </a:pPr>
            <a:endParaRPr sz="1400" dirty="0"/>
          </a:p>
          <a:p>
            <a:pPr>
              <a:defRPr sz="1400"/>
            </a:pPr>
            <a:r>
              <a:rPr sz="1400" dirty="0"/>
              <a:t>6. Higher Knowledges / </a:t>
            </a:r>
            <a:r>
              <a:rPr sz="1400" dirty="0" err="1"/>
              <a:t>神通</a:t>
            </a:r>
            <a:r>
              <a:rPr sz="1400" dirty="0"/>
              <a:t>・</a:t>
            </a:r>
            <a:r>
              <a:rPr lang="ja-US" altLang="en-US" sz="1400" dirty="0"/>
              <a:t>アビン</a:t>
            </a:r>
            <a:r>
              <a:rPr sz="1400" dirty="0" err="1"/>
              <a:t>ニャ</a:t>
            </a:r>
            <a:r>
              <a:rPr sz="1400" dirty="0"/>
              <a:t>ー:</a:t>
            </a:r>
            <a:endParaRPr lang="en-US" sz="1400" dirty="0"/>
          </a:p>
          <a:p>
            <a:pPr>
              <a:defRPr sz="1400"/>
            </a:pPr>
            <a:r>
              <a:rPr sz="1400" dirty="0"/>
              <a:t>May open insight into past, future, or others' minds—used with compassion / </a:t>
            </a:r>
            <a:endParaRPr lang="en-US" sz="1400" dirty="0"/>
          </a:p>
          <a:p>
            <a:pPr>
              <a:defRPr sz="1400"/>
            </a:pPr>
            <a:r>
              <a:rPr sz="1400" dirty="0" err="1"/>
              <a:t>慈悲のための洞察的力</a:t>
            </a:r>
            <a:endParaRPr lang="en-US" sz="1400" dirty="0"/>
          </a:p>
          <a:p>
            <a:pPr>
              <a:defRPr sz="1400"/>
            </a:pPr>
            <a:endParaRPr sz="1400" dirty="0"/>
          </a:p>
          <a:p>
            <a:pPr>
              <a:defRPr sz="1400"/>
            </a:pPr>
            <a:r>
              <a:rPr sz="1400" dirty="0"/>
              <a:t>7. Destruction of Defilements / </a:t>
            </a:r>
            <a:r>
              <a:rPr sz="1400" dirty="0" err="1"/>
              <a:t>漏尽</a:t>
            </a:r>
            <a:r>
              <a:rPr sz="1400" dirty="0"/>
              <a:t>: </a:t>
            </a:r>
            <a:endParaRPr lang="en-US" sz="1400" dirty="0"/>
          </a:p>
          <a:p>
            <a:pPr>
              <a:defRPr sz="1400"/>
            </a:pPr>
            <a:r>
              <a:rPr sz="1400" dirty="0"/>
              <a:t>Complete liberation from suffering and rebirth / </a:t>
            </a:r>
            <a:endParaRPr lang="en-US" sz="1400" dirty="0"/>
          </a:p>
          <a:p>
            <a:pPr>
              <a:defRPr sz="1400"/>
            </a:pPr>
            <a:r>
              <a:rPr sz="1400" dirty="0" err="1"/>
              <a:t>苦と再生からの完全な解脱</a:t>
            </a:r>
            <a:endParaRPr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374</Words>
  <Application>Microsoft Macintosh PowerPoint</Application>
  <PresentationFormat>ワイド画面</PresentationFormat>
  <Paragraphs>66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5</cp:revision>
  <dcterms:created xsi:type="dcterms:W3CDTF">2013-01-27T09:14:16Z</dcterms:created>
  <dcterms:modified xsi:type="dcterms:W3CDTF">2025-06-10T12:56:15Z</dcterms:modified>
  <cp:category/>
</cp:coreProperties>
</file>