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5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8844"/>
            <a:ext cx="8229600" cy="1143000"/>
          </a:xfrm>
        </p:spPr>
        <p:txBody>
          <a:bodyPr>
            <a:noAutofit/>
          </a:bodyPr>
          <a:lstStyle/>
          <a:p>
            <a:r>
              <a:rPr sz="3200" dirty="0" err="1"/>
              <a:t>Paññatti</a:t>
            </a:r>
            <a:r>
              <a:rPr sz="3200" dirty="0"/>
              <a:t> &amp; </a:t>
            </a:r>
            <a:r>
              <a:rPr sz="3200" dirty="0" err="1"/>
              <a:t>Prajñapti</a:t>
            </a:r>
            <a:r>
              <a:rPr sz="3200" dirty="0"/>
              <a:t>: </a:t>
            </a:r>
            <a:br>
              <a:rPr lang="en-US" sz="3200" dirty="0"/>
            </a:br>
            <a:r>
              <a:rPr sz="3200" dirty="0"/>
              <a:t>Mental Construction &amp; Representation </a:t>
            </a:r>
            <a:br>
              <a:rPr lang="en-US" sz="3200" dirty="0"/>
            </a:br>
            <a:r>
              <a:rPr sz="3200" dirty="0"/>
              <a:t> </a:t>
            </a:r>
            <a:r>
              <a:rPr sz="3200" dirty="0" err="1"/>
              <a:t>パンニャッティとプラジュニャプティ</a:t>
            </a:r>
            <a:r>
              <a:rPr sz="3200" dirty="0"/>
              <a:t>：</a:t>
            </a:r>
            <a:br>
              <a:rPr lang="en-US" sz="3200" dirty="0"/>
            </a:br>
            <a:r>
              <a:rPr lang="en-US" sz="3200" dirty="0" err="1"/>
              <a:t>名称</a:t>
            </a:r>
            <a:r>
              <a:rPr sz="3200" dirty="0" err="1"/>
              <a:t>による構成と表示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3432" y="2585837"/>
            <a:ext cx="9100568" cy="36933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/>
              <a:t>Paññatti</a:t>
            </a:r>
            <a:r>
              <a:rPr dirty="0"/>
              <a:t> (</a:t>
            </a:r>
            <a:r>
              <a:rPr dirty="0" err="1"/>
              <a:t>Pāli</a:t>
            </a:r>
            <a:r>
              <a:rPr dirty="0"/>
              <a:t>): Mental construction or designation by name and concept </a:t>
            </a:r>
            <a:endParaRPr lang="en-US" dirty="0"/>
          </a:p>
          <a:p>
            <a:r>
              <a:rPr dirty="0"/>
              <a:t> </a:t>
            </a:r>
            <a:r>
              <a:rPr dirty="0" err="1"/>
              <a:t>パーリ語：名と概念による構成・表現（仮称</a:t>
            </a:r>
            <a:r>
              <a:rPr dirty="0"/>
              <a:t>）</a:t>
            </a:r>
          </a:p>
          <a:p>
            <a:pPr>
              <a:defRPr sz="1800"/>
            </a:pPr>
            <a:r>
              <a:rPr dirty="0" err="1"/>
              <a:t>Prajñapti</a:t>
            </a:r>
            <a:r>
              <a:rPr dirty="0"/>
              <a:t> (Sanskrit): Mundane truth, conceptual construction, dependent designation </a:t>
            </a:r>
            <a:endParaRPr lang="en-US" dirty="0"/>
          </a:p>
          <a:p>
            <a:pPr>
              <a:defRPr sz="1800"/>
            </a:pPr>
            <a:r>
              <a:rPr dirty="0"/>
              <a:t> </a:t>
            </a:r>
            <a:r>
              <a:rPr dirty="0" err="1"/>
              <a:t>サンスクリット語：世俗諦、概念的構成、依他起表示</a:t>
            </a:r>
            <a:endParaRPr dirty="0"/>
          </a:p>
          <a:p>
            <a:pPr>
              <a:defRPr sz="1800"/>
            </a:pPr>
            <a:r>
              <a:rPr dirty="0" err="1"/>
              <a:t>Nāgārjuna</a:t>
            </a:r>
            <a:r>
              <a:rPr dirty="0"/>
              <a:t>: </a:t>
            </a:r>
            <a:r>
              <a:rPr dirty="0" err="1"/>
              <a:t>Prajñapti</a:t>
            </a:r>
            <a:r>
              <a:rPr dirty="0"/>
              <a:t> = conventional truth = </a:t>
            </a:r>
            <a:r>
              <a:rPr dirty="0" err="1"/>
              <a:t>prapañca</a:t>
            </a:r>
            <a:r>
              <a:rPr dirty="0"/>
              <a:t> = proliferation of conceptual fabrication </a:t>
            </a:r>
            <a:endParaRPr lang="en-US" dirty="0"/>
          </a:p>
          <a:p>
            <a:pPr>
              <a:defRPr sz="1800"/>
            </a:pPr>
            <a:r>
              <a:rPr dirty="0"/>
              <a:t> </a:t>
            </a:r>
            <a:r>
              <a:rPr dirty="0" err="1"/>
              <a:t>龍樹：プラジュニャプティ</a:t>
            </a:r>
            <a:r>
              <a:rPr dirty="0"/>
              <a:t> = </a:t>
            </a:r>
            <a:r>
              <a:rPr dirty="0" err="1"/>
              <a:t>世俗諦</a:t>
            </a:r>
            <a:r>
              <a:rPr dirty="0"/>
              <a:t> = </a:t>
            </a:r>
            <a:r>
              <a:rPr dirty="0" err="1"/>
              <a:t>妄想・虚妄（パパンチャ</a:t>
            </a:r>
            <a:r>
              <a:rPr lang="ja-US" altLang="en-US" dirty="0"/>
              <a:t>：戯論と訳</a:t>
            </a:r>
            <a:r>
              <a:rPr dirty="0"/>
              <a:t>）</a:t>
            </a:r>
          </a:p>
          <a:p>
            <a:pPr>
              <a:defRPr sz="1800"/>
            </a:pPr>
            <a:r>
              <a:rPr dirty="0" err="1"/>
              <a:t>Prajñapti-mātra</a:t>
            </a:r>
            <a:r>
              <a:rPr dirty="0"/>
              <a:t>: Representation-only, not 'mind-only' (</a:t>
            </a:r>
            <a:r>
              <a:rPr dirty="0" err="1"/>
              <a:t>citta-mātra</a:t>
            </a:r>
            <a:r>
              <a:rPr dirty="0"/>
              <a:t>) </a:t>
            </a:r>
            <a:endParaRPr lang="en-US" dirty="0"/>
          </a:p>
          <a:p>
            <a:pPr>
              <a:defRPr sz="1800"/>
            </a:pPr>
            <a:r>
              <a:rPr dirty="0"/>
              <a:t> </a:t>
            </a:r>
            <a:r>
              <a:rPr dirty="0" err="1"/>
              <a:t>唯名称・表示</a:t>
            </a:r>
            <a:r>
              <a:rPr lang="en-US" dirty="0"/>
              <a:t>/</a:t>
            </a:r>
            <a:r>
              <a:rPr lang="en-US" dirty="0" err="1"/>
              <a:t>表象</a:t>
            </a:r>
            <a:r>
              <a:rPr dirty="0" err="1"/>
              <a:t>のみ</a:t>
            </a:r>
            <a:r>
              <a:rPr lang="ja-US" altLang="en-US" dirty="0"/>
              <a:t>：</a:t>
            </a:r>
            <a:r>
              <a:rPr dirty="0" err="1"/>
              <a:t>心のみ（唯心</a:t>
            </a:r>
            <a:r>
              <a:rPr lang="en-US" dirty="0"/>
              <a:t>/</a:t>
            </a:r>
            <a:r>
              <a:rPr lang="en-US" dirty="0" err="1"/>
              <a:t>唯心論</a:t>
            </a:r>
            <a:r>
              <a:rPr dirty="0" err="1"/>
              <a:t>）ではない</a:t>
            </a:r>
            <a:endParaRPr dirty="0"/>
          </a:p>
          <a:p>
            <a:pPr>
              <a:defRPr sz="1800"/>
            </a:pPr>
            <a:r>
              <a:rPr dirty="0"/>
              <a:t>All phenomena are empty of inherent nature, represented through dependent co-origination </a:t>
            </a:r>
            <a:endParaRPr lang="en-US" dirty="0"/>
          </a:p>
          <a:p>
            <a:pPr>
              <a:defRPr sz="1800"/>
            </a:pPr>
            <a:r>
              <a:rPr dirty="0"/>
              <a:t> </a:t>
            </a:r>
            <a:r>
              <a:rPr dirty="0" err="1"/>
              <a:t>すべての現象は自性がなく、縁起によって表示される</a:t>
            </a:r>
            <a:endParaRPr dirty="0"/>
          </a:p>
          <a:p>
            <a:pPr>
              <a:defRPr sz="1800"/>
            </a:pPr>
            <a:r>
              <a:rPr dirty="0"/>
              <a:t>Symbolism arises from human language; true nature is </a:t>
            </a:r>
            <a:r>
              <a:rPr dirty="0" err="1"/>
              <a:t>anicca</a:t>
            </a:r>
            <a:r>
              <a:rPr dirty="0"/>
              <a:t> (impermanence), dukkha </a:t>
            </a:r>
            <a:endParaRPr lang="en-US" dirty="0"/>
          </a:p>
          <a:p>
            <a:pPr>
              <a:defRPr sz="1800"/>
            </a:pPr>
            <a:r>
              <a:rPr dirty="0"/>
              <a:t>(suffering), </a:t>
            </a:r>
            <a:r>
              <a:rPr dirty="0" err="1"/>
              <a:t>anattā</a:t>
            </a:r>
            <a:r>
              <a:rPr dirty="0"/>
              <a:t> (non-self) </a:t>
            </a:r>
            <a:endParaRPr lang="en-US" dirty="0"/>
          </a:p>
          <a:p>
            <a:pPr>
              <a:defRPr sz="1800"/>
            </a:pPr>
            <a:r>
              <a:rPr dirty="0"/>
              <a:t> </a:t>
            </a:r>
            <a:r>
              <a:rPr dirty="0" err="1"/>
              <a:t>象徴は人間の言語から生じ、現象の真実は</a:t>
            </a:r>
            <a:r>
              <a:rPr lang="ja-US" altLang="en-US" dirty="0"/>
              <a:t>縁起であり</a:t>
            </a:r>
            <a:r>
              <a:rPr dirty="0"/>
              <a:t>「</a:t>
            </a:r>
            <a:r>
              <a:rPr dirty="0" err="1"/>
              <a:t>無常・苦・無我</a:t>
            </a:r>
            <a:r>
              <a:rPr dirty="0"/>
              <a:t>」</a:t>
            </a:r>
            <a:r>
              <a:rPr lang="ja-US" altLang="en-US" dirty="0"/>
              <a:t>の三相を持つ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162</Words>
  <Application>Microsoft Macintosh PowerPoint</Application>
  <PresentationFormat>画面に合わせる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Paññatti &amp; Prajñapti:  Mental Construction &amp; Representation   パンニャッティとプラジュニャプティ： 名称による構成と表示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2025-06-26T23:55:21Z</dcterms:modified>
  <cp:category/>
</cp:coreProperties>
</file>