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Origins of </a:t>
            </a:r>
            <a:r>
              <a:rPr dirty="0" err="1"/>
              <a:t>Mahāyāna</a:t>
            </a:r>
            <a:r>
              <a:rPr dirty="0"/>
              <a:t> Buddhism </a:t>
            </a:r>
            <a:br>
              <a:rPr lang="en-US" dirty="0"/>
            </a:br>
            <a:r>
              <a:rPr dirty="0"/>
              <a:t> </a:t>
            </a:r>
            <a:r>
              <a:rPr dirty="0" err="1"/>
              <a:t>大乗仏教の起源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32037"/>
            <a:ext cx="8229600" cy="4525963"/>
          </a:xfrm>
        </p:spPr>
        <p:txBody>
          <a:bodyPr/>
          <a:lstStyle/>
          <a:p>
            <a:r>
              <a:rPr dirty="0"/>
              <a:t>Time: 1st c. BCE–1st c. CE in India </a:t>
            </a:r>
            <a:endParaRPr lang="en-US" dirty="0"/>
          </a:p>
          <a:p>
            <a:r>
              <a:rPr dirty="0"/>
              <a:t> 時期：紀元前1世紀〜紀元1世紀のインド</a:t>
            </a:r>
          </a:p>
          <a:p>
            <a:r>
              <a:rPr dirty="0"/>
              <a:t>Gradual development within early Buddhist communities </a:t>
            </a:r>
            <a:endParaRPr lang="en-US" dirty="0"/>
          </a:p>
          <a:p>
            <a:r>
              <a:rPr dirty="0"/>
              <a:t> </a:t>
            </a:r>
            <a:r>
              <a:rPr dirty="0" err="1"/>
              <a:t>初期仏教内での漸進的な展開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Stūpa</a:t>
            </a:r>
            <a:r>
              <a:rPr dirty="0"/>
              <a:t> Devotion </a:t>
            </a:r>
            <a:br>
              <a:rPr lang="en-US" dirty="0"/>
            </a:br>
            <a:r>
              <a:rPr dirty="0"/>
              <a:t> </a:t>
            </a:r>
            <a:r>
              <a:rPr dirty="0" err="1"/>
              <a:t>仏塔崇拝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851" y="2057399"/>
            <a:ext cx="8229600" cy="4525963"/>
          </a:xfrm>
        </p:spPr>
        <p:txBody>
          <a:bodyPr/>
          <a:lstStyle/>
          <a:p>
            <a:r>
              <a:rPr dirty="0"/>
              <a:t>Worship at Buddha's </a:t>
            </a:r>
            <a:r>
              <a:rPr dirty="0" err="1"/>
              <a:t>stūpas</a:t>
            </a:r>
            <a:r>
              <a:rPr dirty="0"/>
              <a:t> became centers of lay devotion </a:t>
            </a:r>
            <a:endParaRPr lang="en-US" dirty="0"/>
          </a:p>
          <a:p>
            <a:r>
              <a:rPr dirty="0"/>
              <a:t> </a:t>
            </a:r>
            <a:r>
              <a:rPr dirty="0" err="1"/>
              <a:t>仏塔への礼拝は在家信者の信仰中心となった</a:t>
            </a:r>
            <a:endParaRPr dirty="0"/>
          </a:p>
          <a:p>
            <a:r>
              <a:rPr dirty="0"/>
              <a:t>Led to emergence of Bodhisattva cults </a:t>
            </a:r>
            <a:endParaRPr lang="en-US" dirty="0"/>
          </a:p>
          <a:p>
            <a:r>
              <a:rPr dirty="0"/>
              <a:t> </a:t>
            </a:r>
            <a:r>
              <a:rPr dirty="0" err="1"/>
              <a:t>菩薩信仰の発展へつながる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Jātaka</a:t>
            </a:r>
            <a:r>
              <a:rPr dirty="0"/>
              <a:t> &amp; Bodhisattva Ideal </a:t>
            </a:r>
            <a:br>
              <a:rPr lang="en-US" dirty="0"/>
            </a:br>
            <a:r>
              <a:rPr dirty="0"/>
              <a:t> </a:t>
            </a:r>
            <a:r>
              <a:rPr dirty="0" err="1"/>
              <a:t>本生譚と菩薩の理想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321" y="2029009"/>
            <a:ext cx="8229600" cy="4525963"/>
          </a:xfrm>
        </p:spPr>
        <p:txBody>
          <a:bodyPr/>
          <a:lstStyle/>
          <a:p>
            <a:r>
              <a:rPr dirty="0"/>
              <a:t>Stories of Buddha's past lives (</a:t>
            </a:r>
            <a:r>
              <a:rPr dirty="0" err="1"/>
              <a:t>Jātaka</a:t>
            </a:r>
            <a:r>
              <a:rPr dirty="0"/>
              <a:t>) inspired selfless compassion </a:t>
            </a:r>
            <a:endParaRPr lang="en-US" dirty="0"/>
          </a:p>
          <a:p>
            <a:r>
              <a:rPr dirty="0"/>
              <a:t> </a:t>
            </a:r>
            <a:r>
              <a:rPr dirty="0" err="1"/>
              <a:t>仏の前世物語（本生譚）は利他の慈悲を示した</a:t>
            </a:r>
            <a:endParaRPr dirty="0"/>
          </a:p>
          <a:p>
            <a:r>
              <a:rPr dirty="0"/>
              <a:t>Emphasis shifted from Arhat to Bodhisattva path </a:t>
            </a:r>
            <a:endParaRPr lang="en-US" dirty="0"/>
          </a:p>
          <a:p>
            <a:r>
              <a:rPr dirty="0"/>
              <a:t> </a:t>
            </a:r>
            <a:r>
              <a:rPr dirty="0" err="1"/>
              <a:t>阿羅漢から菩薩への理想の転換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US" dirty="0" err="1"/>
              <a:t>Prajñā</a:t>
            </a:r>
            <a:r>
              <a:rPr dirty="0"/>
              <a:t> </a:t>
            </a:r>
            <a:r>
              <a:rPr dirty="0" err="1"/>
              <a:t>Sūtras</a:t>
            </a:r>
            <a:r>
              <a:rPr dirty="0"/>
              <a:t> </a:t>
            </a:r>
            <a:br>
              <a:rPr lang="en-US" dirty="0"/>
            </a:br>
            <a:r>
              <a:rPr dirty="0"/>
              <a:t> </a:t>
            </a:r>
            <a:r>
              <a:rPr lang="en-US" dirty="0" err="1"/>
              <a:t>般若</a:t>
            </a:r>
            <a:r>
              <a:rPr dirty="0" err="1"/>
              <a:t>経典の出現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63995"/>
            <a:ext cx="8229600" cy="4525963"/>
          </a:xfrm>
        </p:spPr>
        <p:txBody>
          <a:bodyPr>
            <a:normAutofit fontScale="92500"/>
          </a:bodyPr>
          <a:lstStyle/>
          <a:p>
            <a:r>
              <a:rPr dirty="0"/>
              <a:t>New </a:t>
            </a:r>
            <a:r>
              <a:rPr dirty="0" err="1"/>
              <a:t>Mahāyāna</a:t>
            </a:r>
            <a:r>
              <a:rPr dirty="0"/>
              <a:t> </a:t>
            </a:r>
            <a:r>
              <a:rPr dirty="0" err="1"/>
              <a:t>sūtras</a:t>
            </a:r>
            <a:r>
              <a:rPr dirty="0"/>
              <a:t> like </a:t>
            </a:r>
            <a:r>
              <a:rPr dirty="0" err="1"/>
              <a:t>Prajñāpāramitā</a:t>
            </a:r>
            <a:r>
              <a:rPr dirty="0"/>
              <a:t>, Lotus, </a:t>
            </a:r>
            <a:r>
              <a:rPr dirty="0" err="1"/>
              <a:t>Avataṃsaka</a:t>
            </a:r>
            <a:r>
              <a:rPr dirty="0"/>
              <a:t> </a:t>
            </a:r>
            <a:endParaRPr lang="en-US" dirty="0"/>
          </a:p>
          <a:p>
            <a:r>
              <a:rPr dirty="0"/>
              <a:t> 『</a:t>
            </a:r>
            <a:r>
              <a:rPr dirty="0" err="1"/>
              <a:t>般若経</a:t>
            </a:r>
            <a:r>
              <a:rPr dirty="0"/>
              <a:t>』『</a:t>
            </a:r>
            <a:r>
              <a:rPr dirty="0" err="1"/>
              <a:t>法華経</a:t>
            </a:r>
            <a:r>
              <a:rPr dirty="0"/>
              <a:t>』『</a:t>
            </a:r>
            <a:r>
              <a:rPr dirty="0" err="1"/>
              <a:t>華厳経』などの新経典</a:t>
            </a:r>
            <a:endParaRPr dirty="0"/>
          </a:p>
          <a:p>
            <a:r>
              <a:rPr dirty="0"/>
              <a:t>Presented cosmic Buddhas, </a:t>
            </a:r>
            <a:r>
              <a:rPr dirty="0" err="1"/>
              <a:t>śūnyatā</a:t>
            </a:r>
            <a:r>
              <a:rPr dirty="0"/>
              <a:t>, and </a:t>
            </a:r>
            <a:r>
              <a:rPr dirty="0" err="1"/>
              <a:t>upāya</a:t>
            </a:r>
            <a:r>
              <a:rPr dirty="0"/>
              <a:t>  </a:t>
            </a:r>
            <a:endParaRPr lang="en-US" dirty="0"/>
          </a:p>
          <a:p>
            <a:r>
              <a:rPr dirty="0" err="1"/>
              <a:t>宇宙仏・空・方便を説いた</a:t>
            </a:r>
            <a:endParaRPr dirty="0"/>
          </a:p>
          <a:p>
            <a:r>
              <a:rPr dirty="0"/>
              <a:t>Often revealed through meditative visions </a:t>
            </a:r>
            <a:endParaRPr lang="en-US" dirty="0"/>
          </a:p>
          <a:p>
            <a:r>
              <a:rPr dirty="0"/>
              <a:t> </a:t>
            </a:r>
            <a:r>
              <a:rPr dirty="0" err="1"/>
              <a:t>多くは禅定中の</a:t>
            </a:r>
            <a:r>
              <a:rPr lang="ja-US" altLang="en-US" dirty="0"/>
              <a:t>般若（洞察）</a:t>
            </a:r>
            <a:r>
              <a:rPr dirty="0" err="1"/>
              <a:t>顕現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Supporters and Continuity </a:t>
            </a:r>
            <a:br>
              <a:rPr lang="en-US" dirty="0"/>
            </a:br>
            <a:r>
              <a:rPr dirty="0"/>
              <a:t> </a:t>
            </a:r>
            <a:r>
              <a:rPr dirty="0" err="1"/>
              <a:t>支援者と継承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851" y="2057399"/>
            <a:ext cx="8229600" cy="4525963"/>
          </a:xfrm>
        </p:spPr>
        <p:txBody>
          <a:bodyPr/>
          <a:lstStyle/>
          <a:p>
            <a:r>
              <a:rPr dirty="0"/>
              <a:t>Promoted by forest monks, pilgrims, and lay supporters </a:t>
            </a:r>
            <a:endParaRPr lang="en-US" dirty="0"/>
          </a:p>
          <a:p>
            <a:r>
              <a:rPr dirty="0"/>
              <a:t> </a:t>
            </a:r>
            <a:r>
              <a:rPr dirty="0" err="1"/>
              <a:t>森林僧、巡礼者、在家信者によって支持</a:t>
            </a:r>
            <a:endParaRPr dirty="0"/>
          </a:p>
          <a:p>
            <a:r>
              <a:rPr dirty="0"/>
              <a:t>Scholars like </a:t>
            </a:r>
            <a:r>
              <a:rPr dirty="0" err="1"/>
              <a:t>Nāgārjuna</a:t>
            </a:r>
            <a:r>
              <a:rPr dirty="0"/>
              <a:t> and </a:t>
            </a:r>
            <a:r>
              <a:rPr dirty="0" err="1"/>
              <a:t>Asaṅga</a:t>
            </a:r>
            <a:r>
              <a:rPr dirty="0"/>
              <a:t> codified the teachings </a:t>
            </a:r>
            <a:endParaRPr lang="en-US" dirty="0"/>
          </a:p>
          <a:p>
            <a:r>
              <a:rPr dirty="0"/>
              <a:t> </a:t>
            </a:r>
            <a:r>
              <a:rPr dirty="0" err="1"/>
              <a:t>竜樹や無著らが理論体系化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Not Rejection, but Reframing </a:t>
            </a:r>
            <a:br>
              <a:rPr lang="en-US" dirty="0"/>
            </a:br>
            <a:r>
              <a:rPr dirty="0"/>
              <a:t> </a:t>
            </a:r>
            <a:r>
              <a:rPr dirty="0" err="1"/>
              <a:t>否定ではなく再構成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056" y="2057399"/>
            <a:ext cx="8229600" cy="4525963"/>
          </a:xfrm>
        </p:spPr>
        <p:txBody>
          <a:bodyPr/>
          <a:lstStyle/>
          <a:p>
            <a:r>
              <a:rPr dirty="0"/>
              <a:t>Arhat path respected, but Bodhisattva ideal elevated </a:t>
            </a:r>
            <a:endParaRPr lang="en-US" dirty="0"/>
          </a:p>
          <a:p>
            <a:r>
              <a:rPr dirty="0"/>
              <a:t> </a:t>
            </a:r>
            <a:r>
              <a:rPr dirty="0" err="1"/>
              <a:t>阿羅漢道を尊重しつつ、菩薩道を高揚</a:t>
            </a:r>
            <a:endParaRPr dirty="0"/>
          </a:p>
          <a:p>
            <a:r>
              <a:rPr dirty="0" err="1"/>
              <a:t>Mahāyāna</a:t>
            </a:r>
            <a:r>
              <a:rPr dirty="0"/>
              <a:t> </a:t>
            </a:r>
            <a:r>
              <a:rPr dirty="0" err="1"/>
              <a:t>sūtras</a:t>
            </a:r>
            <a:r>
              <a:rPr dirty="0"/>
              <a:t> seen as deeper teachings for advanced beings </a:t>
            </a:r>
            <a:endParaRPr lang="en-US" dirty="0"/>
          </a:p>
          <a:p>
            <a:r>
              <a:rPr dirty="0"/>
              <a:t> </a:t>
            </a:r>
            <a:r>
              <a:rPr dirty="0" err="1"/>
              <a:t>大乗経典は高度な者への深遠な教えとされた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Summary Table </a:t>
            </a:r>
            <a:br>
              <a:rPr lang="en-US" dirty="0"/>
            </a:br>
            <a:r>
              <a:rPr dirty="0"/>
              <a:t> </a:t>
            </a:r>
            <a:r>
              <a:rPr dirty="0" err="1"/>
              <a:t>要約表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2084" y="1749056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sz="2000" dirty="0"/>
              <a:t>Aspect : </a:t>
            </a:r>
            <a:r>
              <a:rPr sz="2000" dirty="0" err="1"/>
              <a:t>Mahāyāna</a:t>
            </a:r>
            <a:r>
              <a:rPr sz="2000" dirty="0"/>
              <a:t> Focus </a:t>
            </a:r>
            <a:endParaRPr lang="en-US" sz="2000" dirty="0"/>
          </a:p>
          <a:p>
            <a:r>
              <a:rPr lang="ja-JP" altLang="en-US" sz="2000"/>
              <a:t>要素</a:t>
            </a:r>
            <a:r>
              <a:rPr lang="ja-US" altLang="en-US" sz="2000" dirty="0"/>
              <a:t>：</a:t>
            </a:r>
            <a:r>
              <a:rPr sz="2000" dirty="0"/>
              <a:t> </a:t>
            </a:r>
            <a:r>
              <a:rPr sz="2000" dirty="0" err="1"/>
              <a:t>大乗の特徴</a:t>
            </a:r>
            <a:endParaRPr sz="2000" dirty="0"/>
          </a:p>
          <a:p>
            <a:r>
              <a:rPr sz="2000" dirty="0"/>
              <a:t>Devotional Center : </a:t>
            </a:r>
            <a:r>
              <a:rPr sz="2000" dirty="0" err="1"/>
              <a:t>Stūpas</a:t>
            </a:r>
            <a:r>
              <a:rPr sz="2000" dirty="0"/>
              <a:t> and cosmic Buddhas </a:t>
            </a:r>
            <a:endParaRPr lang="en-US" sz="2000" dirty="0"/>
          </a:p>
          <a:p>
            <a:r>
              <a:rPr lang="ja-JP" altLang="en-US" sz="2000"/>
              <a:t> 信仰中心</a:t>
            </a:r>
            <a:r>
              <a:rPr lang="ja-US" altLang="en-US" sz="2000" dirty="0"/>
              <a:t>：</a:t>
            </a:r>
            <a:r>
              <a:rPr sz="2000" dirty="0"/>
              <a:t> </a:t>
            </a:r>
            <a:r>
              <a:rPr sz="2000" dirty="0" err="1"/>
              <a:t>仏塔と宇宙仏</a:t>
            </a:r>
            <a:endParaRPr sz="2000" dirty="0"/>
          </a:p>
          <a:p>
            <a:r>
              <a:rPr sz="2000" dirty="0"/>
              <a:t>Inspiration : </a:t>
            </a:r>
            <a:r>
              <a:rPr sz="2000" dirty="0" err="1"/>
              <a:t>Jātaka</a:t>
            </a:r>
            <a:r>
              <a:rPr sz="2000" dirty="0"/>
              <a:t> stories </a:t>
            </a:r>
            <a:r>
              <a:rPr lang="ja-JP" altLang="en-US" sz="2000"/>
              <a:t>　 </a:t>
            </a:r>
            <a:endParaRPr lang="en-US" altLang="ja-JP" sz="2000" dirty="0"/>
          </a:p>
          <a:p>
            <a:r>
              <a:rPr lang="ja-JP" altLang="en-US" sz="2000"/>
              <a:t>霊感源：</a:t>
            </a:r>
            <a:r>
              <a:rPr sz="2000" dirty="0"/>
              <a:t> </a:t>
            </a:r>
            <a:r>
              <a:rPr sz="2000" dirty="0" err="1"/>
              <a:t>本生譚</a:t>
            </a:r>
            <a:endParaRPr sz="2000" dirty="0"/>
          </a:p>
          <a:p>
            <a:r>
              <a:rPr sz="2000" dirty="0"/>
              <a:t>Ideal  : Bodhisattva </a:t>
            </a:r>
            <a:endParaRPr lang="en-US" sz="2000" dirty="0"/>
          </a:p>
          <a:p>
            <a:r>
              <a:rPr lang="ja-JP" altLang="en-US" sz="2000"/>
              <a:t>理想像</a:t>
            </a:r>
            <a:r>
              <a:rPr lang="ja-US" altLang="en-US" sz="2000" dirty="0"/>
              <a:t>：</a:t>
            </a:r>
            <a:r>
              <a:rPr sz="2000" dirty="0"/>
              <a:t> </a:t>
            </a:r>
            <a:r>
              <a:rPr sz="2000" dirty="0" err="1"/>
              <a:t>菩薩</a:t>
            </a:r>
            <a:endParaRPr sz="2000" dirty="0"/>
          </a:p>
          <a:p>
            <a:r>
              <a:rPr sz="2000" dirty="0"/>
              <a:t>Practice  : Compassion &amp; wisdom </a:t>
            </a:r>
            <a:endParaRPr lang="en-US" sz="2000" dirty="0"/>
          </a:p>
          <a:p>
            <a:r>
              <a:rPr lang="ja-JP" altLang="en-US" sz="2000"/>
              <a:t>実践：</a:t>
            </a:r>
            <a:r>
              <a:rPr sz="2000" dirty="0" err="1"/>
              <a:t>慈悲と智慧</a:t>
            </a:r>
            <a:endParaRPr sz="2000" dirty="0"/>
          </a:p>
          <a:p>
            <a:r>
              <a:rPr sz="2000" dirty="0"/>
              <a:t>Scripture  :  </a:t>
            </a:r>
            <a:r>
              <a:rPr lang="en-US" altLang="ja-US" sz="2000" dirty="0" err="1"/>
              <a:t>Prajñā-</a:t>
            </a:r>
            <a:r>
              <a:rPr sz="2000" dirty="0" err="1"/>
              <a:t>sūtras</a:t>
            </a:r>
            <a:r>
              <a:rPr sz="2000" dirty="0"/>
              <a:t> </a:t>
            </a:r>
            <a:endParaRPr lang="en-US" sz="2000" dirty="0"/>
          </a:p>
          <a:p>
            <a:r>
              <a:rPr lang="ja-JP" altLang="en-US" sz="2000"/>
              <a:t>経典 ：</a:t>
            </a:r>
            <a:r>
              <a:rPr lang="ja-US" altLang="en-US" sz="2000" dirty="0"/>
              <a:t>般若</a:t>
            </a:r>
            <a:r>
              <a:rPr sz="2000" dirty="0" err="1"/>
              <a:t>経典</a:t>
            </a:r>
            <a:endParaRPr sz="2000" dirty="0"/>
          </a:p>
          <a:p>
            <a:r>
              <a:rPr sz="2000" dirty="0"/>
              <a:t>Audience  : Monks &amp; laypeople  </a:t>
            </a:r>
            <a:endParaRPr lang="en-US" sz="2000" dirty="0"/>
          </a:p>
          <a:p>
            <a:r>
              <a:rPr lang="ja-JP" altLang="en-US" sz="2000"/>
              <a:t>対象 ：</a:t>
            </a:r>
            <a:r>
              <a:rPr sz="2000" dirty="0" err="1"/>
              <a:t>出家者と在家者</a:t>
            </a:r>
            <a:endParaRPr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268</Words>
  <Application>Microsoft Macintosh PowerPoint</Application>
  <PresentationFormat>画面に合わせる (4:3)</PresentationFormat>
  <Paragraphs>47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Origins of Mahāyāna Buddhism   大乗仏教の起源</vt:lpstr>
      <vt:lpstr>Stūpa Devotion   仏塔崇拝</vt:lpstr>
      <vt:lpstr>Jātaka &amp; Bodhisattva Ideal   本生譚と菩薩の理想</vt:lpstr>
      <vt:lpstr>Prajñā Sūtras   般若経典の出現</vt:lpstr>
      <vt:lpstr>Supporters and Continuity   支援者と継承</vt:lpstr>
      <vt:lpstr>Not Rejection, but Reframing   否定ではなく再構成</vt:lpstr>
      <vt:lpstr>Summary Table   要約表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2025-06-25T13:22:09Z</dcterms:modified>
  <cp:category/>
</cp:coreProperties>
</file>