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5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186" y="1501775"/>
            <a:ext cx="7772400" cy="1470025"/>
          </a:xfrm>
        </p:spPr>
        <p:txBody>
          <a:bodyPr>
            <a:normAutofit fontScale="90000"/>
          </a:bodyPr>
          <a:lstStyle/>
          <a:p>
            <a:r>
              <a:rPr dirty="0"/>
              <a:t>Ashoka’s Edicts </a:t>
            </a:r>
            <a:br>
              <a:rPr lang="en-US" dirty="0"/>
            </a:br>
            <a:r>
              <a:rPr dirty="0"/>
              <a:t>– Bilingual Summary</a:t>
            </a:r>
          </a:p>
          <a:p>
            <a:r>
              <a:rPr dirty="0" err="1"/>
              <a:t>アショーカ王の勅令</a:t>
            </a:r>
            <a:br>
              <a:rPr lang="en-US" dirty="0"/>
            </a:br>
            <a:r>
              <a:rPr dirty="0"/>
              <a:t>（</a:t>
            </a:r>
            <a:r>
              <a:rPr dirty="0" err="1"/>
              <a:t>英日対訳要約</a:t>
            </a:r>
            <a:r>
              <a:rPr dirty="0"/>
              <a:t>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000"/>
            </a:pPr>
            <a:r>
              <a:t>Minor &amp; Major Rock and Pillar Inscriptions</a:t>
            </a:r>
          </a:p>
          <a:p>
            <a:r>
              <a:t>小岩・小石柱・大岩・大石柱勅令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9188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Minor Rock Edicts Overview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小岩勅令の概要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456121"/>
            <a:ext cx="7315200" cy="3272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Earliest and most personal inscriptions of Ashoka</a:t>
            </a:r>
          </a:p>
          <a:p>
            <a:r>
              <a:t>• Found across India and South Asia</a:t>
            </a:r>
          </a:p>
          <a:p>
            <a:r>
              <a:t>• Emphasis on dhamma practice, self-control, and renunciation</a:t>
            </a:r>
          </a:p>
          <a:p>
            <a:r>
              <a:t>• Mention Ashoka by name and titles (Devanampiya Piyadasi)</a:t>
            </a:r>
          </a:p>
          <a:p>
            <a:endParaRPr/>
          </a:p>
          <a:p>
            <a:r>
              <a:t>（アショーカ王による最も初期かつ個人的な碑文）</a:t>
            </a:r>
          </a:p>
          <a:p>
            <a:r>
              <a:t>• インドと南アジア各地に分布</a:t>
            </a:r>
          </a:p>
          <a:p>
            <a:r>
              <a:t>• ダルマの実践、自制、出家の重視</a:t>
            </a:r>
          </a:p>
          <a:p>
            <a:r>
              <a:t>• アショーカ王の名と称号（デーヴァーナンピヤ・ピヤダシ）を記載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9609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4000" dirty="0" err="1"/>
              <a:t>Maski</a:t>
            </a:r>
            <a:r>
              <a:rPr lang="en-US" altLang="ja-US" sz="4000" dirty="0"/>
              <a:t> Edict </a:t>
            </a:r>
            <a:br>
              <a:rPr lang="en-US" altLang="ja-US" sz="4000" dirty="0"/>
            </a:br>
            <a:r>
              <a:rPr lang="en-US" altLang="ja-US" sz="4000" dirty="0"/>
              <a:t> </a:t>
            </a:r>
            <a:r>
              <a:rPr lang="ja-JP" altLang="en-US" sz="4000"/>
              <a:t>マスキ勅令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286759" y="2668772"/>
            <a:ext cx="4570482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First inscription explicitly naming Ashoka</a:t>
            </a:r>
          </a:p>
          <a:p>
            <a:r>
              <a:rPr dirty="0"/>
              <a:t>• Promotes dhamma practice among people</a:t>
            </a:r>
          </a:p>
          <a:p>
            <a:endParaRPr lang="en-US" dirty="0"/>
          </a:p>
          <a:p>
            <a:r>
              <a:rPr dirty="0" err="1"/>
              <a:t>アショーカ王の名前を明示する最初の碑文</a:t>
            </a:r>
            <a:endParaRPr dirty="0"/>
          </a:p>
          <a:p>
            <a:r>
              <a:rPr dirty="0"/>
              <a:t>• </a:t>
            </a:r>
            <a:r>
              <a:rPr dirty="0" err="1"/>
              <a:t>人々にダルマの実践を勧める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69743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 err="1"/>
              <a:t>Bairat</a:t>
            </a:r>
            <a:r>
              <a:rPr lang="en-US" altLang="ja-US" sz="3600" dirty="0"/>
              <a:t> (</a:t>
            </a:r>
            <a:r>
              <a:rPr lang="en-US" altLang="ja-US" sz="3600" dirty="0" err="1"/>
              <a:t>Bhabru</a:t>
            </a:r>
            <a:r>
              <a:rPr lang="en-US" altLang="ja-US" sz="3600" dirty="0"/>
              <a:t>) Edict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バイラート（バブル）勅令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669312" y="2647507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Recommends Buddhist scriptures for lay and monastic study</a:t>
            </a:r>
          </a:p>
          <a:p>
            <a:r>
              <a:rPr dirty="0"/>
              <a:t>• Endorses the teachings of the Buddha</a:t>
            </a:r>
          </a:p>
          <a:p>
            <a:endParaRPr dirty="0"/>
          </a:p>
          <a:p>
            <a:r>
              <a:rPr dirty="0" err="1"/>
              <a:t>在家・出家者に仏教経典の学習を勧める</a:t>
            </a:r>
            <a:endParaRPr dirty="0"/>
          </a:p>
          <a:p>
            <a:r>
              <a:rPr dirty="0"/>
              <a:t>• </a:t>
            </a:r>
            <a:r>
              <a:rPr dirty="0" err="1"/>
              <a:t>仏陀の教えの推奨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5000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 err="1"/>
              <a:t>Gujarra</a:t>
            </a:r>
            <a:r>
              <a:rPr lang="en-US" altLang="ja-US" sz="3600" dirty="0"/>
              <a:t> Edict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グジャラー勅令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817628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Mentions Ashoka by name</a:t>
            </a:r>
          </a:p>
          <a:p>
            <a:r>
              <a:t>• Repeats moral themes: obedience, respect, compassion</a:t>
            </a:r>
          </a:p>
          <a:p>
            <a:endParaRPr/>
          </a:p>
          <a:p>
            <a:r>
              <a:t>アショーカ王の名を名乗る</a:t>
            </a:r>
          </a:p>
          <a:p>
            <a:r>
              <a:t>• 従順、尊敬、慈悲などの道徳的主題の繰り返し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03978"/>
            <a:ext cx="7772400" cy="1097280"/>
          </a:xfrm>
        </p:spPr>
        <p:txBody>
          <a:bodyPr>
            <a:noAutofit/>
          </a:bodyPr>
          <a:lstStyle/>
          <a:p>
            <a:pPr>
              <a:defRPr sz="3000"/>
            </a:pPr>
            <a:r>
              <a:rPr lang="en-US" altLang="ja-US" sz="3200" dirty="0" err="1"/>
              <a:t>Brahmagiri</a:t>
            </a:r>
            <a:r>
              <a:rPr lang="en-US" altLang="ja-US" sz="3200" dirty="0"/>
              <a:t> and </a:t>
            </a:r>
            <a:r>
              <a:rPr lang="en-US" altLang="ja-US" sz="3200" dirty="0" err="1"/>
              <a:t>Siddapur</a:t>
            </a:r>
            <a:r>
              <a:rPr lang="en-US" altLang="ja-US" sz="3200" dirty="0"/>
              <a:t> Edicts  </a:t>
            </a:r>
            <a:br>
              <a:rPr lang="en-US" altLang="ja-US" sz="3200" dirty="0"/>
            </a:br>
            <a:r>
              <a:rPr lang="ja-JP" altLang="en-US" sz="3200"/>
              <a:t>ブラフマギリとシッダプール勅令</a:t>
            </a:r>
            <a:br>
              <a:rPr lang="ja-JP" altLang="en-US" sz="3200"/>
            </a:b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923953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Address the border region population</a:t>
            </a:r>
          </a:p>
          <a:p>
            <a:r>
              <a:rPr dirty="0"/>
              <a:t>• Teach ethical values: truthfulness, kindness, obedience to parents</a:t>
            </a:r>
          </a:p>
          <a:p>
            <a:endParaRPr dirty="0"/>
          </a:p>
          <a:p>
            <a:r>
              <a:rPr dirty="0" err="1"/>
              <a:t>辺境地域住民へのメッセージ</a:t>
            </a:r>
            <a:endParaRPr dirty="0"/>
          </a:p>
          <a:p>
            <a:r>
              <a:rPr dirty="0"/>
              <a:t>• </a:t>
            </a:r>
            <a:r>
              <a:rPr dirty="0" err="1"/>
              <a:t>真実、親切、親への孝行などの倫理を教える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056" y="1218128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 err="1"/>
              <a:t>Ahraura</a:t>
            </a:r>
            <a:r>
              <a:rPr lang="en-US" altLang="ja-US" dirty="0"/>
              <a:t> and </a:t>
            </a:r>
            <a:r>
              <a:rPr lang="en-US" altLang="ja-US" dirty="0" err="1"/>
              <a:t>Rupnath</a:t>
            </a:r>
            <a:r>
              <a:rPr lang="en-US" altLang="ja-US" dirty="0"/>
              <a:t> Edicts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アフラウラー／ループナート勅令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105247" y="2860157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Promote ascetic ideals and dhamma practice</a:t>
            </a:r>
          </a:p>
          <a:p>
            <a:r>
              <a:rPr dirty="0"/>
              <a:t>• Include references to the Sangha and renunciation</a:t>
            </a:r>
          </a:p>
          <a:p>
            <a:endParaRPr dirty="0"/>
          </a:p>
          <a:p>
            <a:r>
              <a:rPr dirty="0" err="1"/>
              <a:t>苦行の理想とダルマ実践を奨励</a:t>
            </a:r>
            <a:endParaRPr dirty="0"/>
          </a:p>
          <a:p>
            <a:r>
              <a:rPr dirty="0"/>
              <a:t>• </a:t>
            </a:r>
            <a:r>
              <a:rPr dirty="0" err="1"/>
              <a:t>僧団や出家生活に言及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82318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/>
              <a:t>Summary Message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まとめ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618892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Minor Rock Edicts reflect Ashoka’s personal transformation</a:t>
            </a:r>
          </a:p>
          <a:p>
            <a:r>
              <a:rPr dirty="0"/>
              <a:t>• Serve as a guide for ethical and spiritual life for all</a:t>
            </a:r>
          </a:p>
          <a:p>
            <a:endParaRPr dirty="0"/>
          </a:p>
          <a:p>
            <a:r>
              <a:rPr dirty="0" err="1"/>
              <a:t>小岩勅令はアショーカ王の内面的変容を反映</a:t>
            </a:r>
            <a:endParaRPr dirty="0"/>
          </a:p>
          <a:p>
            <a:r>
              <a:rPr dirty="0"/>
              <a:t>• </a:t>
            </a:r>
            <a:r>
              <a:rPr dirty="0" err="1"/>
              <a:t>誰にとってもの倫理的・精神的生活の指針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1597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/>
              <a:t>Minor Pillar Edicts Overview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小石柱勅令の概要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098877"/>
            <a:ext cx="7315200" cy="3272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Early inscriptions on freestanding stone pillars</a:t>
            </a:r>
          </a:p>
          <a:p>
            <a:r>
              <a:t>• Locations mainly in north-central India and Nepal</a:t>
            </a:r>
          </a:p>
          <a:p>
            <a:r>
              <a:t>• Focus on moral conduct, religious sites, and royal support</a:t>
            </a:r>
          </a:p>
          <a:p>
            <a:r>
              <a:t>• Serve as historical records of Ashoka's dhamma activities</a:t>
            </a:r>
          </a:p>
          <a:p>
            <a:endParaRPr/>
          </a:p>
          <a:p>
            <a:r>
              <a:t>独立した石柱に刻まれたアショーカ王の初期碑文</a:t>
            </a:r>
          </a:p>
          <a:p>
            <a:r>
              <a:t>• 主に北インドとネパールに所在</a:t>
            </a:r>
          </a:p>
          <a:p>
            <a:r>
              <a:t>• 道徳的行為、聖地、王の支援に関する内容</a:t>
            </a:r>
          </a:p>
          <a:p>
            <a:r>
              <a:t>• ダルマ活動の歴史的記録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647" y="781171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ja-JP" altLang="en-US" sz="3600"/>
              <a:t> </a:t>
            </a:r>
            <a:r>
              <a:rPr lang="en-US" altLang="ja-US" sz="3600" dirty="0"/>
              <a:t>Sarnath Edict</a:t>
            </a:r>
            <a:br>
              <a:rPr lang="en-US" altLang="ja-US" dirty="0"/>
            </a:br>
            <a:r>
              <a:rPr lang="ja-JP" altLang="en-US"/>
              <a:t>サールナート勅令</a:t>
            </a:r>
            <a:br>
              <a:rPr lang="ja-JP" altLang="en-US"/>
            </a:b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3647" y="955121"/>
            <a:ext cx="1847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br>
              <a:rPr dirty="0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658140" y="2413590"/>
            <a:ext cx="7315200" cy="26161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Proclamation of respect for the Sangha</a:t>
            </a:r>
          </a:p>
          <a:p>
            <a:r>
              <a:t>• Prohibits schism in the Sangha</a:t>
            </a:r>
          </a:p>
          <a:p>
            <a:r>
              <a:t>• Encourages harmony among monks</a:t>
            </a:r>
          </a:p>
          <a:p>
            <a:endParaRPr/>
          </a:p>
          <a:p>
            <a:r>
              <a:t>僧団への尊敬の宣言</a:t>
            </a:r>
          </a:p>
          <a:p>
            <a:r>
              <a:t>• 僧団の分裂を禁止</a:t>
            </a:r>
          </a:p>
          <a:p>
            <a:r>
              <a:t>• 和合の勧め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787" y="1158586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 err="1"/>
              <a:t>Nigali</a:t>
            </a:r>
            <a:r>
              <a:rPr lang="en-US" altLang="ja-US" dirty="0"/>
              <a:t> Sagar Edict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ニガリ・サーガル勅令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126512" y="2690471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Ashoka enlarges the stupa of </a:t>
            </a:r>
            <a:r>
              <a:rPr dirty="0" err="1"/>
              <a:t>Konagamana</a:t>
            </a:r>
            <a:r>
              <a:rPr dirty="0"/>
              <a:t> Buddha</a:t>
            </a:r>
          </a:p>
          <a:p>
            <a:r>
              <a:rPr dirty="0"/>
              <a:t>• Commemorates a pilgrimage visit</a:t>
            </a:r>
          </a:p>
          <a:p>
            <a:endParaRPr dirty="0"/>
          </a:p>
          <a:p>
            <a:r>
              <a:rPr dirty="0" err="1"/>
              <a:t>コーナーガマナ仏のストゥーパ拡張</a:t>
            </a:r>
            <a:endParaRPr dirty="0"/>
          </a:p>
          <a:p>
            <a:r>
              <a:rPr dirty="0"/>
              <a:t>• </a:t>
            </a:r>
            <a:r>
              <a:rPr dirty="0" err="1"/>
              <a:t>巡礼訪問の記念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31" y="882139"/>
            <a:ext cx="7772400" cy="1097280"/>
          </a:xfrm>
        </p:spPr>
        <p:txBody>
          <a:bodyPr>
            <a:noAutofit/>
          </a:bodyPr>
          <a:lstStyle/>
          <a:p>
            <a:pPr>
              <a:defRPr sz="3000"/>
            </a:pPr>
            <a:r>
              <a:rPr lang="en-US" altLang="ja-US" sz="3200" dirty="0"/>
              <a:t>Lumbini Edict </a:t>
            </a:r>
            <a:br>
              <a:rPr lang="en-US" altLang="ja-US" sz="3200" dirty="0"/>
            </a:br>
            <a:r>
              <a:rPr lang="en-US" altLang="ja-US" sz="3200" dirty="0"/>
              <a:t> </a:t>
            </a:r>
            <a:r>
              <a:rPr lang="ja-JP" altLang="en-US" sz="3200"/>
              <a:t>ルンビニー勅令</a:t>
            </a:r>
            <a:br>
              <a:rPr lang="ja-JP" altLang="en-US" sz="3200"/>
            </a:b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658679" y="2449244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Identifies the birthplace of the Buddha</a:t>
            </a:r>
          </a:p>
          <a:p>
            <a:r>
              <a:rPr dirty="0"/>
              <a:t>• Grants tax exemption and reduces revenue from the village</a:t>
            </a:r>
          </a:p>
          <a:p>
            <a:endParaRPr dirty="0"/>
          </a:p>
          <a:p>
            <a:r>
              <a:rPr dirty="0" err="1"/>
              <a:t>ブッダ誕生地の特定</a:t>
            </a:r>
            <a:endParaRPr dirty="0"/>
          </a:p>
          <a:p>
            <a:r>
              <a:rPr dirty="0"/>
              <a:t>• </a:t>
            </a:r>
            <a:r>
              <a:rPr dirty="0" err="1"/>
              <a:t>村の租税免除と収入減額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99767"/>
            <a:ext cx="7772400" cy="1097280"/>
          </a:xfrm>
        </p:spPr>
        <p:txBody>
          <a:bodyPr>
            <a:normAutofit fontScale="90000"/>
          </a:bodyPr>
          <a:lstStyle/>
          <a:p>
            <a:r>
              <a:rPr lang="ja-JP" altLang="en-US"/>
              <a:t> </a:t>
            </a:r>
            <a:br>
              <a:rPr lang="en-US" altLang="ja-US" dirty="0"/>
            </a:br>
            <a:r>
              <a:rPr lang="en-US" altLang="ja-US" sz="3600" dirty="0" err="1"/>
              <a:t>Lauriya-Araraj</a:t>
            </a:r>
            <a:r>
              <a:rPr lang="en-US" altLang="ja-US" sz="3600" dirty="0"/>
              <a:t> and </a:t>
            </a:r>
            <a:br>
              <a:rPr lang="en-US" altLang="ja-US" sz="3600" dirty="0"/>
            </a:br>
            <a:r>
              <a:rPr lang="en-US" altLang="ja-US" sz="3600" dirty="0" err="1"/>
              <a:t>Lauriya-Nandangarh</a:t>
            </a:r>
            <a:r>
              <a:rPr lang="en-US" altLang="ja-US" sz="3600" dirty="0"/>
              <a:t> Edicts</a:t>
            </a:r>
            <a:br>
              <a:rPr lang="en-US" altLang="ja-US" sz="3600" dirty="0"/>
            </a:br>
            <a:r>
              <a:rPr lang="ja-JP" altLang="en-US" sz="3600"/>
              <a:t>ラウリヤ・アララージと</a:t>
            </a:r>
            <a:br>
              <a:rPr lang="ja-JP" altLang="en-US" sz="3600"/>
            </a:br>
            <a:r>
              <a:rPr lang="ja-JP" altLang="en-US" sz="3600"/>
              <a:t>ナンダンガル勅令</a:t>
            </a:r>
            <a:br>
              <a:rPr lang="ja-JP" altLang="en-US"/>
            </a:b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125242"/>
            <a:ext cx="18473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br>
              <a:rPr dirty="0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083981" y="2838893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Promote dhamma and moral values</a:t>
            </a:r>
          </a:p>
          <a:p>
            <a:r>
              <a:rPr dirty="0"/>
              <a:t>• Emphasis on self-control, purity, gratitude, and truth</a:t>
            </a:r>
          </a:p>
          <a:p>
            <a:endParaRPr dirty="0"/>
          </a:p>
          <a:p>
            <a:r>
              <a:rPr dirty="0" err="1"/>
              <a:t>ダルマと道徳的価値の促進</a:t>
            </a:r>
            <a:endParaRPr dirty="0"/>
          </a:p>
          <a:p>
            <a:r>
              <a:rPr dirty="0"/>
              <a:t>• </a:t>
            </a:r>
            <a:r>
              <a:rPr dirty="0" err="1"/>
              <a:t>自制、純潔、感謝、真実の重視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55122"/>
            <a:ext cx="7772400" cy="1097280"/>
          </a:xfrm>
        </p:spPr>
        <p:txBody>
          <a:bodyPr>
            <a:noAutofit/>
          </a:bodyPr>
          <a:lstStyle/>
          <a:p>
            <a:pPr>
              <a:defRPr sz="3000"/>
            </a:pPr>
            <a:r>
              <a:rPr lang="en-US" altLang="ja-US" sz="3200" dirty="0" err="1"/>
              <a:t>Bairat</a:t>
            </a:r>
            <a:r>
              <a:rPr lang="en-US" altLang="ja-US" sz="3200" dirty="0"/>
              <a:t> Edict </a:t>
            </a:r>
            <a:br>
              <a:rPr lang="en-US" altLang="ja-US" sz="3200" dirty="0"/>
            </a:br>
            <a:r>
              <a:rPr lang="en-US" altLang="ja-US" sz="3200" dirty="0"/>
              <a:t> </a:t>
            </a:r>
            <a:r>
              <a:rPr lang="ja-JP" altLang="en-US" sz="3200"/>
              <a:t>バイラート勅令</a:t>
            </a:r>
            <a:br>
              <a:rPr lang="ja-JP" altLang="en-US" sz="3200"/>
            </a:b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800368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Recommends seven non-sectarian Buddhist texts</a:t>
            </a:r>
          </a:p>
          <a:p>
            <a:r>
              <a:rPr dirty="0"/>
              <a:t>• Promotes study by monks and laypeople</a:t>
            </a:r>
          </a:p>
          <a:p>
            <a:endParaRPr dirty="0"/>
          </a:p>
          <a:p>
            <a:r>
              <a:rPr dirty="0" err="1"/>
              <a:t>宗派を超えた七つの仏教テキストを推薦</a:t>
            </a:r>
            <a:endParaRPr dirty="0"/>
          </a:p>
          <a:p>
            <a:r>
              <a:rPr dirty="0"/>
              <a:t>• </a:t>
            </a:r>
            <a:r>
              <a:rPr dirty="0" err="1"/>
              <a:t>出家者と在家者に学習を奨励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05894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 err="1"/>
              <a:t>Rupnath</a:t>
            </a:r>
            <a:r>
              <a:rPr lang="en-US" altLang="ja-US" dirty="0"/>
              <a:t> Edict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ループナート勅令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509283" y="2449244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Similar to </a:t>
            </a:r>
            <a:r>
              <a:rPr dirty="0" err="1"/>
              <a:t>Nigali</a:t>
            </a:r>
            <a:r>
              <a:rPr dirty="0"/>
              <a:t> Sagar content</a:t>
            </a:r>
          </a:p>
          <a:p>
            <a:r>
              <a:rPr dirty="0"/>
              <a:t>• Commemorates pilgrimage and stupa renovation</a:t>
            </a:r>
          </a:p>
          <a:p>
            <a:endParaRPr dirty="0"/>
          </a:p>
          <a:p>
            <a:r>
              <a:rPr dirty="0" err="1"/>
              <a:t>ニガリ・サーガルと類似</a:t>
            </a:r>
            <a:endParaRPr dirty="0"/>
          </a:p>
          <a:p>
            <a:r>
              <a:rPr dirty="0"/>
              <a:t>• </a:t>
            </a:r>
            <a:r>
              <a:rPr dirty="0" err="1"/>
              <a:t>巡礼とストゥーパ修復の記録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9188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Major Rock Edicts Overview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大岩勅令の概要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456121"/>
            <a:ext cx="7315200" cy="3272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Longest and most detailed of Ashoka's inscriptions</a:t>
            </a:r>
          </a:p>
          <a:p>
            <a:r>
              <a:t>• Found across the Indian subcontinent</a:t>
            </a:r>
          </a:p>
          <a:p>
            <a:r>
              <a:t>• Issued after his conversion to Buddhism</a:t>
            </a:r>
          </a:p>
          <a:p>
            <a:r>
              <a:t>• Teachings on dhamma, moral reform, and just governance</a:t>
            </a:r>
          </a:p>
          <a:p>
            <a:endParaRPr/>
          </a:p>
          <a:p>
            <a:r>
              <a:t>アショーカ王による最長かつ詳細な碑文</a:t>
            </a:r>
          </a:p>
          <a:p>
            <a:r>
              <a:t>• インド亜大陸全域に発見</a:t>
            </a:r>
          </a:p>
          <a:p>
            <a:r>
              <a:t>• 仏教への改宗後に発布</a:t>
            </a:r>
          </a:p>
          <a:p>
            <a:r>
              <a:t>• ダルマ、道徳改革、公正な統治についての教え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18599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Edicts I–IV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1</a:t>
            </a:r>
            <a:r>
              <a:rPr lang="ja-JP" altLang="en-US" sz="3600"/>
              <a:t>～</a:t>
            </a:r>
            <a:r>
              <a:rPr lang="en-US" altLang="ja-JP" sz="3600" dirty="0"/>
              <a:t>4</a:t>
            </a:r>
            <a:r>
              <a:rPr lang="ja-JP" altLang="en-US" sz="3600"/>
              <a:t>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115879"/>
            <a:ext cx="7315200" cy="36009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Edict I: Ban on animal sacrifices</a:t>
            </a:r>
          </a:p>
          <a:p>
            <a:r>
              <a:t>• Edict II: Welfare measures (medical care for humans and animals)</a:t>
            </a:r>
          </a:p>
          <a:p>
            <a:r>
              <a:t>• Edict III: Respect for elders and tolerance</a:t>
            </a:r>
          </a:p>
          <a:p>
            <a:r>
              <a:t>• Edict IV: Increase in ethical consciousness among the people</a:t>
            </a:r>
          </a:p>
          <a:p>
            <a:endParaRPr/>
          </a:p>
          <a:p>
            <a:r>
              <a:t>第1～4勅令の要点</a:t>
            </a:r>
          </a:p>
          <a:p>
            <a:r>
              <a:t>• 第1：動物犠牲の禁止</a:t>
            </a:r>
          </a:p>
          <a:p>
            <a:r>
              <a:t>• 第2：人間と動物の福祉対策</a:t>
            </a:r>
          </a:p>
          <a:p>
            <a:r>
              <a:t>• 第3：長老への敬意と寛容</a:t>
            </a:r>
          </a:p>
          <a:p>
            <a:r>
              <a:t>• 第4：民衆の倫理意識の向上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91520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Edicts V–VII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5</a:t>
            </a:r>
            <a:r>
              <a:rPr lang="ja-JP" altLang="en-US" sz="3600"/>
              <a:t>～</a:t>
            </a:r>
            <a:r>
              <a:rPr lang="en-US" altLang="ja-JP" sz="3600" dirty="0"/>
              <a:t>7</a:t>
            </a:r>
            <a:r>
              <a:rPr lang="ja-JP" altLang="en-US" sz="3600"/>
              <a:t>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519916"/>
            <a:ext cx="7315200" cy="29443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Edict V: Appointment of Dhamma Mahamatras (officials for moral welfare)</a:t>
            </a:r>
          </a:p>
          <a:p>
            <a:r>
              <a:t>• Edict VI: Ashoka’s personal involvement in dhamma</a:t>
            </a:r>
          </a:p>
          <a:p>
            <a:r>
              <a:t>• Edict VII: Tolerance of all sects and promotion of harmony</a:t>
            </a:r>
          </a:p>
          <a:p>
            <a:endParaRPr/>
          </a:p>
          <a:p>
            <a:r>
              <a:t>第5～7勅令の要点</a:t>
            </a:r>
          </a:p>
          <a:p>
            <a:r>
              <a:t>• 第5：ダルマ長官の任命</a:t>
            </a:r>
          </a:p>
          <a:p>
            <a:r>
              <a:t>• 第6：ダルマへのアショーカ王自身の関与</a:t>
            </a:r>
          </a:p>
          <a:p>
            <a:r>
              <a:t>• 第7：すべての宗派の寛容と調和の促進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31" y="1023653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Edicts VIII–X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8</a:t>
            </a:r>
            <a:r>
              <a:rPr lang="ja-JP" altLang="en-US" sz="3600"/>
              <a:t>～</a:t>
            </a:r>
            <a:r>
              <a:rPr lang="en-US" altLang="ja-JP" sz="3600" dirty="0"/>
              <a:t>10</a:t>
            </a:r>
            <a:r>
              <a:rPr lang="ja-JP" altLang="en-US" sz="3600"/>
              <a:t>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456121"/>
            <a:ext cx="7315200" cy="29443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Edict VIII: Pilgrimage to holy sites (not hunting expeditions)</a:t>
            </a:r>
          </a:p>
          <a:p>
            <a:r>
              <a:t>• Edict IX: Value of inner rituals over outer ceremonies</a:t>
            </a:r>
          </a:p>
          <a:p>
            <a:r>
              <a:t>• Edict X: Fame should come from dhamma, not conquest</a:t>
            </a:r>
          </a:p>
          <a:p>
            <a:endParaRPr/>
          </a:p>
          <a:p>
            <a:r>
              <a:t>第8～10勅令の要点</a:t>
            </a:r>
          </a:p>
          <a:p>
            <a:r>
              <a:t>• 第8：狩猟ではなく聖地巡礼</a:t>
            </a:r>
          </a:p>
          <a:p>
            <a:r>
              <a:t>• 第9：外的儀式より内面的修養</a:t>
            </a:r>
          </a:p>
          <a:p>
            <a:r>
              <a:t>• 第10：征服よりダルマによる名声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954" y="885983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Edicts XI–XIII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11</a:t>
            </a:r>
            <a:r>
              <a:rPr lang="ja-JP" altLang="en-US" sz="3600"/>
              <a:t>～</a:t>
            </a:r>
            <a:r>
              <a:rPr lang="en-US" altLang="ja-JP" sz="3600" dirty="0"/>
              <a:t>13</a:t>
            </a:r>
            <a:r>
              <a:rPr lang="ja-JP" altLang="en-US" sz="3600"/>
              <a:t>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552354" y="2604977"/>
            <a:ext cx="7315200" cy="29443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Edict XI: Essentials of dhamma (non-violence, respect, truth)</a:t>
            </a:r>
          </a:p>
          <a:p>
            <a:r>
              <a:t>• Edict XII: Respect for all religions</a:t>
            </a:r>
          </a:p>
          <a:p>
            <a:r>
              <a:t>• Edict XIII: Remorse for the Kalinga war, call for non-violence</a:t>
            </a:r>
          </a:p>
          <a:p>
            <a:endParaRPr/>
          </a:p>
          <a:p>
            <a:r>
              <a:t>第11～13勅令の要点</a:t>
            </a:r>
          </a:p>
          <a:p>
            <a:r>
              <a:t>• 第11：ダルマの要点（非暴力、尊敬、真実）</a:t>
            </a:r>
          </a:p>
          <a:p>
            <a:r>
              <a:t>• 第12：すべての宗教への尊重</a:t>
            </a:r>
          </a:p>
          <a:p>
            <a:r>
              <a:t>• 第13：カリンガ戦争への反省と非暴力の訴え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382" y="1032211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/>
              <a:t>Edict XIV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第</a:t>
            </a:r>
            <a:r>
              <a:rPr lang="en-US" altLang="ja-JP" dirty="0"/>
              <a:t>14</a:t>
            </a:r>
            <a:r>
              <a:rPr lang="ja-JP" altLang="en-US"/>
              <a:t>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658678" y="2440704"/>
            <a:ext cx="7315200" cy="22878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Summary and distribution of edicts</a:t>
            </a:r>
          </a:p>
          <a:p>
            <a:r>
              <a:rPr dirty="0"/>
              <a:t>• Acknowledgment of versions in different regions and languages</a:t>
            </a:r>
          </a:p>
          <a:p>
            <a:endParaRPr dirty="0"/>
          </a:p>
          <a:p>
            <a:r>
              <a:rPr dirty="0"/>
              <a:t>第14勅令の要点</a:t>
            </a:r>
          </a:p>
          <a:p>
            <a:r>
              <a:rPr dirty="0"/>
              <a:t>• </a:t>
            </a:r>
            <a:r>
              <a:rPr dirty="0" err="1"/>
              <a:t>勅令の要旨とその配布</a:t>
            </a:r>
            <a:endParaRPr dirty="0"/>
          </a:p>
          <a:p>
            <a:r>
              <a:rPr dirty="0"/>
              <a:t>• </a:t>
            </a:r>
            <a:r>
              <a:rPr dirty="0" err="1"/>
              <a:t>地域と言語に応じた版の存在を認識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31" y="1294662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Summary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まとめ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626781" y="2506548"/>
            <a:ext cx="7315200" cy="19595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Major Rock Edicts represent Ashoka’s universal moral vision</a:t>
            </a:r>
          </a:p>
          <a:p>
            <a:r>
              <a:rPr dirty="0"/>
              <a:t>• Aimed at creating a just, ethical, and harmonious society</a:t>
            </a:r>
          </a:p>
          <a:p>
            <a:endParaRPr dirty="0"/>
          </a:p>
          <a:p>
            <a:r>
              <a:rPr dirty="0" err="1"/>
              <a:t>大岩勅令はアショーカ王の普遍的道徳ビジョンを表す</a:t>
            </a:r>
            <a:endParaRPr dirty="0"/>
          </a:p>
          <a:p>
            <a:r>
              <a:rPr dirty="0"/>
              <a:t>• </a:t>
            </a:r>
            <a:r>
              <a:rPr dirty="0" err="1"/>
              <a:t>公正で倫理的、調和ある社会の実現を目指す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555" y="1008284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Major Pillar Edicts Overview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大石柱勅令の概要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097280" y="2105564"/>
            <a:ext cx="6980950" cy="31393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Inscribed on tall monolithic pillars topped with lion capitals</a:t>
            </a:r>
          </a:p>
          <a:p>
            <a:r>
              <a:rPr dirty="0"/>
              <a:t>• Found in central and northern India</a:t>
            </a:r>
          </a:p>
          <a:p>
            <a:r>
              <a:rPr dirty="0"/>
              <a:t>• Moral and administrative reforms after Ashoka's embrace of Buddhism</a:t>
            </a:r>
          </a:p>
          <a:p>
            <a:r>
              <a:rPr dirty="0"/>
              <a:t>• Clear articulation of dhamma policies and Buddhist values</a:t>
            </a:r>
          </a:p>
          <a:p>
            <a:endParaRPr lang="en-US" dirty="0"/>
          </a:p>
          <a:p>
            <a:r>
              <a:rPr dirty="0" err="1"/>
              <a:t>獅子柱頭を戴く一枚岩の高い石柱に刻まれた碑文</a:t>
            </a:r>
            <a:endParaRPr dirty="0"/>
          </a:p>
          <a:p>
            <a:r>
              <a:rPr dirty="0"/>
              <a:t>• </a:t>
            </a:r>
            <a:r>
              <a:rPr dirty="0" err="1"/>
              <a:t>中部・北部インドに所在</a:t>
            </a:r>
            <a:endParaRPr dirty="0"/>
          </a:p>
          <a:p>
            <a:r>
              <a:rPr dirty="0"/>
              <a:t>• </a:t>
            </a:r>
            <a:r>
              <a:rPr dirty="0" err="1"/>
              <a:t>仏教受容後の道徳的・行政的改革を記録</a:t>
            </a:r>
            <a:endParaRPr dirty="0"/>
          </a:p>
          <a:p>
            <a:r>
              <a:rPr dirty="0"/>
              <a:t>• </a:t>
            </a:r>
            <a:r>
              <a:rPr dirty="0" err="1"/>
              <a:t>ダルマ政策と仏教的価値の明確な表現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1008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Pillar Edict 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1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977656" y="2349795"/>
            <a:ext cx="4942443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Protection of animals and regulation of slaughter</a:t>
            </a:r>
          </a:p>
          <a:p>
            <a:r>
              <a:rPr dirty="0"/>
              <a:t>• Encouragement of compassion for all beings</a:t>
            </a:r>
          </a:p>
          <a:p>
            <a:endParaRPr lang="en-US" dirty="0"/>
          </a:p>
          <a:p>
            <a:r>
              <a:rPr dirty="0" err="1"/>
              <a:t>動物保護と屠殺の制限</a:t>
            </a:r>
            <a:endParaRPr dirty="0"/>
          </a:p>
          <a:p>
            <a:r>
              <a:rPr dirty="0"/>
              <a:t>• </a:t>
            </a:r>
            <a:r>
              <a:rPr dirty="0" err="1"/>
              <a:t>すべての生き物への慈悲の奨励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9056" y="954803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Pillar Edict II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2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541181"/>
            <a:ext cx="5569602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Emphasis on dhamma as the foundation of government</a:t>
            </a:r>
          </a:p>
          <a:p>
            <a:r>
              <a:rPr dirty="0"/>
              <a:t>• Appoints Dhamma </a:t>
            </a:r>
            <a:r>
              <a:rPr dirty="0" err="1"/>
              <a:t>Mahamatras</a:t>
            </a:r>
            <a:r>
              <a:rPr dirty="0"/>
              <a:t> for public welfare</a:t>
            </a:r>
          </a:p>
          <a:p>
            <a:endParaRPr lang="en-US" dirty="0"/>
          </a:p>
          <a:p>
            <a:r>
              <a:rPr dirty="0" err="1"/>
              <a:t>統治の基盤としてのダルマ</a:t>
            </a:r>
            <a:endParaRPr dirty="0"/>
          </a:p>
          <a:p>
            <a:r>
              <a:rPr dirty="0"/>
              <a:t>• </a:t>
            </a:r>
            <a:r>
              <a:rPr dirty="0" err="1"/>
              <a:t>公共福祉のためにダルマ長官を任命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52515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dirty="0"/>
              <a:t>Pillar Edict III </a:t>
            </a:r>
            <a:br>
              <a:rPr lang="en-US" altLang="ja-US" dirty="0"/>
            </a:br>
            <a:r>
              <a:rPr lang="en-US" altLang="ja-US" dirty="0"/>
              <a:t> </a:t>
            </a:r>
            <a:r>
              <a:rPr lang="ja-JP" altLang="en-US"/>
              <a:t>第</a:t>
            </a:r>
            <a:r>
              <a:rPr lang="en-US" altLang="ja-JP" dirty="0"/>
              <a:t>3</a:t>
            </a:r>
            <a:r>
              <a:rPr lang="ja-JP" altLang="en-US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658679" y="2349795"/>
            <a:ext cx="5580887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Prohibition of pride and harshness among officials</a:t>
            </a:r>
          </a:p>
          <a:p>
            <a:r>
              <a:rPr dirty="0"/>
              <a:t>• Promotion of kindness, obedience, and ethical behavior</a:t>
            </a:r>
          </a:p>
          <a:p>
            <a:endParaRPr lang="en-US" dirty="0"/>
          </a:p>
          <a:p>
            <a:r>
              <a:rPr dirty="0" err="1"/>
              <a:t>官吏の傲慢や厳格さの禁止</a:t>
            </a:r>
            <a:endParaRPr dirty="0"/>
          </a:p>
          <a:p>
            <a:r>
              <a:rPr dirty="0"/>
              <a:t>• </a:t>
            </a:r>
            <a:r>
              <a:rPr dirty="0" err="1"/>
              <a:t>親切、従順、倫理的行動の促進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31" y="1167455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Pillar Edict IV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4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360428" y="2753833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endParaRPr/>
          </a:p>
          <a:p>
            <a:r>
              <a:t>• Importance of listening to all religious views</a:t>
            </a:r>
          </a:p>
          <a:p>
            <a:r>
              <a:t>• Moral progress as the true wealth of society</a:t>
            </a:r>
          </a:p>
          <a:p>
            <a:r>
              <a:t>（あらゆる宗教的見解を聴くことの重要性）</a:t>
            </a:r>
          </a:p>
          <a:p>
            <a:r>
              <a:t>• 社会の真の富としての道徳的進歩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925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Pillar Edict V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5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53260E4-9B53-2F70-B219-3BB1D49FACDF}"/>
              </a:ext>
            </a:extLst>
          </p:cNvPr>
          <p:cNvSpPr txBox="1"/>
          <p:nvPr/>
        </p:nvSpPr>
        <p:spPr>
          <a:xfrm>
            <a:off x="2041452" y="2732568"/>
            <a:ext cx="4909549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Lists duties of dhamma officials</a:t>
            </a:r>
          </a:p>
          <a:p>
            <a:r>
              <a:rPr dirty="0"/>
              <a:t>• Promotes justice, charity, and medical treatment</a:t>
            </a:r>
          </a:p>
          <a:p>
            <a:endParaRPr lang="en-US" dirty="0"/>
          </a:p>
          <a:p>
            <a:r>
              <a:rPr dirty="0" err="1"/>
              <a:t>ダルマ官吏の職務を列挙</a:t>
            </a:r>
            <a:endParaRPr dirty="0"/>
          </a:p>
          <a:p>
            <a:r>
              <a:rPr dirty="0"/>
              <a:t>• </a:t>
            </a:r>
            <a:r>
              <a:rPr dirty="0" err="1"/>
              <a:t>公正、慈善、医療の促進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67455"/>
            <a:ext cx="7772400" cy="1097280"/>
          </a:xfrm>
        </p:spPr>
        <p:txBody>
          <a:bodyPr>
            <a:normAutofit fontScale="90000"/>
          </a:bodyPr>
          <a:lstStyle/>
          <a:p>
            <a:pPr>
              <a:defRPr sz="3000"/>
            </a:pPr>
            <a:r>
              <a:rPr lang="en-US" altLang="ja-US" sz="3600" dirty="0"/>
              <a:t>Pillar Edict VI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6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594884" y="2668772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Confession and personal resolve of Ashoka’s moral transformation</a:t>
            </a:r>
          </a:p>
          <a:p>
            <a:r>
              <a:rPr dirty="0"/>
              <a:t>• Encouragement to study and practice dhamma</a:t>
            </a:r>
          </a:p>
          <a:p>
            <a:r>
              <a:rPr dirty="0"/>
              <a:t>（</a:t>
            </a:r>
            <a:r>
              <a:rPr dirty="0" err="1"/>
              <a:t>アショーカ王の道徳的変容の告白と決意</a:t>
            </a:r>
            <a:r>
              <a:rPr dirty="0"/>
              <a:t>）</a:t>
            </a:r>
          </a:p>
          <a:p>
            <a:r>
              <a:rPr dirty="0"/>
              <a:t>• </a:t>
            </a:r>
            <a:r>
              <a:rPr dirty="0" err="1"/>
              <a:t>ダルマの学習と実践を奨励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931" y="869743"/>
            <a:ext cx="7772400" cy="1097280"/>
          </a:xfrm>
        </p:spPr>
        <p:txBody>
          <a:bodyPr>
            <a:normAutofit fontScale="90000"/>
          </a:bodyPr>
          <a:lstStyle/>
          <a:p>
            <a:br>
              <a:rPr lang="en-US" altLang="ja-US" dirty="0"/>
            </a:br>
            <a:r>
              <a:rPr lang="en-US" altLang="ja-US" sz="3600" dirty="0"/>
              <a:t>Pillar Edict VII </a:t>
            </a:r>
            <a:br>
              <a:rPr lang="en-US" altLang="ja-US" sz="3600" dirty="0"/>
            </a:br>
            <a:r>
              <a:rPr lang="en-US" altLang="ja-US" sz="3600" dirty="0"/>
              <a:t> </a:t>
            </a:r>
            <a:r>
              <a:rPr lang="ja-JP" altLang="en-US" sz="3600"/>
              <a:t>第</a:t>
            </a:r>
            <a:r>
              <a:rPr lang="en-US" altLang="ja-JP" sz="3600" dirty="0"/>
              <a:t>7</a:t>
            </a:r>
            <a:r>
              <a:rPr lang="ja-JP" altLang="en-US" sz="3600"/>
              <a:t>石柱勅令</a:t>
            </a:r>
            <a:br>
              <a:rPr lang="ja-JP" altLang="en-US"/>
            </a:b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190307" y="2647507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• Summary and universal appeal of dhamma</a:t>
            </a:r>
          </a:p>
          <a:p>
            <a:r>
              <a:rPr dirty="0"/>
              <a:t>• Call for unity, tolerance, and ethical life for all</a:t>
            </a:r>
          </a:p>
          <a:p>
            <a:r>
              <a:rPr dirty="0"/>
              <a:t>（</a:t>
            </a:r>
            <a:r>
              <a:rPr dirty="0" err="1"/>
              <a:t>ダルマの要約と普遍的呼びかけ</a:t>
            </a:r>
            <a:r>
              <a:rPr dirty="0"/>
              <a:t>）</a:t>
            </a:r>
          </a:p>
          <a:p>
            <a:r>
              <a:rPr dirty="0"/>
              <a:t>• </a:t>
            </a:r>
            <a:r>
              <a:rPr dirty="0" err="1"/>
              <a:t>団結、寛容、倫理的生活への訴え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1220</Words>
  <Application>Microsoft Macintosh PowerPoint</Application>
  <PresentationFormat>画面に合わせる (4:3)</PresentationFormat>
  <Paragraphs>269</Paragraphs>
  <Slides>30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Ashoka’s Edicts  – Bilingual Summary アショーカ王の勅令 （英日対訳要約）</vt:lpstr>
      <vt:lpstr>Minor Rock Edicts Overview   小岩勅令の概要 </vt:lpstr>
      <vt:lpstr>Maski Edict   マスキ勅令 </vt:lpstr>
      <vt:lpstr>Bairat (Bhabru) Edict   バイラート（バブル）勅令 </vt:lpstr>
      <vt:lpstr>Gujarra Edict   グジャラー勅令 </vt:lpstr>
      <vt:lpstr>Brahmagiri and Siddapur Edicts   ブラフマギリとシッダプール勅令 </vt:lpstr>
      <vt:lpstr>Ahraura and Rupnath Edicts   アフラウラー／ループナート勅令 </vt:lpstr>
      <vt:lpstr>Summary Message   まとめ </vt:lpstr>
      <vt:lpstr>Minor Pillar Edicts Overview   小石柱勅令の概要 </vt:lpstr>
      <vt:lpstr> Sarnath Edict サールナート勅令 </vt:lpstr>
      <vt:lpstr>Nigali Sagar Edict   ニガリ・サーガル勅令 </vt:lpstr>
      <vt:lpstr>Lumbini Edict   ルンビニー勅令 </vt:lpstr>
      <vt:lpstr>  Lauriya-Araraj and  Lauriya-Nandangarh Edicts ラウリヤ・アララージと ナンダンガル勅令 </vt:lpstr>
      <vt:lpstr>Bairat Edict   バイラート勅令 </vt:lpstr>
      <vt:lpstr>Rupnath Edict   ループナート勅令 </vt:lpstr>
      <vt:lpstr>Major Rock Edicts Overview   大岩勅令の概要 </vt:lpstr>
      <vt:lpstr>Edicts I–IV   第1～4勅令 </vt:lpstr>
      <vt:lpstr>Edicts V–VII   第5～7勅令 </vt:lpstr>
      <vt:lpstr>Edicts VIII–X   第8～10勅令 </vt:lpstr>
      <vt:lpstr>Edicts XI–XIII   第11～13勅令 </vt:lpstr>
      <vt:lpstr>Edict XIV   第14勅令 </vt:lpstr>
      <vt:lpstr>Summary   まとめ </vt:lpstr>
      <vt:lpstr>Major Pillar Edicts Overview   大石柱勅令の概要 </vt:lpstr>
      <vt:lpstr>Pillar Edict I   第1石柱勅令 </vt:lpstr>
      <vt:lpstr>Pillar Edict II   第2石柱勅令 </vt:lpstr>
      <vt:lpstr>Pillar Edict III   第3石柱勅令 </vt:lpstr>
      <vt:lpstr>Pillar Edict IV   第4石柱勅令 </vt:lpstr>
      <vt:lpstr>Pillar Edict V   第5石柱勅令 </vt:lpstr>
      <vt:lpstr>Pillar Edict VI   第6石柱勅令 </vt:lpstr>
      <vt:lpstr> Pillar Edict VII   第7石柱勅令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4</cp:revision>
  <dcterms:created xsi:type="dcterms:W3CDTF">2013-01-27T09:14:16Z</dcterms:created>
  <dcterms:modified xsi:type="dcterms:W3CDTF">2025-06-21T19:38:34Z</dcterms:modified>
  <cp:category/>
</cp:coreProperties>
</file>