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473_788F295B.xml" ContentType="application/vnd.ms-powerpoint.comments+xml"/>
  <Override PartName="/ppt/comments/modernComment_45A_7A84BA4.xml" ContentType="application/vnd.ms-powerpoint.comments+xml"/>
  <Override PartName="/ppt/notesSlides/notesSlide1.xml" ContentType="application/vnd.openxmlformats-officedocument.presentationml.notesSlide+xml"/>
  <Override PartName="/ppt/comments/modernComment_472_B8DC2E25.xml" ContentType="application/vnd.ms-powerpoint.comments+xml"/>
  <Override PartName="/ppt/comments/modernComment_475_3843D33.xml" ContentType="application/vnd.ms-powerpoint.comments+xml"/>
  <Override PartName="/ppt/comments/modernComment_458_8429E57F.xml" ContentType="application/vnd.ms-powerpoint.comments+xml"/>
  <Override PartName="/ppt/comments/modernComment_45C_33023194.xml" ContentType="application/vnd.ms-powerpoint.comments+xml"/>
  <Override PartName="/ppt/comments/modernComment_459_B77DC752.xml" ContentType="application/vnd.ms-powerpoint.comments+xml"/>
  <Override PartName="/ppt/comments/modernComment_45B_1A90B9C1.xml" ContentType="application/vnd.ms-powerpoint.comments+xml"/>
  <Override PartName="/ppt/comments/modernComment_45D_28BA8E67.xml" ContentType="application/vnd.ms-powerpoint.comments+xml"/>
  <Override PartName="/ppt/comments/modernComment_45F_EFA55A3B.xml" ContentType="application/vnd.ms-powerpoint.comments+xml"/>
  <Override PartName="/ppt/tags/tag1.xml" ContentType="application/vnd.openxmlformats-officedocument.presentationml.tags+xml"/>
  <Override PartName="/ppt/comments/modernComment_460_77324201.xml" ContentType="application/vnd.ms-powerpoint.comments+xml"/>
  <Override PartName="/ppt/tags/tag2.xml" ContentType="application/vnd.openxmlformats-officedocument.presentationml.tags+xml"/>
  <Override PartName="/ppt/comments/modernComment_461_9F6FC15D.xml" ContentType="application/vnd.ms-powerpoint.comments+xml"/>
  <Override PartName="/ppt/tags/tag3.xml" ContentType="application/vnd.openxmlformats-officedocument.presentationml.tags+xml"/>
  <Override PartName="/ppt/comments/modernComment_462_A4F975D.xml" ContentType="application/vnd.ms-powerpoint.comments+xml"/>
  <Override PartName="/ppt/tags/tag4.xml" ContentType="application/vnd.openxmlformats-officedocument.presentationml.tags+xml"/>
  <Override PartName="/ppt/comments/modernComment_463_71E93F19.xml" ContentType="application/vnd.ms-powerpoint.comments+xml"/>
  <Override PartName="/ppt/comments/modernComment_464_53B50988.xml" ContentType="application/vnd.ms-powerpoint.comments+xml"/>
  <Override PartName="/ppt/comments/modernComment_465_CAC3459D.xml" ContentType="application/vnd.ms-powerpoint.comments+xml"/>
  <Override PartName="/ppt/comments/modernComment_466_6C700902.xml" ContentType="application/vnd.ms-powerpoint.comments+xml"/>
  <Override PartName="/ppt/comments/modernComment_467_D6EF477A.xml" ContentType="application/vnd.ms-powerpoint.comments+xml"/>
  <Override PartName="/ppt/comments/modernComment_468_295F0782.xml" ContentType="application/vnd.ms-powerpoint.comments+xml"/>
  <Override PartName="/ppt/comments/modernComment_469_7C93D52E.xml" ContentType="application/vnd.ms-powerpoint.comments+xml"/>
  <Override PartName="/ppt/comments/modernComment_102_DC707D14.xml" ContentType="application/vnd.ms-powerpoint.comments+xml"/>
  <Override PartName="/ppt/comments/modernComment_474_A06F3BE6.xml" ContentType="application/vnd.ms-powerpoint.comments+xml"/>
  <Override PartName="/ppt/comments/modernComment_46A_61DFE9C1.xml" ContentType="application/vnd.ms-powerpoint.comments+xml"/>
  <Override PartName="/ppt/comments/modernComment_46B_FB8F2EAB.xml" ContentType="application/vnd.ms-powerpoint.comments+xml"/>
  <Override PartName="/ppt/comments/modernComment_46C_104F7286.xml" ContentType="application/vnd.ms-powerpoint.comments+xml"/>
  <Override PartName="/ppt/comments/modernComment_46D_15F4C23D.xml" ContentType="application/vnd.ms-powerpoint.comments+xml"/>
  <Override PartName="/ppt/comments/modernComment_46E_76578BD8.xml" ContentType="application/vnd.ms-powerpoint.comments+xml"/>
  <Override PartName="/ppt/comments/modernComment_406_88141DC7.xml" ContentType="application/vnd.ms-powerpoint.comments+xml"/>
  <Override PartName="/ppt/comments/modernComment_101_404E5852.xml" ContentType="application/vnd.ms-powerpoint.comments+xml"/>
  <Override PartName="/ppt/comments/modernComment_182_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46"/>
  </p:notesMasterIdLst>
  <p:handoutMasterIdLst>
    <p:handoutMasterId r:id="rId47"/>
  </p:handoutMasterIdLst>
  <p:sldIdLst>
    <p:sldId id="1139" r:id="rId2"/>
    <p:sldId id="1152" r:id="rId3"/>
    <p:sldId id="1154" r:id="rId4"/>
    <p:sldId id="1114" r:id="rId5"/>
    <p:sldId id="1156" r:id="rId6"/>
    <p:sldId id="1145" r:id="rId7"/>
    <p:sldId id="1158" r:id="rId8"/>
    <p:sldId id="1157" r:id="rId9"/>
    <p:sldId id="1147" r:id="rId10"/>
    <p:sldId id="1148" r:id="rId11"/>
    <p:sldId id="1149" r:id="rId12"/>
    <p:sldId id="1151" r:id="rId13"/>
    <p:sldId id="1153" r:id="rId14"/>
    <p:sldId id="1138" r:id="rId15"/>
    <p:sldId id="1141" r:id="rId16"/>
    <p:sldId id="1112" r:id="rId17"/>
    <p:sldId id="1116" r:id="rId18"/>
    <p:sldId id="1113" r:id="rId19"/>
    <p:sldId id="1115" r:id="rId20"/>
    <p:sldId id="1117" r:id="rId21"/>
    <p:sldId id="1144" r:id="rId22"/>
    <p:sldId id="1119" r:id="rId23"/>
    <p:sldId id="1120" r:id="rId24"/>
    <p:sldId id="1121" r:id="rId25"/>
    <p:sldId id="1122" r:id="rId26"/>
    <p:sldId id="1123" r:id="rId27"/>
    <p:sldId id="1124" r:id="rId28"/>
    <p:sldId id="1125" r:id="rId29"/>
    <p:sldId id="1126" r:id="rId30"/>
    <p:sldId id="1127" r:id="rId31"/>
    <p:sldId id="1128" r:id="rId32"/>
    <p:sldId id="1129" r:id="rId33"/>
    <p:sldId id="258" r:id="rId34"/>
    <p:sldId id="1137" r:id="rId35"/>
    <p:sldId id="1140" r:id="rId36"/>
    <p:sldId id="1130" r:id="rId37"/>
    <p:sldId id="1131" r:id="rId38"/>
    <p:sldId id="1132" r:id="rId39"/>
    <p:sldId id="1133" r:id="rId40"/>
    <p:sldId id="1134" r:id="rId41"/>
    <p:sldId id="1150" r:id="rId42"/>
    <p:sldId id="1030" r:id="rId43"/>
    <p:sldId id="257" r:id="rId44"/>
    <p:sldId id="386"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84E418-4492-1DEF-BDA4-F3C6ACC7E5CD}" name="Osamu Yoshida" initials="OY" userId="d11d499f94c4de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6C0"/>
    <a:srgbClr val="2F3FE9"/>
    <a:srgbClr val="090278"/>
    <a:srgbClr val="000000"/>
    <a:srgbClr val="660033"/>
    <a:srgbClr val="E99E07"/>
    <a:srgbClr val="93F0FD"/>
    <a:srgbClr val="03E2ED"/>
    <a:srgbClr val="03EDE7"/>
    <a:srgbClr val="01F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89719-99D4-724A-BCF8-52CFC69F2584}" v="6" dt="2025-05-17T22:09:56.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46" autoAdjust="0"/>
    <p:restoredTop sz="94316" autoAdjust="0"/>
  </p:normalViewPr>
  <p:slideViewPr>
    <p:cSldViewPr>
      <p:cViewPr varScale="1">
        <p:scale>
          <a:sx n="61" d="100"/>
          <a:sy n="61" d="100"/>
        </p:scale>
        <p:origin x="1376" y="5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omments/modernComment_45A_7A84BA4.xml><?xml version="1.0" encoding="utf-8"?>
<p188:cmLst xmlns:a="http://schemas.openxmlformats.org/drawingml/2006/main" xmlns:r="http://schemas.openxmlformats.org/officeDocument/2006/relationships" xmlns:p188="http://schemas.microsoft.com/office/powerpoint/2018/8/main">
  <p188:cm id="{AE7958F1-35EE-4446-B62F-A4F14E552213}" authorId="{8F84E418-4492-1DEF-BDA4-F3C6ACC7E5CD}" created="2022-03-05T18:38:46.437">
    <pc:sldMkLst xmlns:pc="http://schemas.microsoft.com/office/powerpoint/2013/main/command">
      <pc:docMk/>
      <pc:sldMk cId="0" sldId="1107"/>
    </pc:sldMkLst>
    <p188:txBody>
      <a:bodyPr/>
      <a:lstStyle/>
      <a:p>
        <a:r>
          <a:rPr lang="en-US"/>
          <a:t>Samsara, lit. total flow or complete change, means transmigration from human beings to hell beings or heavenly one from moment to moment. Buddhist samsara is not like Hiduism's which regard transmigration from one life after death to another endlessly.
</a:t>
        </a:r>
      </a:p>
    </p188:txBody>
  </p188:cm>
</p188:cmLst>
</file>

<file path=ppt/comments/modernComment_45B_1A90B9C1.xml><?xml version="1.0" encoding="utf-8"?>
<p188:cmLst xmlns:a="http://schemas.openxmlformats.org/drawingml/2006/main" xmlns:r="http://schemas.openxmlformats.org/officeDocument/2006/relationships" xmlns:p188="http://schemas.microsoft.com/office/powerpoint/2018/8/main">
  <p188:cm id="{7CCD8EAA-40F7-4917-810A-F53492248D0D}" authorId="{8F84E418-4492-1DEF-BDA4-F3C6ACC7E5CD}" created="2022-03-05T18:41:23.376">
    <pc:sldMkLst xmlns:pc="http://schemas.microsoft.com/office/powerpoint/2013/main/command">
      <pc:docMk/>
      <pc:sldMk cId="0" sldId="1073"/>
    </pc:sldMkLst>
    <p188:txBody>
      <a:bodyPr/>
      <a:lstStyle/>
      <a:p>
        <a:r>
          <a:rPr lang="en-US"/>
          <a:t>Because of self-survival instinct, our karma usually creates suffering (dukkha, lit. going-wrong), i.e. dissatisfaction or disappointment,. 
The 3 poisons are desire and divisiveness due to delusion of selfishness due to the long life history of evolution since it started four billion years ago.
</a:t>
        </a:r>
      </a:p>
    </p188:txBody>
  </p188:cm>
</p188:cmLst>
</file>

<file path=ppt/comments/modernComment_45C_33023194.xml><?xml version="1.0" encoding="utf-8"?>
<p188:cmLst xmlns:a="http://schemas.openxmlformats.org/drawingml/2006/main" xmlns:r="http://schemas.openxmlformats.org/officeDocument/2006/relationships" xmlns:p188="http://schemas.microsoft.com/office/powerpoint/2018/8/main">
  <p188:cm id="{A98675FF-E25D-4844-9B83-330E41EDDE44}" authorId="{8F84E418-4492-1DEF-BDA4-F3C6ACC7E5CD}" created="2022-03-05T18:43:25.238">
    <ac:deMkLst xmlns:ac="http://schemas.microsoft.com/office/drawing/2013/main/command">
      <pc:docMk xmlns:pc="http://schemas.microsoft.com/office/powerpoint/2013/main/command"/>
      <pc:sldMk xmlns:pc="http://schemas.microsoft.com/office/powerpoint/2013/main/command" cId="855781780" sldId="1116"/>
      <ac:spMk id="5" creationId="{97AF391D-DBA0-F724-1A5C-55FB55BB51E8}"/>
    </ac:deMkLst>
    <p188:txBody>
      <a:bodyPr/>
      <a:lstStyle/>
      <a:p>
        <a:r>
          <a:rPr lang="en-US"/>
          <a:t>Two truths of conventional (limited by age and area: time and space) and ultimate (universal, unlimited by time and space) create Deluded World and Buddha World or Dharma World. We must go beyond Conventional Truths and achieve the Ultimate Truths.
</a:t>
        </a:r>
      </a:p>
    </p188:txBody>
  </p188:cm>
</p188:cmLst>
</file>

<file path=ppt/comments/modernComment_45D_28BA8E67.xml><?xml version="1.0" encoding="utf-8"?>
<p188:cmLst xmlns:a="http://schemas.openxmlformats.org/drawingml/2006/main" xmlns:r="http://schemas.openxmlformats.org/officeDocument/2006/relationships" xmlns:p188="http://schemas.microsoft.com/office/powerpoint/2018/8/main">
  <p188:cm id="{46961372-35B0-4A47-9E1F-E73A74B9B507}" authorId="{8F84E418-4492-1DEF-BDA4-F3C6ACC7E5CD}" created="2024-03-09T17:08:43.359">
    <pc:sldMkLst xmlns:pc="http://schemas.microsoft.com/office/powerpoint/2013/main/command">
      <pc:docMk/>
      <pc:sldMk cId="683314791" sldId="1117"/>
    </pc:sldMkLst>
    <p188:txBody>
      <a:bodyPr/>
      <a:lstStyle/>
      <a:p>
        <a:r>
          <a:rPr lang="en-US"/>
          <a:t>The Buddha was awakened to the Dharma (Norm/Law) of all dharmas (forms/phenomena), Dependent Co-origination, i.e., all phenomena are dependently co-originated on limitless causes and conditions like a plants grows depending on seeds, water, light, etc.
The most well-know example is this 12-limbed one, called bhava-cakka (cakra), becoming wheel, telling one's life in samsara.
Unfortunately there was no writing systems at the Buddha's time and sometime after. They transmitted his teaching from mouth to mouth called oral tradition. Thus, there is only linear presentation of the series as in 1.
Actually they were a composite of the fundamental one (at the top, real dependent co-origination of perception/consciousness/conscious world on the sense organs and sense objects), and the three steps (in the middle: origination of suffering depending on craving, original tanha meaning thirst), and the origination of samsara depending of nescience (a-vidya: Latin video, no-witness, of nirvana) at the bottom.</a:t>
        </a:r>
      </a:p>
    </p188:txBody>
  </p188:cm>
</p188:cmLst>
</file>

<file path=ppt/comments/modernComment_45F_EFA55A3B.xml><?xml version="1.0" encoding="utf-8"?>
<p188:cmLst xmlns:a="http://schemas.openxmlformats.org/drawingml/2006/main" xmlns:r="http://schemas.openxmlformats.org/officeDocument/2006/relationships" xmlns:p188="http://schemas.microsoft.com/office/powerpoint/2018/8/main">
  <p188:cm id="{9C71D639-4781-4BB9-A1E8-9CBE540FBB27}" authorId="{8F84E418-4492-1DEF-BDA4-F3C6ACC7E5CD}" created="2022-03-05T18:52:40.077">
    <pc:sldMkLst xmlns:pc="http://schemas.microsoft.com/office/powerpoint/2013/main/command">
      <pc:docMk/>
      <pc:sldMk cId="0" sldId="1088"/>
    </pc:sldMkLst>
    <p188:txBody>
      <a:bodyPr/>
      <a:lstStyle/>
      <a:p>
        <a:r>
          <a:rPr lang="en-US"/>
          <a:t>Zazen, sitting meditation, stills karma, sees Dharma, serves and saves all., reaching nirvana, as the stock phrase nivate padipa, lamp light in no wind, illuminating the world without flickering flame. Like a bowl of water becoming still and serene, calm and clear, our mind becomes still, serene, and stable, unmoved by outside/inside commotion, going beyond intellection, emotion, and volition: thoughts, fear, dogma, etc.</a:t>
        </a:r>
      </a:p>
    </p188:txBody>
    <p188:extLst>
      <p:ext xmlns:p="http://schemas.openxmlformats.org/presentationml/2006/main" uri="{57CB4572-C831-44C2-8A1C-0ADB6CCDFE69}">
        <p223:reactions xmlns:p223="http://schemas.microsoft.com/office/powerpoint/2022/03/main">
          <p223:rxn type="👍">
            <p223:instance time="2024-03-09T17:11:47.136" authorId="{8F84E418-4492-1DEF-BDA4-F3C6ACC7E5CD}"/>
          </p223:rxn>
        </p223:reactions>
      </p:ext>
    </p188:extLst>
  </p188:cm>
</p188:cmLst>
</file>

<file path=ppt/comments/modernComment_46A_61DFE9C1.xml><?xml version="1.0" encoding="utf-8"?>
<p188:cmLst xmlns:a="http://schemas.openxmlformats.org/drawingml/2006/main" xmlns:r="http://schemas.openxmlformats.org/officeDocument/2006/relationships" xmlns:p188="http://schemas.microsoft.com/office/powerpoint/2018/8/main">
  <p188:cm id="{D389D3F3-8BB7-477A-996C-B59FD80B8F6F}" authorId="{8F84E418-4492-1DEF-BDA4-F3C6ACC7E5CD}" created="2022-03-05T19:10:24.718">
    <pc:sldMkLst xmlns:pc="http://schemas.microsoft.com/office/powerpoint/2013/main/command">
      <pc:docMk/>
      <pc:sldMk cId="0" sldId="1087"/>
    </pc:sldMkLst>
    <p188:txBody>
      <a:bodyPr/>
      <a:lstStyle/>
      <a:p>
        <a:r>
          <a:rPr lang="en-US"/>
          <a:t>freedom is first freedom from body and mind, society, ecology, etc. and second freedom of them, free use of them in peaceful and wakeful state, as if the treasure house of all opening and using all treasures freely and fully.</a:t>
        </a:r>
      </a:p>
    </p188:txBody>
  </p188:cm>
</p188:cmLst>
</file>

<file path=ppt/comments/modernComment_46B_FB8F2EAB.xml><?xml version="1.0" encoding="utf-8"?>
<p188:cmLst xmlns:a="http://schemas.openxmlformats.org/drawingml/2006/main" xmlns:r="http://schemas.openxmlformats.org/officeDocument/2006/relationships" xmlns:p188="http://schemas.microsoft.com/office/powerpoint/2018/8/main">
  <p188:cm id="{10FBA7A7-C218-48B9-A79C-6A1FF2F51785}" authorId="{8F84E418-4492-1DEF-BDA4-F3C6ACC7E5CD}" created="2022-03-05T19:11:15.899">
    <pc:sldMkLst xmlns:pc="http://schemas.microsoft.com/office/powerpoint/2013/main/command">
      <pc:docMk/>
      <pc:sldMk cId="0" sldId="1095"/>
    </pc:sldMkLst>
    <p188:txBody>
      <a:bodyPr/>
      <a:lstStyle/>
      <a:p>
        <a:r>
          <a:rPr lang="en-US"/>
          <a:t>Religion means reunion with holiness (wholly wholesome way/world, Pali/Skt. ariya, arya, Greek hagia) from sin, separated sickness and suffering.</a:t>
        </a:r>
      </a:p>
    </p188:txBody>
  </p188:cm>
</p188:cmLst>
</file>

<file path=ppt/comments/modernComment_46C_104F7286.xml><?xml version="1.0" encoding="utf-8"?>
<p188:cmLst xmlns:a="http://schemas.openxmlformats.org/drawingml/2006/main" xmlns:r="http://schemas.openxmlformats.org/officeDocument/2006/relationships" xmlns:p188="http://schemas.microsoft.com/office/powerpoint/2018/8/main">
  <p188:cm id="{F2D34A94-E615-4FBB-B646-E50E4CC8647B}" authorId="{8F84E418-4492-1DEF-BDA4-F3C6ACC7E5CD}" created="2022-03-05T23:31:22.515">
    <pc:sldMkLst xmlns:pc="http://schemas.microsoft.com/office/powerpoint/2013/main/command">
      <pc:docMk/>
      <pc:sldMk cId="0" sldId="1100"/>
    </pc:sldMkLst>
    <p188:txBody>
      <a:bodyPr/>
      <a:lstStyle/>
      <a:p>
        <a:r>
          <a:rPr lang="en-US"/>
          <a:t>The Four Holy Truths are the most well-known Buddhist prognosis as medical doctors may use for prognosticating patients.
Four Limitlessnesses are also called Brahma-abode, Supreme/Pure-abode, living limitless life, light, liberation, and love with these conditions in holy (wholly wholesome) harmony, health, and happiness (cf. 4 stages of zen).</a:t>
        </a:r>
      </a:p>
    </p188:txBody>
  </p188:cm>
</p188:cmLst>
</file>

<file path=ppt/comments/modernComment_46D_15F4C23D.xml><?xml version="1.0" encoding="utf-8"?>
<p188:cmLst xmlns:a="http://schemas.openxmlformats.org/drawingml/2006/main" xmlns:r="http://schemas.openxmlformats.org/officeDocument/2006/relationships" xmlns:p188="http://schemas.microsoft.com/office/powerpoint/2018/8/main">
  <p188:cm id="{5F259DD4-9736-4925-AFA5-4BF96822EABF}" authorId="{8F84E418-4492-1DEF-BDA4-F3C6ACC7E5CD}" created="2024-03-09T17:55:03.333">
    <pc:sldMkLst xmlns:pc="http://schemas.microsoft.com/office/powerpoint/2013/main/command">
      <pc:docMk/>
      <pc:sldMk cId="368362045" sldId="1133"/>
    </pc:sldMkLst>
    <p188:txBody>
      <a:bodyPr/>
      <a:lstStyle/>
      <a:p>
        <a:r>
          <a:rPr lang="en-US"/>
          <a:t>If all become friends in need, there will be no killing, stealing, lying, etc, much less wars, destruction, and demise.
So, a friend became the ideal figures in many world and universal religions as Mitra, Mithra, et al.
If we expect someone to save us, doing nothing, there will be no real world without wars, etc.
Only when we strive to become true friends in need of all, we can create a holy (wholly wholesome) harmonious, healthy, and happy world.</a:t>
        </a:r>
      </a:p>
    </p188:txBody>
  </p188:cm>
</p188:cmLst>
</file>

<file path=ppt/comments/modernComment_46E_76578BD8.xml><?xml version="1.0" encoding="utf-8"?>
<p188:cmLst xmlns:a="http://schemas.openxmlformats.org/drawingml/2006/main" xmlns:r="http://schemas.openxmlformats.org/officeDocument/2006/relationships" xmlns:p188="http://schemas.microsoft.com/office/powerpoint/2018/8/main">
  <p188:cm id="{F6AE46FA-16A0-48A2-9D65-882FC5A12A38}" authorId="{8F84E418-4492-1DEF-BDA4-F3C6ACC7E5CD}" created="2022-03-05T23:33:03.713">
    <pc:sldMkLst xmlns:pc="http://schemas.microsoft.com/office/powerpoint/2013/main/command">
      <pc:docMk/>
      <pc:sldMk cId="0" sldId="1101"/>
    </pc:sldMkLst>
    <p188:txBody>
      <a:bodyPr/>
      <a:lstStyle/>
      <a:p>
        <a:r>
          <a:rPr lang="en-US"/>
          <a:t>The Five Precepts are observed by all Buddhists. The first four were employed in the Global Ethic (the fourth reinterpreted into equal partnership between women and men) and issued as the Declaration toward a Global Ethic by the Parliament of the World's Religions in Chicago in 1993, gathering more than seven thousand religious people from all over the world..
The fifth was incorporated into it later on as ecological justice.
</a:t>
        </a:r>
      </a:p>
    </p188:txBody>
  </p188:cm>
</p188:cmLst>
</file>

<file path=ppt/comments/modernComment_101_404E5852.xml><?xml version="1.0" encoding="utf-8"?>
<p188:cmLst xmlns:a="http://schemas.openxmlformats.org/drawingml/2006/main" xmlns:r="http://schemas.openxmlformats.org/officeDocument/2006/relationships" xmlns:p188="http://schemas.microsoft.com/office/powerpoint/2018/8/main">
  <p188:cm id="{D3ECED69-1522-4CA7-8B6D-C489F481A0CF}" authorId="{8F84E418-4492-1DEF-BDA4-F3C6ACC7E5CD}" created="2024-06-08T23:47:25.162">
    <pc:sldMkLst xmlns:pc="http://schemas.microsoft.com/office/powerpoint/2013/main/command">
      <pc:docMk/>
      <pc:sldMk cId="1078876242" sldId="257"/>
    </pc:sldMkLst>
    <p188:txBody>
      <a:bodyPr/>
      <a:lstStyle/>
      <a:p>
        <a:r>
          <a:rPr lang="en-US"/>
          <a:t>Though we are only a small speck in the universe, we are unique, irreplaceable existence. Our life is also irreplaceable by none. So, we must make our life best and the most valuable with our best and highest effort.</a:t>
        </a:r>
      </a:p>
    </p188:txBody>
  </p188:cm>
</p188:cmLst>
</file>

<file path=ppt/comments/modernComment_102_DC707D14.xml><?xml version="1.0" encoding="utf-8"?>
<p188:cmLst xmlns:a="http://schemas.openxmlformats.org/drawingml/2006/main" xmlns:r="http://schemas.openxmlformats.org/officeDocument/2006/relationships" xmlns:p188="http://schemas.microsoft.com/office/powerpoint/2018/8/main">
  <p188:cm id="{BE4D6B79-999D-4E35-A8EB-08205E4931CD}" authorId="{8F84E418-4492-1DEF-BDA4-F3C6ACC7E5CD}" created="2024-03-09T17:42:45.197">
    <pc:sldMkLst xmlns:pc="http://schemas.microsoft.com/office/powerpoint/2013/main/command">
      <pc:docMk/>
      <pc:sldMk cId="3698359572" sldId="258"/>
    </pc:sldMkLst>
    <p188:txBody>
      <a:bodyPr/>
      <a:lstStyle/>
      <a:p>
        <a:r>
          <a:rPr lang="en-US"/>
          <a:t>The Buddha attained awakening in the Dharma of all dharmas, settled in nirvana by sitting still in zazen. He practiced zazen (sitting meditation) everyday, sometimes long - days, moths), even after his attaining awakening, continuing his prognoses. Thus he has been represented in sitting posture.
Anyone can sit still in many ways as shown in the picture, but the most stable one is the full lotus posture with both feet crossed resting on the opposite thighs.</a:t>
        </a:r>
      </a:p>
    </p188:txBody>
  </p188:cm>
</p188:cmLst>
</file>

<file path=ppt/comments/modernComment_182_0.xml><?xml version="1.0" encoding="utf-8"?>
<p188:cmLst xmlns:a="http://schemas.openxmlformats.org/drawingml/2006/main" xmlns:r="http://schemas.openxmlformats.org/officeDocument/2006/relationships" xmlns:p188="http://schemas.microsoft.com/office/powerpoint/2018/8/main">
  <p188:cm id="{FFD8972B-45E3-4F42-8C66-800A786E920F}" authorId="{8F84E418-4492-1DEF-BDA4-F3C6ACC7E5CD}" created="2024-05-27T02:53:22.200">
    <pc:sldMkLst xmlns:pc="http://schemas.microsoft.com/office/powerpoint/2013/main/command">
      <pc:docMk/>
      <pc:sldMk cId="0" sldId="386"/>
    </pc:sldMkLst>
    <p188:txBody>
      <a:bodyPr/>
      <a:lstStyle/>
      <a:p>
        <a:r>
          <a:rPr lang="en-US"/>
          <a:t>Xuansha, a Chinese monk, stubbed his toe into a stone, experiencing pain penetrating throughout his body, mind, and world, when he tried to depart his training temple for a new one, questioning "Wherefrom this pain comes?". He returned to it, strived hard, and later one he said this phrase to show his solution of suffering.</a:t>
        </a:r>
      </a:p>
    </p188:txBody>
  </p188:cm>
</p188:cmLst>
</file>

<file path=ppt/comments/modernComment_406_88141DC7.xml><?xml version="1.0" encoding="utf-8"?>
<p188:cmLst xmlns:a="http://schemas.openxmlformats.org/drawingml/2006/main" xmlns:r="http://schemas.openxmlformats.org/officeDocument/2006/relationships" xmlns:p188="http://schemas.microsoft.com/office/powerpoint/2018/8/main">
  <p188:cm id="{B8D048B9-DE08-4B37-A6D1-2FFEE36718A4}" authorId="{8F84E418-4492-1DEF-BDA4-F3C6ACC7E5CD}" created="2024-05-27T02:48:52.441">
    <pc:sldMkLst xmlns:pc="http://schemas.microsoft.com/office/powerpoint/2013/main/command">
      <pc:docMk/>
      <pc:sldMk cId="2283019719" sldId="1030"/>
    </pc:sldMkLst>
    <p188:txBody>
      <a:bodyPr/>
      <a:lstStyle/>
      <a:p>
        <a:r>
          <a:rPr lang="en-US"/>
          <a:t>We  are in a small space and time in the universe, but we are part and parcel of it as the Indra-net illustrates (all crystal balls on its net knot reflecting each other limitlessly).
It is estimated that 100 to 200 billion galaxies like the Milky Way galaxy in the universe. Our solar system is situated in one of the Milky Way galaxy's spiral arms called the Orion Arm or Orion Spur. The Milky Way is a barred spiral galaxy, and our solar system is located roughly halfway between the center and the outer edges of the galaxy.</a:t>
        </a:r>
      </a:p>
    </p188:txBody>
  </p188:cm>
</p188:cmLst>
</file>

<file path=ppt/comments/modernComment_458_8429E57F.xml><?xml version="1.0" encoding="utf-8"?>
<p188:cmLst xmlns:a="http://schemas.openxmlformats.org/drawingml/2006/main" xmlns:r="http://schemas.openxmlformats.org/officeDocument/2006/relationships" xmlns:p188="http://schemas.microsoft.com/office/powerpoint/2018/8/main">
  <p188:cm id="{43B82AA9-7D23-419C-A42E-EC86D041E0E5}" authorId="{8F84E418-4492-1DEF-BDA4-F3C6ACC7E5CD}" created="2022-03-05T18:30:15.091">
    <pc:sldMkLst xmlns:pc="http://schemas.microsoft.com/office/powerpoint/2013/main/command">
      <pc:docMk/>
      <pc:sldMk cId="0" sldId="390"/>
    </pc:sldMkLst>
    <p188:txBody>
      <a:bodyPr/>
      <a:lstStyle/>
      <a:p>
        <a:r>
          <a:rPr lang="en-US"/>
          <a:t>This is a famous story about human conditions: King Mirror asked the born-blinds to feel an animal and tell him their findings. They groped only a part of this huge animal and thought they found out the real animal. We all are like them unless we open our eyes and awakened to the real form and norm.</a:t>
        </a:r>
      </a:p>
    </p188:txBody>
  </p188:cm>
</p188:cmLst>
</file>

<file path=ppt/comments/modernComment_459_B77DC752.xml><?xml version="1.0" encoding="utf-8"?>
<p188:cmLst xmlns:a="http://schemas.openxmlformats.org/drawingml/2006/main" xmlns:r="http://schemas.openxmlformats.org/officeDocument/2006/relationships" xmlns:p188="http://schemas.microsoft.com/office/powerpoint/2018/8/main">
  <p188:cm id="{F6CF562A-8B4E-4D73-A8A9-8DC083943AA9}" authorId="{8F84E418-4492-1DEF-BDA4-F3C6ACC7E5CD}" created="2022-03-05T18:37:33.340">
    <pc:sldMkLst xmlns:pc="http://schemas.microsoft.com/office/powerpoint/2013/main/command">
      <pc:docMk/>
      <pc:sldMk cId="0" sldId="1031"/>
    </pc:sldMkLst>
    <p188:txBody>
      <a:bodyPr/>
      <a:lstStyle/>
      <a:p>
        <a:r>
          <a:rPr lang="en-US"/>
          <a:t>Karma, action, habit, heredity, is the cause of all our problems and sufferings: wars, nukes, global warming, pollution, pandemic, etc. etc.
The Buddha said, "All beings, including plants, are karma heirs, (through genes), -owners (body, brain, bones, ...), -machines, like robbots,  driven by hormones, etc.
He said, that we can take refuge in good karma, changing bad one to good one.
We can be brutal beasts or benevolent Buddhas.
</a:t>
        </a:r>
      </a:p>
    </p188:txBody>
  </p188:cm>
</p188:cmLst>
</file>

<file path=ppt/comments/modernComment_460_77324201.xml><?xml version="1.0" encoding="utf-8"?>
<p188:cmLst xmlns:a="http://schemas.openxmlformats.org/drawingml/2006/main" xmlns:r="http://schemas.openxmlformats.org/officeDocument/2006/relationships" xmlns:p188="http://schemas.microsoft.com/office/powerpoint/2018/8/main">
  <p188:cm id="{23651769-C27E-434E-A946-4494C1E08323}" authorId="{8F84E418-4492-1DEF-BDA4-F3C6ACC7E5CD}" created="2022-03-05T18:54:26.545">
    <pc:sldMkLst xmlns:pc="http://schemas.microsoft.com/office/powerpoint/2013/main/command">
      <pc:docMk/>
      <pc:sldMk cId="0" sldId="1089"/>
    </pc:sldMkLst>
    <p188:replyLst>
      <p188:reply id="{A345372F-5DB7-4AD2-A8A4-FD82EA251D89}" authorId="{8F84E418-4492-1DEF-BDA4-F3C6ACC7E5CD}" created="2022-03-05T18:55:09.885">
        <p188:txBody>
          <a:bodyPr/>
          <a:lstStyle/>
          <a:p>
            <a:r>
              <a:rPr lang="en-US"/>
              <a:t>Toward the end emotions (five coverings are representative emotions) become extinct.</a:t>
            </a:r>
          </a:p>
        </p188:txBody>
      </p188:reply>
    </p188:replyLst>
    <p188:txBody>
      <a:bodyPr/>
      <a:lstStyle/>
      <a:p>
        <a:r>
          <a:rPr lang="en-US"/>
          <a:t>Four Stages of Zen show how our minds still, first coarse thinking, then emotions, and then volitions, as the stages proceed.</a:t>
        </a:r>
      </a:p>
    </p188:txBody>
  </p188:cm>
</p188:cmLst>
</file>

<file path=ppt/comments/modernComment_461_9F6FC15D.xml><?xml version="1.0" encoding="utf-8"?>
<p188:cmLst xmlns:a="http://schemas.openxmlformats.org/drawingml/2006/main" xmlns:r="http://schemas.openxmlformats.org/officeDocument/2006/relationships" xmlns:p188="http://schemas.microsoft.com/office/powerpoint/2018/8/main">
  <p188:cm id="{E0FA8F28-1EB3-43D4-8674-DBD3C3D8DE2C}" authorId="{8F84E418-4492-1DEF-BDA4-F3C6ACC7E5CD}" created="2022-03-05T18:56:51.093">
    <pc:sldMkLst xmlns:pc="http://schemas.microsoft.com/office/powerpoint/2013/main/command">
      <pc:docMk/>
      <pc:sldMk cId="0" sldId="1090"/>
    </pc:sldMkLst>
    <p188:txBody>
      <a:bodyPr/>
      <a:lstStyle/>
      <a:p>
        <a:r>
          <a:rPr lang="en-US"/>
          <a:t>Subtle investigation and contemplation disappear. 
Toward the end of this stage, four fluxed or leaks become extinct. 
View is the strong convention and conviction in karma belief, ism, ideology, etc. like ego, mei (mine, my body, etc.), 
Lust is in emotion and volition.
Nescience (a-vidya, cf. Latin a-video) no witness of nirvana) is disappearing to start witnessing it</a:t>
        </a:r>
      </a:p>
    </p188:txBody>
  </p188:cm>
</p188:cmLst>
</file>

<file path=ppt/comments/modernComment_462_A4F975D.xml><?xml version="1.0" encoding="utf-8"?>
<p188:cmLst xmlns:a="http://schemas.openxmlformats.org/drawingml/2006/main" xmlns:r="http://schemas.openxmlformats.org/officeDocument/2006/relationships" xmlns:p188="http://schemas.microsoft.com/office/powerpoint/2018/8/main">
  <p188:cm id="{5E3EA352-F51B-4C61-82E0-12DF527E57B5}" authorId="{8F84E418-4492-1DEF-BDA4-F3C6ACC7E5CD}" created="2022-03-05T18:58:04.345">
    <pc:sldMkLst xmlns:pc="http://schemas.microsoft.com/office/powerpoint/2013/main/command">
      <pc:docMk/>
      <pc:sldMk cId="0" sldId="1091"/>
    </pc:sldMkLst>
    <p188:txBody>
      <a:bodyPr/>
      <a:lstStyle/>
      <a:p>
        <a:r>
          <a:rPr lang="en-US"/>
          <a:t>Even joy disappear and just comfort (su-kha, lit., well-going, happiness, opposite of du-kkha,  wrong-going, suffering) and one pointedness of the mind remains, where one is called equipoised (upekha-ko, one who is equipoised, upekha, lit. throwing away, letting go, renunciation).</a:t>
        </a:r>
      </a:p>
    </p188:txBody>
  </p188:cm>
</p188:cmLst>
</file>

<file path=ppt/comments/modernComment_463_71E93F19.xml><?xml version="1.0" encoding="utf-8"?>
<p188:cmLst xmlns:a="http://schemas.openxmlformats.org/drawingml/2006/main" xmlns:r="http://schemas.openxmlformats.org/officeDocument/2006/relationships" xmlns:p188="http://schemas.microsoft.com/office/powerpoint/2018/8/main">
  <p188:cm id="{2BD24CAD-3BFC-41AA-935F-1F4727AFE3DD}" authorId="{8F84E418-4492-1DEF-BDA4-F3C6ACC7E5CD}" created="2022-03-05T19:00:09.468">
    <pc:sldMkLst xmlns:pc="http://schemas.microsoft.com/office/powerpoint/2013/main/command">
      <pc:docMk/>
      <pc:sldMk cId="0" sldId="1092"/>
    </pc:sldMkLst>
    <p188:txBody>
      <a:bodyPr/>
      <a:lstStyle/>
      <a:p>
        <a:r>
          <a:rPr lang="en-US"/>
          <a:t>Here only one-pointed mind remains w/o separation of self/other body/mind, etc. in nirvana in pure peace and perception w/o karma, 3 poisons, self-sense (pure equanimity)</a:t>
        </a:r>
      </a:p>
    </p188:txBody>
  </p188:cm>
</p188:cmLst>
</file>

<file path=ppt/comments/modernComment_464_53B50988.xml><?xml version="1.0" encoding="utf-8"?>
<p188:cmLst xmlns:a="http://schemas.openxmlformats.org/drawingml/2006/main" xmlns:r="http://schemas.openxmlformats.org/officeDocument/2006/relationships" xmlns:p188="http://schemas.microsoft.com/office/powerpoint/2018/8/main">
  <p188:cm id="{2A96C3AF-5B8E-4FE5-815D-830D477A2A4F}" authorId="{8F84E418-4492-1DEF-BDA4-F3C6ACC7E5CD}" created="2022-03-05T19:02:13.157">
    <pc:sldMkLst xmlns:pc="http://schemas.microsoft.com/office/powerpoint/2013/main/command">
      <pc:docMk/>
      <pc:sldMk cId="0" sldId="1094"/>
    </pc:sldMkLst>
    <p188:txBody>
      <a:bodyPr/>
      <a:lstStyle/>
      <a:p>
        <a:r>
          <a:rPr lang="en-US"/>
          <a:t>Zazen stills karma and reaches nirvana, wherein one awakens or witnesss the Dharma World with no self, no fear, etc.</a:t>
        </a:r>
      </a:p>
    </p188:txBody>
  </p188:cm>
</p188:cmLst>
</file>

<file path=ppt/comments/modernComment_465_CAC3459D.xml><?xml version="1.0" encoding="utf-8"?>
<p188:cmLst xmlns:a="http://schemas.openxmlformats.org/drawingml/2006/main" xmlns:r="http://schemas.openxmlformats.org/officeDocument/2006/relationships" xmlns:p188="http://schemas.microsoft.com/office/powerpoint/2018/8/main">
  <p188:cm id="{4223D22C-2D72-4661-9E42-2029F199DA2A}" authorId="{8F84E418-4492-1DEF-BDA4-F3C6ACC7E5CD}" created="2022-03-05T19:03:59.214">
    <pc:sldMkLst xmlns:pc="http://schemas.microsoft.com/office/powerpoint/2013/main/command">
      <pc:docMk/>
      <pc:sldMk cId="0" sldId="1085"/>
    </pc:sldMkLst>
    <p188:txBody>
      <a:bodyPr/>
      <a:lstStyle/>
      <a:p>
        <a:r>
          <a:rPr lang="en-US"/>
          <a:t>Karma is the dependent origination.
Nirvana is the dependent cessation.
Nirvana can be during life time, or after death, though after death may not be properly called becoming buddha (jobutsu).</a:t>
        </a:r>
      </a:p>
    </p188:txBody>
  </p188:cm>
</p188:cmLst>
</file>

<file path=ppt/comments/modernComment_466_6C700902.xml><?xml version="1.0" encoding="utf-8"?>
<p188:cmLst xmlns:a="http://schemas.openxmlformats.org/drawingml/2006/main" xmlns:r="http://schemas.openxmlformats.org/officeDocument/2006/relationships" xmlns:p188="http://schemas.microsoft.com/office/powerpoint/2018/8/main">
  <p188:cm id="{80F1A47E-3E05-47A1-9474-BF78CBD01E0D}" authorId="{8F84E418-4492-1DEF-BDA4-F3C6ACC7E5CD}" created="2022-03-05T19:05:32.398">
    <pc:sldMkLst xmlns:pc="http://schemas.microsoft.com/office/powerpoint/2013/main/command">
      <pc:docMk/>
      <pc:sldMk cId="0" sldId="1048"/>
    </pc:sldMkLst>
    <p188:txBody>
      <a:bodyPr/>
      <a:lstStyle/>
      <a:p>
        <a:r>
          <a:rPr lang="en-US"/>
          <a:t>Nirvana can bring the pure, free, universal truth beyond karma conventions right here and now for anyone.</a:t>
        </a:r>
      </a:p>
    </p188:txBody>
  </p188:cm>
</p188:cmLst>
</file>

<file path=ppt/comments/modernComment_467_D6EF477A.xml><?xml version="1.0" encoding="utf-8"?>
<p188:cmLst xmlns:a="http://schemas.openxmlformats.org/drawingml/2006/main" xmlns:r="http://schemas.openxmlformats.org/officeDocument/2006/relationships" xmlns:p188="http://schemas.microsoft.com/office/powerpoint/2018/8/main">
  <p188:cm id="{B4E5F007-303D-4A2D-9704-4A5A2F68A62E}" authorId="{8F84E418-4492-1DEF-BDA4-F3C6ACC7E5CD}" created="2022-03-05T19:06:48.853">
    <pc:sldMkLst xmlns:pc="http://schemas.microsoft.com/office/powerpoint/2013/main/command">
      <pc:docMk/>
      <pc:sldMk cId="0" sldId="1078"/>
    </pc:sldMkLst>
    <p188:txBody>
      <a:bodyPr/>
      <a:lstStyle/>
      <a:p>
        <a:r>
          <a:rPr lang="en-US"/>
          <a:t>Dharma has 3 meanings of 1. forms or phenomena, 2. norms or laws (of them), and 3. teaching of them.</a:t>
        </a:r>
      </a:p>
    </p188:txBody>
  </p188:cm>
</p188:cmLst>
</file>

<file path=ppt/comments/modernComment_468_295F0782.xml><?xml version="1.0" encoding="utf-8"?>
<p188:cmLst xmlns:a="http://schemas.openxmlformats.org/drawingml/2006/main" xmlns:r="http://schemas.openxmlformats.org/officeDocument/2006/relationships" xmlns:p188="http://schemas.microsoft.com/office/powerpoint/2018/8/main">
  <p188:cm id="{51C31DFC-5819-44BE-A2CE-F4935AE24F94}" authorId="{8F84E418-4492-1DEF-BDA4-F3C6ACC7E5CD}" created="2022-03-05T19:08:32.132">
    <pc:sldMkLst xmlns:pc="http://schemas.microsoft.com/office/powerpoint/2013/main/command">
      <pc:docMk/>
      <pc:sldMk cId="0" sldId="1068"/>
    </pc:sldMkLst>
    <p188:txBody>
      <a:bodyPr/>
      <a:lstStyle/>
      <a:p>
        <a:r>
          <a:rPr lang="en-US"/>
          <a:t>Tree and Truth has the same root dhr, which is also the root of dharma, enduring/holding.
Tree and truth can last long, in harmony with all.</a:t>
        </a:r>
      </a:p>
    </p188:txBody>
  </p188:cm>
</p188:cmLst>
</file>

<file path=ppt/comments/modernComment_469_7C93D52E.xml><?xml version="1.0" encoding="utf-8"?>
<p188:cmLst xmlns:a="http://schemas.openxmlformats.org/drawingml/2006/main" xmlns:r="http://schemas.openxmlformats.org/officeDocument/2006/relationships" xmlns:p188="http://schemas.microsoft.com/office/powerpoint/2018/8/main">
  <p188:cm id="{31AA485D-0FE0-4424-9448-01314E444686}" authorId="{8F84E418-4492-1DEF-BDA4-F3C6ACC7E5CD}" created="2022-03-05T19:09:24.161">
    <pc:sldMkLst xmlns:pc="http://schemas.microsoft.com/office/powerpoint/2013/main/command">
      <pc:docMk/>
      <pc:sldMk cId="0" sldId="1086"/>
    </pc:sldMkLst>
    <p188:txBody>
      <a:bodyPr/>
      <a:lstStyle/>
      <a:p>
        <a:r>
          <a:rPr lang="en-US"/>
          <a:t>Freedom is not licentiousness, but beloved domain, familiar relationship for free actions. 
First one attains freedom from karma, then one attains freedom of karma in full function (of physical, verbal, and mental).
</a:t>
        </a:r>
      </a:p>
    </p188:txBody>
  </p188:cm>
</p188:cmLst>
</file>

<file path=ppt/comments/modernComment_472_B8DC2E25.xml><?xml version="1.0" encoding="utf-8"?>
<p188:cmLst xmlns:a="http://schemas.openxmlformats.org/drawingml/2006/main" xmlns:r="http://schemas.openxmlformats.org/officeDocument/2006/relationships" xmlns:p188="http://schemas.microsoft.com/office/powerpoint/2018/8/main">
  <p188:cm id="{E02E91BA-FF3C-4821-8FC9-D0A6E5CC2C62}" authorId="{8F84E418-4492-1DEF-BDA4-F3C6ACC7E5CD}" created="2024-05-27T02:46:20.350">
    <pc:sldMkLst xmlns:pc="http://schemas.microsoft.com/office/powerpoint/2013/main/command">
      <pc:docMk/>
      <pc:sldMk cId="3101437477" sldId="1138"/>
    </pc:sldMkLst>
    <p188:txBody>
      <a:bodyPr/>
      <a:lstStyle/>
      <a:p>
        <a:r>
          <a:rPr lang="en-US"/>
          <a:t>More than seven thousand people of different religions gathered from all over the world in Chicago in 1993 (to hold the second Parliament of the World's Religions after 100 yrs. after the first one, by the surge of the peace movements in the world) and issued the Declaration toward a Global Ethic (based on the Buddhist Five Precepts, and the common parts of the Ten Commandments, etc.).</a:t>
        </a:r>
      </a:p>
    </p188:txBody>
  </p188:cm>
</p188:cmLst>
</file>

<file path=ppt/comments/modernComment_473_788F295B.xml><?xml version="1.0" encoding="utf-8"?>
<p188:cmLst xmlns:a="http://schemas.openxmlformats.org/drawingml/2006/main" xmlns:r="http://schemas.openxmlformats.org/officeDocument/2006/relationships" xmlns:p188="http://schemas.microsoft.com/office/powerpoint/2018/8/main">
  <p188:cm id="{8A47DB51-86B3-4C5C-89C6-9D976686BDB0}" authorId="{8F84E418-4492-1DEF-BDA4-F3C6ACC7E5CD}" created="2024-05-27T02:10:35.994">
    <pc:sldMkLst xmlns:pc="http://schemas.microsoft.com/office/powerpoint/2013/main/command">
      <pc:docMk/>
      <pc:sldMk cId="2022648155" sldId="1139"/>
    </pc:sldMkLst>
    <p188:txBody>
      <a:bodyPr/>
      <a:lstStyle/>
      <a:p>
        <a:r>
          <a:rPr lang="en-US"/>
          <a:t>Awakened Way is the teaching of the Awakened One and the teaching for everyone to become awakened in holy (wholly wholesome) harmony, health, and happiness.</a:t>
        </a:r>
      </a:p>
    </p188:txBody>
  </p188:cm>
</p188:cmLst>
</file>

<file path=ppt/comments/modernComment_474_A06F3BE6.xml><?xml version="1.0" encoding="utf-8"?>
<p188:cmLst xmlns:a="http://schemas.openxmlformats.org/drawingml/2006/main" xmlns:r="http://schemas.openxmlformats.org/officeDocument/2006/relationships" xmlns:p188="http://schemas.microsoft.com/office/powerpoint/2018/8/main">
  <p188:cm id="{EB69EAB9-F6ED-43AF-B605-9C18973075E2}" authorId="{8F84E418-4492-1DEF-BDA4-F3C6ACC7E5CD}" created="2024-05-27T02:08:51.046">
    <pc:sldMkLst xmlns:pc="http://schemas.microsoft.com/office/powerpoint/2013/main/command">
      <pc:docMk/>
      <pc:sldMk cId="2691644390" sldId="1140"/>
    </pc:sldMkLst>
    <p188:txBody>
      <a:bodyPr/>
      <a:lstStyle/>
      <a:p>
        <a:r>
          <a:rPr lang="en-US"/>
          <a:t>The Buddha advised the two refuges to strive without indolence at his moment. It is crucial for us all to do so to solve our individual, social, and environmental problems and sufferings.
Let us remember the Buddha's last words and the Buddha Dharma.
</a:t>
        </a:r>
      </a:p>
    </p188:txBody>
  </p188:cm>
</p188:cmLst>
</file>

<file path=ppt/comments/modernComment_475_3843D33.xml><?xml version="1.0" encoding="utf-8"?>
<p188:cmLst xmlns:a="http://schemas.openxmlformats.org/drawingml/2006/main" xmlns:r="http://schemas.openxmlformats.org/officeDocument/2006/relationships" xmlns:p188="http://schemas.microsoft.com/office/powerpoint/2018/8/main">
  <p188:cm id="{60CC0278-8916-FA4C-AB6C-27DFF1E1428C}" authorId="{8F84E418-4492-1DEF-BDA4-F3C6ACC7E5CD}" created="2024-05-27T02:10:35.994">
    <pc:sldMkLst xmlns:pc="http://schemas.microsoft.com/office/powerpoint/2013/main/command">
      <pc:docMk/>
      <pc:sldMk cId="2022648155" sldId="1139"/>
    </pc:sldMkLst>
    <p188:txBody>
      <a:bodyPr/>
      <a:lstStyle/>
      <a:p>
        <a:r>
          <a:rPr lang="en-US"/>
          <a:t>Awakened Way is the teaching of the Awakened One and the teaching for everyone to become awakened in holy (wholly wholesome) harmony, health, and happiness.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6A79B2A-E1A8-4E90-9A40-E5F2475B2E6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3075" name="Rectangle 3">
            <a:extLst>
              <a:ext uri="{FF2B5EF4-FFF2-40B4-BE49-F238E27FC236}">
                <a16:creationId xmlns:a16="http://schemas.microsoft.com/office/drawing/2014/main" id="{4921CE86-3020-4EA9-9C73-BC0CF9DCAA32}"/>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endParaRPr lang="en-US" altLang="ja-JP"/>
          </a:p>
        </p:txBody>
      </p:sp>
      <p:sp>
        <p:nvSpPr>
          <p:cNvPr id="3076" name="Rectangle 4">
            <a:extLst>
              <a:ext uri="{FF2B5EF4-FFF2-40B4-BE49-F238E27FC236}">
                <a16:creationId xmlns:a16="http://schemas.microsoft.com/office/drawing/2014/main" id="{CD8C5136-F8D0-409D-886E-484B257D9B42}"/>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3077" name="Rectangle 5">
            <a:extLst>
              <a:ext uri="{FF2B5EF4-FFF2-40B4-BE49-F238E27FC236}">
                <a16:creationId xmlns:a16="http://schemas.microsoft.com/office/drawing/2014/main" id="{66EE4C39-1D07-415D-A08E-CC59D2B77346}"/>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fld id="{79723B3B-07E7-40A4-A0B9-DF78986CFC58}" type="slidenum">
              <a:rPr lang="en-US" altLang="ja-JP"/>
              <a:pPr>
                <a:defRPr/>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AE8E2E0-0722-4D5C-AA2C-F818E7B0562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4099" name="Rectangle 3">
            <a:extLst>
              <a:ext uri="{FF2B5EF4-FFF2-40B4-BE49-F238E27FC236}">
                <a16:creationId xmlns:a16="http://schemas.microsoft.com/office/drawing/2014/main" id="{11D2E1B0-3B7B-4ED6-B5EC-D326D59E63C6}"/>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endParaRPr lang="en-US" altLang="ja-JP"/>
          </a:p>
        </p:txBody>
      </p:sp>
      <p:sp>
        <p:nvSpPr>
          <p:cNvPr id="3076" name="Rectangle 4">
            <a:extLst>
              <a:ext uri="{FF2B5EF4-FFF2-40B4-BE49-F238E27FC236}">
                <a16:creationId xmlns:a16="http://schemas.microsoft.com/office/drawing/2014/main" id="{63834D98-5157-4D43-8331-47766E6C8D8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4101" name="Rectangle 5">
            <a:extLst>
              <a:ext uri="{FF2B5EF4-FFF2-40B4-BE49-F238E27FC236}">
                <a16:creationId xmlns:a16="http://schemas.microsoft.com/office/drawing/2014/main" id="{B8095445-686D-4A05-8F46-187ABAFCED83}"/>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a:extLst>
              <a:ext uri="{FF2B5EF4-FFF2-40B4-BE49-F238E27FC236}">
                <a16:creationId xmlns:a16="http://schemas.microsoft.com/office/drawing/2014/main" id="{872CB3E7-72B7-4DA5-80BB-F0584359535E}"/>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ＭＳ Ｐゴシック" panose="020B0600070205080204" pitchFamily="34" charset="-128"/>
              </a:defRPr>
            </a:lvl1pPr>
          </a:lstStyle>
          <a:p>
            <a:pPr>
              <a:defRPr/>
            </a:pPr>
            <a:endParaRPr lang="en-US" altLang="ja-JP"/>
          </a:p>
        </p:txBody>
      </p:sp>
      <p:sp>
        <p:nvSpPr>
          <p:cNvPr id="4103" name="Rectangle 7">
            <a:extLst>
              <a:ext uri="{FF2B5EF4-FFF2-40B4-BE49-F238E27FC236}">
                <a16:creationId xmlns:a16="http://schemas.microsoft.com/office/drawing/2014/main" id="{F1AEC4F8-3D93-4572-B58C-2D3BF1B48071}"/>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ＭＳ Ｐゴシック" panose="020B0600070205080204" pitchFamily="34" charset="-128"/>
              </a:defRPr>
            </a:lvl1pPr>
          </a:lstStyle>
          <a:p>
            <a:pPr>
              <a:defRPr/>
            </a:pPr>
            <a:fld id="{AB3D9337-8A64-4975-8564-FB984D83BC87}" type="slidenum">
              <a:rPr lang="en-US" altLang="ja-JP"/>
              <a:pPr>
                <a:defRPr/>
              </a:pPr>
              <a:t>‹#›</a:t>
            </a:fld>
            <a:endParaRPr lang="en-US" altLang="ja-JP"/>
          </a:p>
        </p:txBody>
      </p:sp>
    </p:spTree>
    <p:extLst>
      <p:ext uri="{BB962C8B-B14F-4D97-AF65-F5344CB8AC3E}">
        <p14:creationId xmlns:p14="http://schemas.microsoft.com/office/powerpoint/2010/main" val="12975786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ＭＳ Ｐゴシック" panose="020B0600070205080204" pitchFamily="34" charset="-128"/>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US" altLang="en-US" dirty="0"/>
          </a:p>
        </p:txBody>
      </p:sp>
      <p:sp>
        <p:nvSpPr>
          <p:cNvPr id="4" name="スライド番号プレースホルダー 3"/>
          <p:cNvSpPr>
            <a:spLocks noGrp="1"/>
          </p:cNvSpPr>
          <p:nvPr>
            <p:ph type="sldNum" sz="quarter" idx="5"/>
          </p:nvPr>
        </p:nvSpPr>
        <p:spPr/>
        <p:txBody>
          <a:bodyPr/>
          <a:lstStyle/>
          <a:p>
            <a:pPr>
              <a:defRPr/>
            </a:pPr>
            <a:fld id="{AB3D9337-8A64-4975-8564-FB984D83BC87}" type="slidenum">
              <a:rPr lang="en-US" altLang="ja-JP" smtClean="0"/>
              <a:pPr>
                <a:defRPr/>
              </a:pPr>
              <a:t>6</a:t>
            </a:fld>
            <a:endParaRPr lang="en-US" altLang="ja-JP"/>
          </a:p>
        </p:txBody>
      </p:sp>
    </p:spTree>
    <p:extLst>
      <p:ext uri="{BB962C8B-B14F-4D97-AF65-F5344CB8AC3E}">
        <p14:creationId xmlns:p14="http://schemas.microsoft.com/office/powerpoint/2010/main" val="3985305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endParaRPr lang="en-US" altLang="ja-JP"/>
          </a:p>
        </p:txBody>
      </p:sp>
      <p:sp>
        <p:nvSpPr>
          <p:cNvPr id="5" name="Footer Placeholder 4"/>
          <p:cNvSpPr>
            <a:spLocks noGrp="1"/>
          </p:cNvSpPr>
          <p:nvPr>
            <p:ph type="ftr" sz="quarter" idx="11"/>
          </p:nvPr>
        </p:nvSpPr>
        <p:spPr/>
        <p:txBody>
          <a:bodyPr/>
          <a:lstStyle/>
          <a:p>
            <a:pPr>
              <a:defRPr/>
            </a:pPr>
            <a:endParaRPr lang="en-US" altLang="ja-JP"/>
          </a:p>
        </p:txBody>
      </p:sp>
      <p:sp>
        <p:nvSpPr>
          <p:cNvPr id="6" name="Slide Number Placeholder 5"/>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3678097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endParaRPr lang="en-US" altLang="ja-JP"/>
          </a:p>
        </p:txBody>
      </p:sp>
      <p:sp>
        <p:nvSpPr>
          <p:cNvPr id="5" name="Footer Placeholder 4"/>
          <p:cNvSpPr>
            <a:spLocks noGrp="1"/>
          </p:cNvSpPr>
          <p:nvPr>
            <p:ph type="ftr" sz="quarter" idx="11"/>
          </p:nvPr>
        </p:nvSpPr>
        <p:spPr/>
        <p:txBody>
          <a:bodyPr/>
          <a:lstStyle/>
          <a:p>
            <a:pPr>
              <a:defRPr/>
            </a:pPr>
            <a:endParaRPr lang="en-US" altLang="ja-JP"/>
          </a:p>
        </p:txBody>
      </p:sp>
      <p:sp>
        <p:nvSpPr>
          <p:cNvPr id="6" name="Slide Number Placeholder 5"/>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1768150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endParaRPr lang="en-US" altLang="ja-JP"/>
          </a:p>
        </p:txBody>
      </p:sp>
      <p:sp>
        <p:nvSpPr>
          <p:cNvPr id="5" name="Footer Placeholder 4"/>
          <p:cNvSpPr>
            <a:spLocks noGrp="1"/>
          </p:cNvSpPr>
          <p:nvPr>
            <p:ph type="ftr" sz="quarter" idx="11"/>
          </p:nvPr>
        </p:nvSpPr>
        <p:spPr/>
        <p:txBody>
          <a:bodyPr/>
          <a:lstStyle/>
          <a:p>
            <a:pPr>
              <a:defRPr/>
            </a:pPr>
            <a:endParaRPr lang="en-US" altLang="ja-JP"/>
          </a:p>
        </p:txBody>
      </p:sp>
      <p:sp>
        <p:nvSpPr>
          <p:cNvPr id="6" name="Slide Number Placeholder 5"/>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258495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endParaRPr lang="en-US" altLang="ja-JP"/>
          </a:p>
        </p:txBody>
      </p:sp>
      <p:sp>
        <p:nvSpPr>
          <p:cNvPr id="6" name="Footer Placeholder 5"/>
          <p:cNvSpPr>
            <a:spLocks noGrp="1"/>
          </p:cNvSpPr>
          <p:nvPr>
            <p:ph type="ftr" sz="quarter" idx="11"/>
          </p:nvPr>
        </p:nvSpPr>
        <p:spPr/>
        <p:txBody>
          <a:bodyPr/>
          <a:lstStyle/>
          <a:p>
            <a:pPr>
              <a:defRPr/>
            </a:pPr>
            <a:endParaRPr lang="en-US" altLang="ja-JP"/>
          </a:p>
        </p:txBody>
      </p:sp>
      <p:sp>
        <p:nvSpPr>
          <p:cNvPr id="7" name="Slide Number Placeholder 6"/>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846637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endParaRPr lang="en-US" altLang="ja-JP"/>
          </a:p>
        </p:txBody>
      </p:sp>
      <p:sp>
        <p:nvSpPr>
          <p:cNvPr id="8" name="Footer Placeholder 7"/>
          <p:cNvSpPr>
            <a:spLocks noGrp="1"/>
          </p:cNvSpPr>
          <p:nvPr>
            <p:ph type="ftr" sz="quarter" idx="11"/>
          </p:nvPr>
        </p:nvSpPr>
        <p:spPr/>
        <p:txBody>
          <a:bodyPr/>
          <a:lstStyle/>
          <a:p>
            <a:pPr>
              <a:defRPr/>
            </a:pPr>
            <a:endParaRPr lang="en-US" altLang="ja-JP"/>
          </a:p>
        </p:txBody>
      </p:sp>
      <p:sp>
        <p:nvSpPr>
          <p:cNvPr id="9" name="Slide Number Placeholder 8"/>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106983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endParaRPr lang="en-US" altLang="ja-JP"/>
          </a:p>
        </p:txBody>
      </p:sp>
      <p:sp>
        <p:nvSpPr>
          <p:cNvPr id="4" name="Footer Placeholder 3"/>
          <p:cNvSpPr>
            <a:spLocks noGrp="1"/>
          </p:cNvSpPr>
          <p:nvPr>
            <p:ph type="ftr" sz="quarter" idx="11"/>
          </p:nvPr>
        </p:nvSpPr>
        <p:spPr/>
        <p:txBody>
          <a:bodyPr/>
          <a:lstStyle/>
          <a:p>
            <a:pPr>
              <a:defRPr/>
            </a:pPr>
            <a:endParaRPr lang="en-US" altLang="ja-JP"/>
          </a:p>
        </p:txBody>
      </p:sp>
      <p:sp>
        <p:nvSpPr>
          <p:cNvPr id="5" name="Slide Number Placeholder 4"/>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3896252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ja-JP"/>
          </a:p>
        </p:txBody>
      </p:sp>
      <p:sp>
        <p:nvSpPr>
          <p:cNvPr id="3" name="Footer Placeholder 2"/>
          <p:cNvSpPr>
            <a:spLocks noGrp="1"/>
          </p:cNvSpPr>
          <p:nvPr>
            <p:ph type="ftr" sz="quarter" idx="11"/>
          </p:nvPr>
        </p:nvSpPr>
        <p:spPr/>
        <p:txBody>
          <a:bodyPr/>
          <a:lstStyle/>
          <a:p>
            <a:pPr>
              <a:defRPr/>
            </a:pPr>
            <a:endParaRPr lang="en-US" altLang="ja-JP"/>
          </a:p>
        </p:txBody>
      </p:sp>
      <p:sp>
        <p:nvSpPr>
          <p:cNvPr id="4" name="Slide Number Placeholder 3"/>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1665592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endParaRPr lang="en-US" altLang="ja-JP"/>
          </a:p>
        </p:txBody>
      </p:sp>
      <p:sp>
        <p:nvSpPr>
          <p:cNvPr id="6" name="Footer Placeholder 5"/>
          <p:cNvSpPr>
            <a:spLocks noGrp="1"/>
          </p:cNvSpPr>
          <p:nvPr>
            <p:ph type="ftr" sz="quarter" idx="11"/>
          </p:nvPr>
        </p:nvSpPr>
        <p:spPr/>
        <p:txBody>
          <a:bodyPr/>
          <a:lstStyle/>
          <a:p>
            <a:pPr>
              <a:defRPr/>
            </a:pPr>
            <a:endParaRPr lang="en-US" altLang="ja-JP"/>
          </a:p>
        </p:txBody>
      </p:sp>
      <p:sp>
        <p:nvSpPr>
          <p:cNvPr id="7" name="Slide Number Placeholder 6"/>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1310835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endParaRPr lang="en-US" altLang="ja-JP"/>
          </a:p>
        </p:txBody>
      </p:sp>
      <p:sp>
        <p:nvSpPr>
          <p:cNvPr id="6" name="Footer Placeholder 5"/>
          <p:cNvSpPr>
            <a:spLocks noGrp="1"/>
          </p:cNvSpPr>
          <p:nvPr>
            <p:ph type="ftr" sz="quarter" idx="11"/>
          </p:nvPr>
        </p:nvSpPr>
        <p:spPr/>
        <p:txBody>
          <a:bodyPr/>
          <a:lstStyle/>
          <a:p>
            <a:pPr>
              <a:defRPr/>
            </a:pPr>
            <a:endParaRPr lang="en-US" altLang="ja-JP"/>
          </a:p>
        </p:txBody>
      </p:sp>
      <p:sp>
        <p:nvSpPr>
          <p:cNvPr id="7" name="Slide Number Placeholder 6"/>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38545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endParaRPr lang="en-US" altLang="ja-JP"/>
          </a:p>
        </p:txBody>
      </p:sp>
      <p:sp>
        <p:nvSpPr>
          <p:cNvPr id="5" name="Footer Placeholder 4"/>
          <p:cNvSpPr>
            <a:spLocks noGrp="1"/>
          </p:cNvSpPr>
          <p:nvPr>
            <p:ph type="ftr" sz="quarter" idx="11"/>
          </p:nvPr>
        </p:nvSpPr>
        <p:spPr/>
        <p:txBody>
          <a:bodyPr/>
          <a:lstStyle/>
          <a:p>
            <a:pPr>
              <a:defRPr/>
            </a:pPr>
            <a:endParaRPr lang="en-US" altLang="ja-JP"/>
          </a:p>
        </p:txBody>
      </p:sp>
      <p:sp>
        <p:nvSpPr>
          <p:cNvPr id="6" name="Slide Number Placeholder 5"/>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317642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endParaRPr lang="en-US" altLang="ja-JP"/>
          </a:p>
        </p:txBody>
      </p:sp>
      <p:sp>
        <p:nvSpPr>
          <p:cNvPr id="5" name="Footer Placeholder 4"/>
          <p:cNvSpPr>
            <a:spLocks noGrp="1"/>
          </p:cNvSpPr>
          <p:nvPr>
            <p:ph type="ftr" sz="quarter" idx="11"/>
          </p:nvPr>
        </p:nvSpPr>
        <p:spPr/>
        <p:txBody>
          <a:bodyPr/>
          <a:lstStyle/>
          <a:p>
            <a:pPr>
              <a:defRPr/>
            </a:pPr>
            <a:endParaRPr lang="en-US" altLang="ja-JP"/>
          </a:p>
        </p:txBody>
      </p:sp>
      <p:sp>
        <p:nvSpPr>
          <p:cNvPr id="6" name="Slide Number Placeholder 5"/>
          <p:cNvSpPr>
            <a:spLocks noGrp="1"/>
          </p:cNvSpPr>
          <p:nvPr>
            <p:ph type="sldNum" sz="quarter" idx="12"/>
          </p:nvPr>
        </p:nvSpPr>
        <p:spPr/>
        <p:txBody>
          <a:body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10644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ja-JP"/>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ja-JP"/>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5F8C819-694C-40B1-9FBD-0EE15AA34740}" type="slidenum">
              <a:rPr lang="en-US" altLang="ja-JP" smtClean="0"/>
              <a:pPr>
                <a:defRPr/>
              </a:pPr>
              <a:t>‹#›</a:t>
            </a:fld>
            <a:endParaRPr lang="en-US" altLang="ja-JP"/>
          </a:p>
        </p:txBody>
      </p:sp>
    </p:spTree>
    <p:extLst>
      <p:ext uri="{BB962C8B-B14F-4D97-AF65-F5344CB8AC3E}">
        <p14:creationId xmlns:p14="http://schemas.microsoft.com/office/powerpoint/2010/main" val="290147890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473_788F295B.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microsoft.com/office/2018/10/relationships/comments" Target="../comments/modernComment_45A_7A84BA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472_B8DC2E2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475_3843D3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458_8429E57F.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45C_3302319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microsoft.com/office/2018/10/relationships/comments" Target="../comments/modernComment_459_B77DC75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45B_1A90B9C1.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microsoft.com/office/2018/10/relationships/comments" Target="../comments/modernComment_45D_28BA8E6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microsoft.com/office/2018/10/relationships/comments" Target="../comments/modernComment_45F_EFA55A3B.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460_7732420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461_9F6FC15D.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462_A4F975D.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463_71E93F1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464_53B5098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microsoft.com/office/2018/10/relationships/comments" Target="../comments/modernComment_465_CAC3459D.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microsoft.com/office/2018/10/relationships/comments" Target="../comments/modernComment_466_6C70090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microsoft.com/office/2018/10/relationships/comments" Target="../comments/modernComment_467_D6EF477A.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microsoft.com/office/2018/10/relationships/comments" Target="../comments/modernComment_468_295F078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microsoft.com/office/2018/10/relationships/comments" Target="../comments/modernComment_469_7C93D52E.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02_DC707D1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microsoft.com/office/2018/10/relationships/comments" Target="../comments/modernComment_474_A06F3B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microsoft.com/office/2018/10/relationships/comments" Target="../comments/modernComment_46A_61DFE9C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microsoft.com/office/2018/10/relationships/comments" Target="../comments/modernComment_46B_FB8F2EAB.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microsoft.com/office/2018/10/relationships/comments" Target="../comments/modernComment_46C_104F728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microsoft.com/office/2018/10/relationships/comments" Target="../comments/modernComment_46D_15F4C23D.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microsoft.com/office/2018/10/relationships/comments" Target="../comments/modernComment_46E_76578BD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jpg"/><Relationship Id="rId2" Type="http://schemas.microsoft.com/office/2018/10/relationships/comments" Target="../comments/modernComment_406_88141DC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microsoft.com/office/2018/10/relationships/comments" Target="../comments/modernComment_101_404E585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microsoft.com/office/2018/10/relationships/comments" Target="../comments/modernComment_182_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66F30-74D7-9744-F530-1C742BE78310}"/>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A2AE31C6-ED78-3B77-C825-0A7E646358CD}"/>
              </a:ext>
            </a:extLst>
          </p:cNvPr>
          <p:cNvSpPr>
            <a:spLocks noGrp="1" noChangeArrowheads="1"/>
          </p:cNvSpPr>
          <p:nvPr>
            <p:ph type="ctrTitle"/>
          </p:nvPr>
        </p:nvSpPr>
        <p:spPr>
          <a:xfrm>
            <a:off x="755576" y="1683470"/>
            <a:ext cx="7990656" cy="1512168"/>
          </a:xfrm>
        </p:spPr>
        <p:txBody>
          <a:bodyPr>
            <a:normAutofit fontScale="90000"/>
          </a:bodyPr>
          <a:lstStyle/>
          <a:p>
            <a:pPr eaLnBrk="1" hangingPunct="1"/>
            <a:r>
              <a:rPr lang="en-US" altLang="ja-JP" sz="3600" dirty="0">
                <a:latin typeface="Arial" panose="020B0604020202020204" pitchFamily="34" charset="0"/>
                <a:cs typeface="Arial" panose="020B0604020202020204" pitchFamily="34" charset="0"/>
              </a:rPr>
              <a:t>Buddhist Practice</a:t>
            </a:r>
            <a:br>
              <a:rPr lang="en-US" altLang="ja-JP" sz="3600" dirty="0">
                <a:latin typeface="Arial" panose="020B0604020202020204" pitchFamily="34" charset="0"/>
                <a:cs typeface="Arial" panose="020B0604020202020204" pitchFamily="34" charset="0"/>
              </a:rPr>
            </a:br>
            <a:r>
              <a:rPr lang="en-US" altLang="ja-JP" sz="3600" dirty="0">
                <a:latin typeface="Arial" panose="020B0604020202020204" pitchFamily="34" charset="0"/>
                <a:cs typeface="Arial" panose="020B0604020202020204" pitchFamily="34" charset="0"/>
              </a:rPr>
              <a:t>Solving </a:t>
            </a:r>
            <a:br>
              <a:rPr lang="en-US" altLang="ja-JP" sz="3600" dirty="0">
                <a:latin typeface="Arial" panose="020B0604020202020204" pitchFamily="34" charset="0"/>
                <a:cs typeface="Arial" panose="020B0604020202020204" pitchFamily="34" charset="0"/>
              </a:rPr>
            </a:br>
            <a:r>
              <a:rPr lang="en-US" altLang="ja-JP" sz="3600" dirty="0">
                <a:latin typeface="Arial" panose="020B0604020202020204" pitchFamily="34" charset="0"/>
                <a:cs typeface="Arial" panose="020B0604020202020204" pitchFamily="34" charset="0"/>
              </a:rPr>
              <a:t>Global Problems</a:t>
            </a:r>
            <a:br>
              <a:rPr lang="en-US" altLang="ja-JP" sz="3600" dirty="0">
                <a:latin typeface="Arial" panose="020B0604020202020204" pitchFamily="34" charset="0"/>
                <a:cs typeface="Arial" panose="020B0604020202020204" pitchFamily="34" charset="0"/>
              </a:rPr>
            </a:br>
            <a:br>
              <a:rPr lang="en-US" altLang="ja-JP" sz="3200" dirty="0">
                <a:latin typeface="Arial" panose="020B0604020202020204" pitchFamily="34" charset="0"/>
                <a:cs typeface="Arial" panose="020B0604020202020204" pitchFamily="34" charset="0"/>
              </a:rPr>
            </a:br>
            <a:br>
              <a:rPr lang="en-US" altLang="ja-JP" sz="4800" dirty="0">
                <a:latin typeface="Engravers MT" panose="02090707080505020304" pitchFamily="18" charset="0"/>
              </a:rPr>
            </a:br>
            <a:r>
              <a:rPr lang="en-US" altLang="ja-JP" sz="3200" dirty="0">
                <a:solidFill>
                  <a:srgbClr val="92D050"/>
                </a:solidFill>
                <a:latin typeface="Engravers MT" panose="02090707080505020304" pitchFamily="18" charset="0"/>
              </a:rPr>
              <a:t> </a:t>
            </a:r>
          </a:p>
        </p:txBody>
      </p:sp>
      <p:sp>
        <p:nvSpPr>
          <p:cNvPr id="6147" name="Rectangle 3">
            <a:extLst>
              <a:ext uri="{FF2B5EF4-FFF2-40B4-BE49-F238E27FC236}">
                <a16:creationId xmlns:a16="http://schemas.microsoft.com/office/drawing/2014/main" id="{AB8EA6D3-AFAB-9ED8-ACE7-486BA1D6766F}"/>
              </a:ext>
            </a:extLst>
          </p:cNvPr>
          <p:cNvSpPr>
            <a:spLocks noGrp="1" noChangeArrowheads="1"/>
          </p:cNvSpPr>
          <p:nvPr>
            <p:ph type="subTitle" idx="1"/>
          </p:nvPr>
        </p:nvSpPr>
        <p:spPr>
          <a:xfrm>
            <a:off x="1690204" y="3361135"/>
            <a:ext cx="6121400" cy="3168756"/>
          </a:xfrm>
          <a:effectLst>
            <a:outerShdw dist="35921" dir="2700000" algn="ctr" rotWithShape="0">
              <a:schemeClr val="bg2"/>
            </a:outerShdw>
          </a:effectLst>
        </p:spPr>
        <p:txBody>
          <a:bodyPr/>
          <a:lstStyle/>
          <a:p>
            <a:pPr eaLnBrk="1" hangingPunct="1">
              <a:lnSpc>
                <a:spcPct val="90000"/>
              </a:lnSpc>
              <a:defRPr/>
            </a:pPr>
            <a:r>
              <a:rPr lang="en-US" altLang="ja-JP" b="1" dirty="0">
                <a:solidFill>
                  <a:srgbClr val="FFC000"/>
                </a:solidFill>
                <a:latin typeface="+mn-ea"/>
              </a:rPr>
              <a:t>Rosan Osamu Yoshida, Ph.D.</a:t>
            </a:r>
          </a:p>
          <a:p>
            <a:pPr eaLnBrk="1" hangingPunct="1">
              <a:lnSpc>
                <a:spcPct val="90000"/>
              </a:lnSpc>
              <a:defRPr/>
            </a:pPr>
            <a:endParaRPr lang="en-US" altLang="ja-JP" b="1" dirty="0">
              <a:solidFill>
                <a:srgbClr val="FFCC99"/>
              </a:solidFill>
            </a:endParaRPr>
          </a:p>
          <a:p>
            <a:pPr eaLnBrk="1" hangingPunct="1">
              <a:lnSpc>
                <a:spcPct val="90000"/>
              </a:lnSpc>
              <a:defRPr/>
            </a:pPr>
            <a:r>
              <a:rPr lang="en-US" altLang="ja-JP" b="1" dirty="0">
                <a:solidFill>
                  <a:srgbClr val="FFCC99"/>
                </a:solidFill>
              </a:rPr>
              <a:t>Socially Engaged Buddhism</a:t>
            </a:r>
          </a:p>
          <a:p>
            <a:pPr eaLnBrk="1" hangingPunct="1">
              <a:lnSpc>
                <a:spcPct val="90000"/>
              </a:lnSpc>
              <a:defRPr/>
            </a:pPr>
            <a:endParaRPr lang="en-US" altLang="ja-JP" b="1" dirty="0">
              <a:solidFill>
                <a:srgbClr val="FFCC99"/>
              </a:solidFill>
            </a:endParaRPr>
          </a:p>
          <a:p>
            <a:pPr eaLnBrk="1" hangingPunct="1">
              <a:lnSpc>
                <a:spcPct val="90000"/>
              </a:lnSpc>
              <a:defRPr/>
            </a:pPr>
            <a:r>
              <a:rPr lang="en-US" altLang="ja-JP" b="1" dirty="0">
                <a:solidFill>
                  <a:srgbClr val="FFCC99"/>
                </a:solidFill>
              </a:rPr>
              <a:t>March 8, 2025 C.E.</a:t>
            </a:r>
          </a:p>
          <a:p>
            <a:pPr eaLnBrk="1" hangingPunct="1">
              <a:lnSpc>
                <a:spcPct val="90000"/>
              </a:lnSpc>
              <a:defRPr/>
            </a:pPr>
            <a:endParaRPr lang="en-US" altLang="ja-JP" b="1" dirty="0">
              <a:solidFill>
                <a:srgbClr val="FFCC99"/>
              </a:solidFill>
            </a:endParaRPr>
          </a:p>
          <a:p>
            <a:pPr eaLnBrk="1" hangingPunct="1">
              <a:lnSpc>
                <a:spcPct val="90000"/>
              </a:lnSpc>
              <a:defRPr/>
            </a:pPr>
            <a:endParaRPr lang="en-US" altLang="ja-JP" sz="2000" b="1" dirty="0">
              <a:solidFill>
                <a:srgbClr val="FF99CC"/>
              </a:solidFill>
            </a:endParaRPr>
          </a:p>
        </p:txBody>
      </p:sp>
      <p:sp>
        <p:nvSpPr>
          <p:cNvPr id="5124" name="TextBox 1">
            <a:extLst>
              <a:ext uri="{FF2B5EF4-FFF2-40B4-BE49-F238E27FC236}">
                <a16:creationId xmlns:a16="http://schemas.microsoft.com/office/drawing/2014/main" id="{DC63B9A1-6EA7-376B-9E37-F8BFCE92D17B}"/>
              </a:ext>
            </a:extLst>
          </p:cNvPr>
          <p:cNvSpPr txBox="1">
            <a:spLocks noChangeArrowheads="1"/>
          </p:cNvSpPr>
          <p:nvPr/>
        </p:nvSpPr>
        <p:spPr bwMode="auto">
          <a:xfrm>
            <a:off x="-3349625" y="2205038"/>
            <a:ext cx="21605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ja-JP" sz="1400">
                <a:latin typeface="Engravers MT" panose="02090707080505020304" pitchFamily="18" charset="0"/>
              </a:rPr>
              <a:t>f </a:t>
            </a:r>
            <a:r>
              <a:rPr lang="en-US" altLang="ja-JP" sz="1400">
                <a:solidFill>
                  <a:srgbClr val="FFFF00"/>
                </a:solidFill>
                <a:latin typeface="Engravers MT" panose="02090707080505020304" pitchFamily="18" charset="0"/>
              </a:rPr>
              <a:t>karma</a:t>
            </a:r>
            <a:r>
              <a:rPr lang="en-US" altLang="ja-JP" sz="1400">
                <a:latin typeface="Engravers MT" panose="02090707080505020304" pitchFamily="18" charset="0"/>
              </a:rPr>
              <a:t> to </a:t>
            </a:r>
            <a:r>
              <a:rPr lang="en-US" altLang="ja-JP" sz="1400">
                <a:solidFill>
                  <a:srgbClr val="92D050"/>
                </a:solidFill>
                <a:latin typeface="Engravers MT" panose="02090707080505020304" pitchFamily="18" charset="0"/>
              </a:rPr>
              <a:t>dharma</a:t>
            </a:r>
            <a:endParaRPr lang="en-US" altLang="en-US" sz="1400">
              <a:latin typeface="Arial" panose="020B0604020202020204" pitchFamily="34" charset="0"/>
            </a:endParaRPr>
          </a:p>
        </p:txBody>
      </p:sp>
      <p:sp>
        <p:nvSpPr>
          <p:cNvPr id="5125" name="TextBox 2">
            <a:extLst>
              <a:ext uri="{FF2B5EF4-FFF2-40B4-BE49-F238E27FC236}">
                <a16:creationId xmlns:a16="http://schemas.microsoft.com/office/drawing/2014/main" id="{D045CE0D-A35A-620D-9EF1-297A0D5AC9F9}"/>
              </a:ext>
            </a:extLst>
          </p:cNvPr>
          <p:cNvSpPr txBox="1">
            <a:spLocks noChangeArrowheads="1"/>
          </p:cNvSpPr>
          <p:nvPr/>
        </p:nvSpPr>
        <p:spPr bwMode="auto">
          <a:xfrm>
            <a:off x="-4897438" y="3195638"/>
            <a:ext cx="3565525"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en-US" dirty="0">
                <a:latin typeface="Arial" panose="020B0604020202020204" pitchFamily="34" charset="0"/>
              </a:rPr>
              <a:t>from  Karma to Dharma</a:t>
            </a:r>
          </a:p>
        </p:txBody>
      </p:sp>
    </p:spTree>
    <p:extLst>
      <p:ext uri="{BB962C8B-B14F-4D97-AF65-F5344CB8AC3E}">
        <p14:creationId xmlns:p14="http://schemas.microsoft.com/office/powerpoint/2010/main" val="2022648155"/>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B0816-C937-6FB5-3116-30CB8FB1C89F}"/>
            </a:ext>
          </a:extLst>
        </p:cNvPr>
        <p:cNvGrpSpPr/>
        <p:nvPr/>
      </p:nvGrpSpPr>
      <p:grpSpPr>
        <a:xfrm>
          <a:off x="0" y="0"/>
          <a:ext cx="0" cy="0"/>
          <a:chOff x="0" y="0"/>
          <a:chExt cx="0" cy="0"/>
        </a:xfrm>
      </p:grpSpPr>
      <p:pic>
        <p:nvPicPr>
          <p:cNvPr id="3" name="Picture 2" descr="blind turtle">
            <a:extLst>
              <a:ext uri="{FF2B5EF4-FFF2-40B4-BE49-F238E27FC236}">
                <a16:creationId xmlns:a16="http://schemas.microsoft.com/office/drawing/2014/main" id="{25EA969C-2431-249D-DAE9-4C081E1876CC}"/>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044624" y="0"/>
            <a:ext cx="21361815" cy="12129680"/>
          </a:xfrm>
          <a:prstGeom prst="rect">
            <a:avLst/>
          </a:prstGeom>
        </p:spPr>
      </p:pic>
      <p:sp>
        <p:nvSpPr>
          <p:cNvPr id="5" name="TextBox 4">
            <a:extLst>
              <a:ext uri="{FF2B5EF4-FFF2-40B4-BE49-F238E27FC236}">
                <a16:creationId xmlns:a16="http://schemas.microsoft.com/office/drawing/2014/main" id="{8A77357A-8BCD-8141-CB16-2F3C56B73C0E}"/>
              </a:ext>
            </a:extLst>
          </p:cNvPr>
          <p:cNvSpPr txBox="1"/>
          <p:nvPr/>
        </p:nvSpPr>
        <p:spPr>
          <a:xfrm>
            <a:off x="3275856" y="461459"/>
            <a:ext cx="4536504" cy="707886"/>
          </a:xfrm>
          <a:prstGeom prst="rect">
            <a:avLst/>
          </a:prstGeom>
          <a:noFill/>
        </p:spPr>
        <p:txBody>
          <a:bodyPr wrap="square" rtlCol="0">
            <a:spAutoFit/>
          </a:bodyPr>
          <a:lstStyle/>
          <a:p>
            <a:r>
              <a:rPr lang="en-US" sz="4000" dirty="0">
                <a:latin typeface="+mj-lt"/>
                <a:ea typeface="MS Gothic" panose="020B0609070205080204" pitchFamily="49" charset="-128"/>
                <a:cs typeface="Times New Roman" panose="02020603050405020304" pitchFamily="18" charset="0"/>
              </a:rPr>
              <a:t>Rare Is Human Life</a:t>
            </a:r>
          </a:p>
        </p:txBody>
      </p:sp>
      <p:sp>
        <p:nvSpPr>
          <p:cNvPr id="6" name="TextBox 5">
            <a:extLst>
              <a:ext uri="{FF2B5EF4-FFF2-40B4-BE49-F238E27FC236}">
                <a16:creationId xmlns:a16="http://schemas.microsoft.com/office/drawing/2014/main" id="{F6864F73-B704-FDFE-9884-52CB2F137417}"/>
              </a:ext>
            </a:extLst>
          </p:cNvPr>
          <p:cNvSpPr txBox="1"/>
          <p:nvPr/>
        </p:nvSpPr>
        <p:spPr>
          <a:xfrm>
            <a:off x="1547664" y="1556792"/>
            <a:ext cx="6871189" cy="3785652"/>
          </a:xfrm>
          <a:prstGeom prst="rect">
            <a:avLst/>
          </a:prstGeom>
          <a:noFill/>
        </p:spPr>
        <p:txBody>
          <a:bodyPr wrap="square" rtlCol="0">
            <a:spAutoFit/>
          </a:bodyPr>
          <a:lstStyle/>
          <a:p>
            <a:r>
              <a:rPr lang="en-US" sz="2400" dirty="0"/>
              <a:t>The Buddha said, </a:t>
            </a:r>
          </a:p>
          <a:p>
            <a:endParaRPr lang="en-US" sz="2400" dirty="0"/>
          </a:p>
          <a:p>
            <a:r>
              <a:rPr lang="en-US" sz="2400" dirty="0"/>
              <a:t>“To be born as a human being is rare, like a blind turtle living at the bottom of the ocean coming up to the surface of it once in a hundred years and accidently sticking its head into a hole </a:t>
            </a:r>
            <a:r>
              <a:rPr lang="en-US" sz="2400"/>
              <a:t>of a floating </a:t>
            </a:r>
            <a:r>
              <a:rPr lang="en-US" sz="2400" dirty="0"/>
              <a:t>log.</a:t>
            </a:r>
          </a:p>
          <a:p>
            <a:endParaRPr lang="en-US" sz="2400" dirty="0"/>
          </a:p>
          <a:p>
            <a:r>
              <a:rPr lang="en-US" sz="2400" dirty="0"/>
              <a:t>Rarer and more precious is it for a human being to encounter the Awakened Way!”</a:t>
            </a:r>
          </a:p>
        </p:txBody>
      </p:sp>
    </p:spTree>
    <p:extLst>
      <p:ext uri="{BB962C8B-B14F-4D97-AF65-F5344CB8AC3E}">
        <p14:creationId xmlns:p14="http://schemas.microsoft.com/office/powerpoint/2010/main" val="1325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D1006-C872-2A40-9149-FC1994368F1B}"/>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C983D7B3-AE54-1A26-BDEB-82E1661306F0}"/>
              </a:ext>
            </a:extLst>
          </p:cNvPr>
          <p:cNvSpPr>
            <a:spLocks noGrp="1" noChangeArrowheads="1"/>
          </p:cNvSpPr>
          <p:nvPr>
            <p:ph type="title"/>
          </p:nvPr>
        </p:nvSpPr>
        <p:spPr>
          <a:xfrm>
            <a:off x="457200" y="250825"/>
            <a:ext cx="8229600" cy="868363"/>
          </a:xfrm>
        </p:spPr>
        <p:txBody>
          <a:bodyPr/>
          <a:lstStyle/>
          <a:p>
            <a:pPr eaLnBrk="1" hangingPunct="1"/>
            <a:r>
              <a:rPr lang="en-US" altLang="en-US" sz="5400">
                <a:solidFill>
                  <a:srgbClr val="FFFF00"/>
                </a:solidFill>
              </a:rPr>
              <a:t>Karma</a:t>
            </a:r>
          </a:p>
        </p:txBody>
      </p:sp>
      <p:sp>
        <p:nvSpPr>
          <p:cNvPr id="3" name="Vertical Text Placeholder 2">
            <a:extLst>
              <a:ext uri="{FF2B5EF4-FFF2-40B4-BE49-F238E27FC236}">
                <a16:creationId xmlns:a16="http://schemas.microsoft.com/office/drawing/2014/main" id="{50AF05BF-A154-31B9-8A42-DD7DBE9B56E5}"/>
              </a:ext>
            </a:extLst>
          </p:cNvPr>
          <p:cNvSpPr>
            <a:spLocks noGrp="1"/>
          </p:cNvSpPr>
          <p:nvPr>
            <p:ph type="body" orient="vert" idx="1"/>
          </p:nvPr>
        </p:nvSpPr>
        <p:spPr>
          <a:xfrm>
            <a:off x="457200" y="1341438"/>
            <a:ext cx="8229600" cy="4830762"/>
          </a:xfrm>
        </p:spPr>
        <p:txBody>
          <a:bodyPr vert="horz"/>
          <a:lstStyle/>
          <a:p>
            <a:pPr eaLnBrk="1" hangingPunct="1">
              <a:defRPr/>
            </a:pPr>
            <a:r>
              <a:rPr lang="en-US" sz="4000" dirty="0"/>
              <a:t>= </a:t>
            </a:r>
            <a:r>
              <a:rPr lang="en-US" sz="4000" dirty="0">
                <a:solidFill>
                  <a:srgbClr val="FFFF00"/>
                </a:solidFill>
              </a:rPr>
              <a:t>Ceremony: Action: Habit: Heredity</a:t>
            </a:r>
            <a:endParaRPr lang="en-US" sz="4000" dirty="0"/>
          </a:p>
          <a:p>
            <a:pPr eaLnBrk="1" hangingPunct="1">
              <a:defRPr/>
            </a:pP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kṛ</a:t>
            </a:r>
            <a:r>
              <a:rPr lang="en-US" sz="3600" dirty="0">
                <a:latin typeface="Arial" panose="020B0604020202020204" pitchFamily="34" charset="0"/>
                <a:cs typeface="Arial" panose="020B0604020202020204" pitchFamily="34" charset="0"/>
              </a:rPr>
              <a:t>  means “grow or create” with   </a:t>
            </a:r>
          </a:p>
          <a:p>
            <a:pPr marL="0" indent="0" eaLnBrk="1" hangingPunct="1">
              <a:buFontTx/>
              <a:buNone/>
              <a:defRPr/>
            </a:pPr>
            <a:r>
              <a:rPr lang="en-US" sz="3600" dirty="0">
                <a:latin typeface="Arial" panose="020B0604020202020204" pitchFamily="34" charset="0"/>
                <a:cs typeface="Arial" panose="020B0604020202020204" pitchFamily="34" charset="0"/>
              </a:rPr>
              <a:t>           the </a:t>
            </a:r>
            <a:r>
              <a:rPr lang="en-US" sz="3600" dirty="0">
                <a:solidFill>
                  <a:srgbClr val="FFFF00"/>
                </a:solidFill>
                <a:latin typeface="Arial" panose="020B0604020202020204" pitchFamily="34" charset="0"/>
                <a:cs typeface="Arial" panose="020B0604020202020204" pitchFamily="34" charset="0"/>
              </a:rPr>
              <a:t>body, mouth, mind</a:t>
            </a:r>
          </a:p>
          <a:p>
            <a:pPr marL="0" indent="0" eaLnBrk="1" hangingPunct="1">
              <a:buFontTx/>
              <a:buNone/>
              <a:defRPr/>
            </a:pPr>
            <a:endParaRPr lang="en-US" sz="3600" dirty="0">
              <a:solidFill>
                <a:srgbClr val="FFFF00"/>
              </a:solidFill>
              <a:latin typeface="Arial" panose="020B0604020202020204" pitchFamily="34" charset="0"/>
              <a:cs typeface="Arial" panose="020B0604020202020204" pitchFamily="34" charset="0"/>
            </a:endParaRPr>
          </a:p>
          <a:p>
            <a:pPr marL="0" indent="0" algn="ctr" eaLnBrk="1" hangingPunct="1">
              <a:buFontTx/>
              <a:buNone/>
              <a:defRPr/>
            </a:pPr>
            <a:r>
              <a:rPr lang="en-US" sz="3600" dirty="0">
                <a:latin typeface="Arial" panose="020B0604020202020204" pitchFamily="34" charset="0"/>
                <a:cs typeface="Arial" panose="020B0604020202020204" pitchFamily="34" charset="0"/>
              </a:rPr>
              <a:t>The Buddha said,</a:t>
            </a:r>
          </a:p>
          <a:p>
            <a:pPr eaLnBrk="1" hangingPunct="1">
              <a:defRPr/>
            </a:pPr>
            <a:r>
              <a:rPr lang="en-US" sz="4000" dirty="0">
                <a:latin typeface="+mj-lt"/>
                <a:cs typeface="Times New Roman" panose="02020603050405020304" pitchFamily="18" charset="0"/>
              </a:rPr>
              <a:t>“</a:t>
            </a:r>
            <a:r>
              <a:rPr lang="en-US" sz="3600" dirty="0">
                <a:latin typeface="Arial" panose="020B0604020202020204" pitchFamily="34" charset="0"/>
                <a:cs typeface="Arial" panose="020B0604020202020204" pitchFamily="34" charset="0"/>
              </a:rPr>
              <a:t>All beings are </a:t>
            </a:r>
            <a:r>
              <a:rPr lang="en-US" sz="3600" dirty="0">
                <a:solidFill>
                  <a:srgbClr val="FFFF00"/>
                </a:solidFill>
                <a:latin typeface="Arial" panose="020B0604020202020204" pitchFamily="34" charset="0"/>
                <a:cs typeface="Arial" panose="020B0604020202020204" pitchFamily="34" charset="0"/>
              </a:rPr>
              <a:t>karma-births, -heirs, </a:t>
            </a:r>
          </a:p>
          <a:p>
            <a:pPr eaLnBrk="1" hangingPunct="1">
              <a:defRPr/>
            </a:pPr>
            <a:r>
              <a:rPr lang="en-US" sz="3600" dirty="0">
                <a:solidFill>
                  <a:srgbClr val="FFFF00"/>
                </a:solidFill>
                <a:latin typeface="Arial" panose="020B0604020202020204" pitchFamily="34" charset="0"/>
                <a:cs typeface="Arial" panose="020B0604020202020204" pitchFamily="34" charset="0"/>
              </a:rPr>
              <a:t>      -owners, -machines, -refuged</a:t>
            </a:r>
            <a:r>
              <a:rPr lang="en-US" sz="3600" dirty="0">
                <a:latin typeface="Arial" panose="020B0604020202020204" pitchFamily="34" charset="0"/>
                <a:cs typeface="Arial" panose="020B0604020202020204" pitchFamily="34" charset="0"/>
              </a:rPr>
              <a:t>.”  </a:t>
            </a:r>
            <a:endParaRPr lang="en-US" sz="3600" dirty="0">
              <a:latin typeface="+mj-lt"/>
            </a:endParaRPr>
          </a:p>
        </p:txBody>
      </p:sp>
    </p:spTree>
    <p:extLst>
      <p:ext uri="{BB962C8B-B14F-4D97-AF65-F5344CB8AC3E}">
        <p14:creationId xmlns:p14="http://schemas.microsoft.com/office/powerpoint/2010/main" val="2725950081"/>
      </p:ext>
    </p:extLst>
  </p:cSld>
  <p:clrMapOvr>
    <a:masterClrMapping/>
  </p:clrMapOvr>
  <p:transition spd="slow" advTm="59007"/>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F910A-DF3C-B53D-5F29-412DA04458FB}"/>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9903C758-D34B-9029-9F00-98273F772F31}"/>
              </a:ext>
            </a:extLst>
          </p:cNvPr>
          <p:cNvSpPr>
            <a:spLocks noGrp="1" noChangeArrowheads="1"/>
          </p:cNvSpPr>
          <p:nvPr>
            <p:ph type="title"/>
          </p:nvPr>
        </p:nvSpPr>
        <p:spPr>
          <a:xfrm>
            <a:off x="457200" y="404664"/>
            <a:ext cx="8229600" cy="868363"/>
          </a:xfrm>
        </p:spPr>
        <p:txBody>
          <a:bodyPr/>
          <a:lstStyle/>
          <a:p>
            <a:r>
              <a:rPr lang="en-US" altLang="en-US" dirty="0">
                <a:solidFill>
                  <a:srgbClr val="FFFF00"/>
                </a:solidFill>
              </a:rPr>
              <a:t>Karma Beings Shift States</a:t>
            </a:r>
          </a:p>
        </p:txBody>
      </p:sp>
      <p:sp>
        <p:nvSpPr>
          <p:cNvPr id="8195" name="Content Placeholder 4">
            <a:extLst>
              <a:ext uri="{FF2B5EF4-FFF2-40B4-BE49-F238E27FC236}">
                <a16:creationId xmlns:a16="http://schemas.microsoft.com/office/drawing/2014/main" id="{5CBDFEEA-B7CA-A445-F43E-86E89EFD1C42}"/>
              </a:ext>
            </a:extLst>
          </p:cNvPr>
          <p:cNvSpPr>
            <a:spLocks noGrp="1" noChangeArrowheads="1"/>
          </p:cNvSpPr>
          <p:nvPr>
            <p:ph idx="1"/>
          </p:nvPr>
        </p:nvSpPr>
        <p:spPr>
          <a:xfrm>
            <a:off x="395536" y="1638597"/>
            <a:ext cx="8229600" cy="4830763"/>
          </a:xfrm>
        </p:spPr>
        <p:txBody>
          <a:bodyPr/>
          <a:lstStyle/>
          <a:p>
            <a:pPr algn="ctr"/>
            <a:r>
              <a:rPr lang="en-US" altLang="en-US" sz="3600" dirty="0"/>
              <a:t>Six States/Paths/Destinies</a:t>
            </a:r>
          </a:p>
          <a:p>
            <a:pPr algn="ctr"/>
            <a:endParaRPr lang="en-US" altLang="en-US" dirty="0"/>
          </a:p>
          <a:p>
            <a:pPr algn="ctr"/>
            <a:r>
              <a:rPr lang="en-US" altLang="en-US" dirty="0"/>
              <a:t>Celestial Beings</a:t>
            </a:r>
          </a:p>
          <a:p>
            <a:pPr algn="ctr"/>
            <a:r>
              <a:rPr lang="en-US" altLang="en-US" dirty="0"/>
              <a:t>Human Beings</a:t>
            </a:r>
          </a:p>
          <a:p>
            <a:pPr algn="ctr"/>
            <a:r>
              <a:rPr lang="en-US" altLang="en-US" dirty="0"/>
              <a:t>Animal Beings</a:t>
            </a:r>
          </a:p>
          <a:p>
            <a:pPr algn="ctr"/>
            <a:r>
              <a:rPr lang="en-US" altLang="en-US" dirty="0"/>
              <a:t>Fighting Devils</a:t>
            </a:r>
          </a:p>
          <a:p>
            <a:pPr algn="ctr"/>
            <a:r>
              <a:rPr lang="en-US" altLang="en-US" dirty="0"/>
              <a:t>Hungry Ghosts</a:t>
            </a:r>
          </a:p>
          <a:p>
            <a:pPr algn="ctr"/>
            <a:r>
              <a:rPr lang="en-US" altLang="en-US" dirty="0"/>
              <a:t>Hell Beings</a:t>
            </a:r>
          </a:p>
        </p:txBody>
      </p:sp>
    </p:spTree>
    <p:extLst>
      <p:ext uri="{BB962C8B-B14F-4D97-AF65-F5344CB8AC3E}">
        <p14:creationId xmlns:p14="http://schemas.microsoft.com/office/powerpoint/2010/main" val="12846992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a:extLst>
            <a:ext uri="{FF2B5EF4-FFF2-40B4-BE49-F238E27FC236}">
              <a16:creationId xmlns:a16="http://schemas.microsoft.com/office/drawing/2014/main" id="{8C97D163-F56F-B5B7-AFA3-87DC7B833287}"/>
            </a:ext>
          </a:extLst>
        </p:cNvPr>
        <p:cNvGrpSpPr/>
        <p:nvPr/>
      </p:nvGrpSpPr>
      <p:grpSpPr>
        <a:xfrm>
          <a:off x="0" y="0"/>
          <a:ext cx="0" cy="0"/>
          <a:chOff x="0" y="0"/>
          <a:chExt cx="0" cy="0"/>
        </a:xfrm>
      </p:grpSpPr>
      <p:sp>
        <p:nvSpPr>
          <p:cNvPr id="11267" name="Rectangle 3">
            <a:extLst>
              <a:ext uri="{FF2B5EF4-FFF2-40B4-BE49-F238E27FC236}">
                <a16:creationId xmlns:a16="http://schemas.microsoft.com/office/drawing/2014/main" id="{368EC7EE-DAA0-1001-882D-DC137B6AD7B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72499073-6BD0-85C2-7688-74626C2A504A}"/>
              </a:ext>
            </a:extLst>
          </p:cNvPr>
          <p:cNvSpPr txBox="1">
            <a:spLocks noChangeArrowheads="1"/>
          </p:cNvSpPr>
          <p:nvPr/>
        </p:nvSpPr>
        <p:spPr bwMode="auto">
          <a:xfrm>
            <a:off x="3881689" y="4639763"/>
            <a:ext cx="1727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dirty="0">
              <a:latin typeface="Arial" panose="020B0604020202020204" pitchFamily="34" charset="0"/>
            </a:endParaRPr>
          </a:p>
          <a:p>
            <a:pPr algn="ctr" eaLnBrk="1" hangingPunct="1">
              <a:spcBef>
                <a:spcPct val="50000"/>
              </a:spcBef>
              <a:buClrTx/>
              <a:buFontTx/>
              <a:buNone/>
            </a:pPr>
            <a:r>
              <a:rPr kumimoji="1" lang="en-US" altLang="ja-JP" sz="1600" b="1" dirty="0">
                <a:solidFill>
                  <a:srgbClr val="009900"/>
                </a:solidFill>
                <a:latin typeface="Arial" panose="020B0604020202020204" pitchFamily="34" charset="0"/>
              </a:rPr>
              <a:t>consciousness</a:t>
            </a:r>
          </a:p>
        </p:txBody>
      </p:sp>
      <p:sp>
        <p:nvSpPr>
          <p:cNvPr id="11271" name="Text Box 7">
            <a:extLst>
              <a:ext uri="{FF2B5EF4-FFF2-40B4-BE49-F238E27FC236}">
                <a16:creationId xmlns:a16="http://schemas.microsoft.com/office/drawing/2014/main" id="{C7EDF956-0956-08C6-0E87-95965D64AC84}"/>
              </a:ext>
            </a:extLst>
          </p:cNvPr>
          <p:cNvSpPr txBox="1">
            <a:spLocks noChangeArrowheads="1"/>
          </p:cNvSpPr>
          <p:nvPr/>
        </p:nvSpPr>
        <p:spPr bwMode="auto">
          <a:xfrm>
            <a:off x="3385879" y="2806669"/>
            <a:ext cx="126669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600" b="1" dirty="0">
                <a:solidFill>
                  <a:srgbClr val="009900"/>
                </a:solidFill>
                <a:latin typeface="Arial" panose="020B0604020202020204" pitchFamily="34" charset="0"/>
              </a:rPr>
              <a:t>Forms, etc</a:t>
            </a:r>
            <a:r>
              <a:rPr kumimoji="1" lang="en-US" altLang="ja-JP" sz="1200" b="1" dirty="0">
                <a:solidFill>
                  <a:srgbClr val="009900"/>
                </a:solidFill>
                <a:latin typeface="Arial" panose="020B0604020202020204" pitchFamily="34" charset="0"/>
              </a:rPr>
              <a:t>.</a:t>
            </a:r>
          </a:p>
        </p:txBody>
      </p:sp>
      <p:sp>
        <p:nvSpPr>
          <p:cNvPr id="11272" name="Text Box 8">
            <a:extLst>
              <a:ext uri="{FF2B5EF4-FFF2-40B4-BE49-F238E27FC236}">
                <a16:creationId xmlns:a16="http://schemas.microsoft.com/office/drawing/2014/main" id="{08C9CC90-8A31-D881-6D87-8E24027CC6B1}"/>
              </a:ext>
            </a:extLst>
          </p:cNvPr>
          <p:cNvSpPr txBox="1">
            <a:spLocks noChangeArrowheads="1"/>
          </p:cNvSpPr>
          <p:nvPr/>
        </p:nvSpPr>
        <p:spPr bwMode="auto">
          <a:xfrm>
            <a:off x="4050165" y="3014733"/>
            <a:ext cx="10795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dirty="0">
                <a:solidFill>
                  <a:srgbClr val="009900"/>
                </a:solidFill>
                <a:latin typeface="Arial" panose="020B0604020202020204" pitchFamily="34" charset="0"/>
              </a:rPr>
              <a:t>  </a:t>
            </a:r>
            <a:r>
              <a:rPr kumimoji="1" lang="en-US" altLang="ja-JP" sz="1600" b="1" dirty="0">
                <a:solidFill>
                  <a:srgbClr val="009900"/>
                </a:solidFill>
                <a:latin typeface="Arial" panose="020B0604020202020204" pitchFamily="34" charset="0"/>
              </a:rPr>
              <a:t>contact</a:t>
            </a:r>
          </a:p>
        </p:txBody>
      </p:sp>
      <p:sp>
        <p:nvSpPr>
          <p:cNvPr id="11277" name="Text Box 13">
            <a:extLst>
              <a:ext uri="{FF2B5EF4-FFF2-40B4-BE49-F238E27FC236}">
                <a16:creationId xmlns:a16="http://schemas.microsoft.com/office/drawing/2014/main" id="{CF1CDD23-186A-EBA0-6E1C-8CEC80C37873}"/>
              </a:ext>
            </a:extLst>
          </p:cNvPr>
          <p:cNvSpPr txBox="1">
            <a:spLocks noChangeArrowheads="1"/>
          </p:cNvSpPr>
          <p:nvPr/>
        </p:nvSpPr>
        <p:spPr bwMode="auto">
          <a:xfrm>
            <a:off x="1706337" y="5263651"/>
            <a:ext cx="982644"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600" b="1" dirty="0">
                <a:latin typeface="Arial" panose="020B0604020202020204" pitchFamily="34" charset="0"/>
              </a:rPr>
              <a:t>  </a:t>
            </a:r>
            <a:r>
              <a:rPr kumimoji="1" lang="en-US" altLang="ja-JP" sz="1600" b="1" dirty="0">
                <a:solidFill>
                  <a:srgbClr val="FF0066"/>
                </a:solidFill>
                <a:latin typeface="Arial" panose="020B0604020202020204" pitchFamily="34" charset="0"/>
              </a:rPr>
              <a:t>craving</a:t>
            </a:r>
          </a:p>
          <a:p>
            <a:pPr eaLnBrk="1" hangingPunct="1">
              <a:spcBef>
                <a:spcPct val="50000"/>
              </a:spcBef>
              <a:buClrTx/>
              <a:buFontTx/>
              <a:buNone/>
            </a:pPr>
            <a:r>
              <a:rPr kumimoji="1" lang="en-US" altLang="ja-JP" sz="1600" b="1" dirty="0">
                <a:latin typeface="Arial" panose="020B0604020202020204" pitchFamily="34" charset="0"/>
              </a:rPr>
              <a:t> </a:t>
            </a:r>
            <a:endParaRPr kumimoji="1" lang="en-US" altLang="ja-JP" sz="1600" b="1" dirty="0">
              <a:solidFill>
                <a:srgbClr val="CC0066"/>
              </a:solidFill>
              <a:latin typeface="Arial" panose="020B0604020202020204" pitchFamily="34" charset="0"/>
            </a:endParaRPr>
          </a:p>
        </p:txBody>
      </p:sp>
      <p:sp>
        <p:nvSpPr>
          <p:cNvPr id="11279" name="Line 16">
            <a:extLst>
              <a:ext uri="{FF2B5EF4-FFF2-40B4-BE49-F238E27FC236}">
                <a16:creationId xmlns:a16="http://schemas.microsoft.com/office/drawing/2014/main" id="{095C869C-4BDD-72EE-F962-6AF7DD56B16F}"/>
              </a:ext>
            </a:extLst>
          </p:cNvPr>
          <p:cNvSpPr>
            <a:spLocks noChangeShapeType="1"/>
          </p:cNvSpPr>
          <p:nvPr/>
        </p:nvSpPr>
        <p:spPr bwMode="auto">
          <a:xfrm flipV="1">
            <a:off x="3922176" y="3163888"/>
            <a:ext cx="2794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6" name="Text Box 24">
            <a:extLst>
              <a:ext uri="{FF2B5EF4-FFF2-40B4-BE49-F238E27FC236}">
                <a16:creationId xmlns:a16="http://schemas.microsoft.com/office/drawing/2014/main" id="{4750AA8F-8DFA-7C91-1D20-2BD04001F5B2}"/>
              </a:ext>
            </a:extLst>
          </p:cNvPr>
          <p:cNvSpPr txBox="1">
            <a:spLocks noChangeArrowheads="1"/>
          </p:cNvSpPr>
          <p:nvPr/>
        </p:nvSpPr>
        <p:spPr bwMode="auto">
          <a:xfrm>
            <a:off x="6069514" y="2763922"/>
            <a:ext cx="2663825" cy="4216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6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600" b="1" dirty="0">
                <a:solidFill>
                  <a:srgbClr val="009900"/>
                </a:solidFill>
                <a:latin typeface="Arial" panose="020B0604020202020204" pitchFamily="34" charset="0"/>
              </a:rPr>
              <a:t>Form, etc.</a:t>
            </a:r>
            <a:r>
              <a:rPr kumimoji="1" lang="en-US" altLang="ja-JP" sz="1600" dirty="0">
                <a:latin typeface="Arial" panose="020B0604020202020204" pitchFamily="34" charset="0"/>
              </a:rPr>
              <a:t> </a:t>
            </a:r>
            <a:r>
              <a:rPr kumimoji="1" lang="en-US" altLang="ja-JP" sz="1600" dirty="0">
                <a:solidFill>
                  <a:srgbClr val="000000"/>
                </a:solidFill>
                <a:latin typeface="Arial" panose="020B0604020202020204" pitchFamily="34" charset="0"/>
              </a:rPr>
              <a:t>=</a:t>
            </a:r>
            <a:r>
              <a:rPr kumimoji="1" lang="en-US" altLang="ja-JP" sz="1600" dirty="0">
                <a:latin typeface="Arial" panose="020B0604020202020204" pitchFamily="34" charset="0"/>
              </a:rPr>
              <a:t> </a:t>
            </a:r>
            <a:r>
              <a:rPr kumimoji="1" lang="en-US" altLang="ja-JP" sz="16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600" dirty="0">
                <a:latin typeface="Arial" panose="020B0604020202020204" pitchFamily="34" charset="0"/>
              </a:rPr>
              <a:t>                   </a:t>
            </a:r>
            <a:r>
              <a:rPr kumimoji="1" lang="en-US" altLang="ja-JP" sz="16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600" b="1" dirty="0">
                <a:solidFill>
                  <a:srgbClr val="009900"/>
                </a:solidFill>
                <a:latin typeface="Arial" panose="020B0604020202020204" pitchFamily="34" charset="0"/>
              </a:rPr>
              <a:t>Eyes, etc.</a:t>
            </a:r>
            <a:r>
              <a:rPr kumimoji="1" lang="en-US" altLang="ja-JP" sz="1600" dirty="0">
                <a:latin typeface="Arial" panose="020B0604020202020204" pitchFamily="34" charset="0"/>
              </a:rPr>
              <a:t> </a:t>
            </a:r>
            <a:r>
              <a:rPr kumimoji="1" lang="en-US" altLang="ja-JP" sz="16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600" b="1" dirty="0">
                <a:solidFill>
                  <a:srgbClr val="009900"/>
                </a:solidFill>
                <a:latin typeface="Arial" panose="020B0604020202020204" pitchFamily="34" charset="0"/>
              </a:rPr>
              <a:t>Contact</a:t>
            </a:r>
            <a:r>
              <a:rPr kumimoji="1" lang="en-US" altLang="ja-JP" sz="1600" dirty="0">
                <a:latin typeface="Arial" panose="020B0604020202020204" pitchFamily="34" charset="0"/>
              </a:rPr>
              <a:t> </a:t>
            </a:r>
            <a:r>
              <a:rPr kumimoji="1" lang="en-US" altLang="ja-JP" sz="16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600" dirty="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600" b="1" dirty="0">
                <a:solidFill>
                  <a:srgbClr val="FF0066"/>
                </a:solidFill>
                <a:latin typeface="Arial" panose="020B0604020202020204" pitchFamily="34" charset="0"/>
              </a:rPr>
              <a:t>Craving (thirst)</a:t>
            </a:r>
          </a:p>
          <a:p>
            <a:pPr eaLnBrk="1" hangingPunct="1">
              <a:spcBef>
                <a:spcPct val="50000"/>
              </a:spcBef>
              <a:buClrTx/>
              <a:buNone/>
            </a:pPr>
            <a:r>
              <a:rPr kumimoji="1" lang="en-US" altLang="ja-JP" sz="1600" b="1" dirty="0">
                <a:solidFill>
                  <a:srgbClr val="FF0000"/>
                </a:solidFill>
                <a:latin typeface="Arial" panose="020B0604020202020204" pitchFamily="34" charset="0"/>
              </a:rPr>
              <a:t>Action </a:t>
            </a:r>
            <a:r>
              <a:rPr kumimoji="1" lang="en-US" altLang="ja-JP" sz="1600" b="1" dirty="0">
                <a:solidFill>
                  <a:srgbClr val="000000"/>
                </a:solidFill>
                <a:latin typeface="Arial" panose="020B0604020202020204" pitchFamily="34" charset="0"/>
              </a:rPr>
              <a:t>= </a:t>
            </a:r>
            <a:r>
              <a:rPr kumimoji="1" lang="en-US" altLang="ja-JP" sz="1600" dirty="0">
                <a:solidFill>
                  <a:srgbClr val="000000"/>
                </a:solidFill>
                <a:latin typeface="Arial" panose="020B0604020202020204" pitchFamily="34" charset="0"/>
              </a:rPr>
              <a:t>function (karma)</a:t>
            </a:r>
            <a:endParaRPr kumimoji="1" lang="en-US" altLang="ja-JP" sz="1600" b="1" dirty="0">
              <a:solidFill>
                <a:srgbClr val="000000"/>
              </a:solidFill>
              <a:latin typeface="Arial" panose="020B0604020202020204" pitchFamily="34" charset="0"/>
            </a:endParaRPr>
          </a:p>
          <a:p>
            <a:pPr eaLnBrk="1" hangingPunct="1">
              <a:spcBef>
                <a:spcPct val="50000"/>
              </a:spcBef>
              <a:buClrTx/>
              <a:buFontTx/>
              <a:buNone/>
            </a:pPr>
            <a:endParaRPr kumimoji="1" lang="en-US" altLang="ja-JP" sz="1200" dirty="0">
              <a:solidFill>
                <a:srgbClr val="000000"/>
              </a:solidFill>
              <a:latin typeface="Arial" panose="020B0604020202020204" pitchFamily="34" charset="0"/>
            </a:endParaRP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034A446F-B3A5-DDF1-CFC8-AA0F1B450A24}"/>
              </a:ext>
            </a:extLst>
          </p:cNvPr>
          <p:cNvCxnSpPr>
            <a:cxnSpLocks/>
          </p:cNvCxnSpPr>
          <p:nvPr/>
        </p:nvCxnSpPr>
        <p:spPr>
          <a:xfrm>
            <a:off x="3852863" y="3058932"/>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85EE652-CF0F-BF54-847B-E4FC779F5E58}"/>
              </a:ext>
            </a:extLst>
          </p:cNvPr>
          <p:cNvCxnSpPr>
            <a:cxnSpLocks/>
          </p:cNvCxnSpPr>
          <p:nvPr/>
        </p:nvCxnSpPr>
        <p:spPr>
          <a:xfrm flipV="1">
            <a:off x="2455398" y="3512076"/>
            <a:ext cx="169832" cy="118221"/>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28F43C49-E861-1375-EF23-21BD8987523E}"/>
              </a:ext>
            </a:extLst>
          </p:cNvPr>
          <p:cNvSpPr txBox="1"/>
          <p:nvPr/>
        </p:nvSpPr>
        <p:spPr>
          <a:xfrm>
            <a:off x="2155031" y="755620"/>
            <a:ext cx="5513313" cy="1200329"/>
          </a:xfrm>
          <a:prstGeom prst="rect">
            <a:avLst/>
          </a:prstGeom>
          <a:noFill/>
        </p:spPr>
        <p:txBody>
          <a:bodyPr wrap="square" rtlCol="0">
            <a:spAutoFit/>
          </a:bodyPr>
          <a:lstStyle/>
          <a:p>
            <a:pPr algn="ctr"/>
            <a:r>
              <a:rPr kumimoji="1" lang="en-US" altLang="ja-US" sz="2400" b="1" dirty="0">
                <a:solidFill>
                  <a:srgbClr val="7030A0"/>
                </a:solidFill>
              </a:rPr>
              <a:t>7-limbed Dependent Co-origination</a:t>
            </a:r>
          </a:p>
          <a:p>
            <a:pPr algn="ctr"/>
            <a:r>
              <a:rPr kumimoji="1" lang="en-US" altLang="ja-US" sz="2400" b="1" dirty="0">
                <a:solidFill>
                  <a:srgbClr val="7030A0"/>
                </a:solidFill>
              </a:rPr>
              <a:t>(Becoming Wheel)</a:t>
            </a:r>
          </a:p>
          <a:p>
            <a:pPr algn="ctr"/>
            <a:r>
              <a:rPr kumimoji="1" lang="en-US" altLang="ja-US" sz="2400" b="1" dirty="0">
                <a:solidFill>
                  <a:srgbClr val="7030A0"/>
                </a:solidFill>
              </a:rPr>
              <a:t> by </a:t>
            </a:r>
            <a:r>
              <a:rPr kumimoji="1" lang="en-US" altLang="ja-US" sz="2400" b="1" dirty="0" err="1">
                <a:solidFill>
                  <a:srgbClr val="7030A0"/>
                </a:solidFill>
              </a:rPr>
              <a:t>Nagasena</a:t>
            </a:r>
            <a:r>
              <a:rPr kumimoji="1" lang="en-US" altLang="ja-US" sz="2400" b="1" dirty="0">
                <a:solidFill>
                  <a:srgbClr val="7030A0"/>
                </a:solidFill>
              </a:rPr>
              <a:t> (Milinda‘s Questions)</a:t>
            </a:r>
            <a:endParaRPr kumimoji="1" lang="ja-US" altLang="en-US" sz="2400" b="1" dirty="0">
              <a:solidFill>
                <a:srgbClr val="7030A0"/>
              </a:solidFill>
            </a:endParaRPr>
          </a:p>
        </p:txBody>
      </p:sp>
      <p:sp>
        <p:nvSpPr>
          <p:cNvPr id="4" name="テキスト ボックス 3">
            <a:extLst>
              <a:ext uri="{FF2B5EF4-FFF2-40B4-BE49-F238E27FC236}">
                <a16:creationId xmlns:a16="http://schemas.microsoft.com/office/drawing/2014/main" id="{C015F2FF-F8BA-7AF8-B2FA-014131A89570}"/>
              </a:ext>
            </a:extLst>
          </p:cNvPr>
          <p:cNvSpPr txBox="1"/>
          <p:nvPr/>
        </p:nvSpPr>
        <p:spPr>
          <a:xfrm>
            <a:off x="3320288" y="3276420"/>
            <a:ext cx="1266693" cy="553998"/>
          </a:xfrm>
          <a:prstGeom prst="rect">
            <a:avLst/>
          </a:prstGeom>
          <a:noFill/>
        </p:spPr>
        <p:txBody>
          <a:bodyPr wrap="square" rtlCol="0">
            <a:spAutoFit/>
          </a:bodyPr>
          <a:lstStyle/>
          <a:p>
            <a:r>
              <a:rPr kumimoji="1" lang="en-US" altLang="ja-JP" sz="1600" b="1" dirty="0">
                <a:solidFill>
                  <a:srgbClr val="009900"/>
                </a:solidFill>
              </a:rPr>
              <a:t>Eyes, etc</a:t>
            </a:r>
            <a:r>
              <a:rPr kumimoji="1" lang="en-US" altLang="ja-JP" b="1" dirty="0">
                <a:solidFill>
                  <a:srgbClr val="009900"/>
                </a:solidFill>
              </a:rPr>
              <a:t>.</a:t>
            </a:r>
            <a:endParaRPr kumimoji="1" lang="en-US" altLang="ja-JP" sz="1400" b="1" dirty="0">
              <a:solidFill>
                <a:srgbClr val="009900"/>
              </a:solidFill>
              <a:latin typeface="Arial" panose="020B0604020202020204" pitchFamily="34" charset="0"/>
            </a:endParaRPr>
          </a:p>
          <a:p>
            <a:endParaRPr kumimoji="1" lang="ja-US" altLang="en-US" dirty="0"/>
          </a:p>
        </p:txBody>
      </p:sp>
      <p:sp>
        <p:nvSpPr>
          <p:cNvPr id="6" name="Line 22">
            <a:extLst>
              <a:ext uri="{FF2B5EF4-FFF2-40B4-BE49-F238E27FC236}">
                <a16:creationId xmlns:a16="http://schemas.microsoft.com/office/drawing/2014/main" id="{60EB5C6B-247F-A982-4A12-788DF56B3C62}"/>
              </a:ext>
            </a:extLst>
          </p:cNvPr>
          <p:cNvSpPr>
            <a:spLocks noChangeShapeType="1"/>
          </p:cNvSpPr>
          <p:nvPr/>
        </p:nvSpPr>
        <p:spPr bwMode="auto">
          <a:xfrm flipV="1">
            <a:off x="1706338" y="4458546"/>
            <a:ext cx="31225" cy="74428"/>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 name="Line 22">
            <a:extLst>
              <a:ext uri="{FF2B5EF4-FFF2-40B4-BE49-F238E27FC236}">
                <a16:creationId xmlns:a16="http://schemas.microsoft.com/office/drawing/2014/main" id="{83AB9DA0-32EA-4973-3022-10303541E549}"/>
              </a:ext>
            </a:extLst>
          </p:cNvPr>
          <p:cNvSpPr>
            <a:spLocks noChangeShapeType="1"/>
          </p:cNvSpPr>
          <p:nvPr/>
        </p:nvSpPr>
        <p:spPr bwMode="auto">
          <a:xfrm>
            <a:off x="5392927" y="4293096"/>
            <a:ext cx="74317" cy="1654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 name="Text Box 6">
            <a:extLst>
              <a:ext uri="{FF2B5EF4-FFF2-40B4-BE49-F238E27FC236}">
                <a16:creationId xmlns:a16="http://schemas.microsoft.com/office/drawing/2014/main" id="{9335B06F-14C7-C430-846D-238147058A52}"/>
              </a:ext>
            </a:extLst>
          </p:cNvPr>
          <p:cNvSpPr txBox="1">
            <a:spLocks noChangeArrowheads="1"/>
          </p:cNvSpPr>
          <p:nvPr/>
        </p:nvSpPr>
        <p:spPr bwMode="auto">
          <a:xfrm>
            <a:off x="1324740" y="3853008"/>
            <a:ext cx="155999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600" b="1" dirty="0">
                <a:solidFill>
                  <a:srgbClr val="FF0066"/>
                </a:solidFill>
                <a:latin typeface="Arial" panose="020B0604020202020204" pitchFamily="34" charset="0"/>
              </a:rPr>
              <a:t>action</a:t>
            </a:r>
            <a:endParaRPr kumimoji="1" lang="en-US" altLang="ja-JP" sz="1600" b="1" dirty="0">
              <a:latin typeface="Arial" panose="020B0604020202020204" pitchFamily="34" charset="0"/>
            </a:endParaRPr>
          </a:p>
        </p:txBody>
      </p:sp>
      <p:sp>
        <p:nvSpPr>
          <p:cNvPr id="9" name="Line 22">
            <a:extLst>
              <a:ext uri="{FF2B5EF4-FFF2-40B4-BE49-F238E27FC236}">
                <a16:creationId xmlns:a16="http://schemas.microsoft.com/office/drawing/2014/main" id="{5B263060-06C7-A8FB-A4BA-B7D6D69E4BD8}"/>
              </a:ext>
            </a:extLst>
          </p:cNvPr>
          <p:cNvSpPr>
            <a:spLocks noChangeShapeType="1"/>
          </p:cNvSpPr>
          <p:nvPr/>
        </p:nvSpPr>
        <p:spPr bwMode="auto">
          <a:xfrm flipH="1">
            <a:off x="4572000" y="6527383"/>
            <a:ext cx="215900" cy="121799"/>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 name="Line 22">
            <a:extLst>
              <a:ext uri="{FF2B5EF4-FFF2-40B4-BE49-F238E27FC236}">
                <a16:creationId xmlns:a16="http://schemas.microsoft.com/office/drawing/2014/main" id="{D9D347B6-B2FE-7129-49C0-6F62C32BEBE2}"/>
              </a:ext>
            </a:extLst>
          </p:cNvPr>
          <p:cNvSpPr>
            <a:spLocks noChangeShapeType="1"/>
          </p:cNvSpPr>
          <p:nvPr/>
        </p:nvSpPr>
        <p:spPr bwMode="auto">
          <a:xfrm flipH="1" flipV="1">
            <a:off x="1766682" y="5770056"/>
            <a:ext cx="77806" cy="173239"/>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8" name="Oval 5">
            <a:extLst>
              <a:ext uri="{FF2B5EF4-FFF2-40B4-BE49-F238E27FC236}">
                <a16:creationId xmlns:a16="http://schemas.microsoft.com/office/drawing/2014/main" id="{6DF04F70-F498-F799-8620-7069C75ED8B9}"/>
              </a:ext>
            </a:extLst>
          </p:cNvPr>
          <p:cNvSpPr>
            <a:spLocks noChangeArrowheads="1"/>
          </p:cNvSpPr>
          <p:nvPr/>
        </p:nvSpPr>
        <p:spPr bwMode="auto">
          <a:xfrm>
            <a:off x="1630605" y="3269206"/>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Tree>
    <p:extLst>
      <p:ext uri="{BB962C8B-B14F-4D97-AF65-F5344CB8AC3E}">
        <p14:creationId xmlns:p14="http://schemas.microsoft.com/office/powerpoint/2010/main" val="141290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a:extLst>
            <a:ext uri="{FF2B5EF4-FFF2-40B4-BE49-F238E27FC236}">
              <a16:creationId xmlns:a16="http://schemas.microsoft.com/office/drawing/2014/main" id="{A0078401-5612-1DF6-4713-774B51A517BB}"/>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4477DD1B-1DA7-442D-4B34-3CA2D9CFFDAF}"/>
              </a:ext>
            </a:extLst>
          </p:cNvPr>
          <p:cNvSpPr>
            <a:spLocks noGrp="1" noChangeArrowheads="1"/>
          </p:cNvSpPr>
          <p:nvPr>
            <p:ph type="ctrTitle"/>
          </p:nvPr>
        </p:nvSpPr>
        <p:spPr>
          <a:xfrm>
            <a:off x="1268326" y="615720"/>
            <a:ext cx="6607348" cy="987107"/>
          </a:xfrm>
          <a:extLst>
            <a:ext uri="{91240B29-F687-4f45-9708-019B960494DF}">
              <a14:hiddenLine xmlns:a14="http://schemas.microsoft.com/office/drawing/2010/main" xmlns="" w="9525">
                <a:solidFill>
                  <a:srgbClr val="00CC66"/>
                </a:solidFill>
                <a:miter lim="800000"/>
                <a:headEnd/>
                <a:tailEnd/>
              </a14:hiddenLine>
            </a:ext>
          </a:extLst>
        </p:spPr>
        <p:txBody>
          <a:bodyPr>
            <a:normAutofit/>
          </a:bodyPr>
          <a:lstStyle/>
          <a:p>
            <a:pPr eaLnBrk="1" hangingPunct="1"/>
            <a:br>
              <a:rPr lang="en-US" altLang="ja-JP" sz="3600" dirty="0">
                <a:solidFill>
                  <a:srgbClr val="FFC000"/>
                </a:solidFill>
              </a:rPr>
            </a:br>
            <a:endParaRPr lang="en-US" altLang="ja-JP" sz="2800" dirty="0">
              <a:solidFill>
                <a:srgbClr val="002060"/>
              </a:solidFill>
            </a:endParaRPr>
          </a:p>
        </p:txBody>
      </p:sp>
      <p:sp>
        <p:nvSpPr>
          <p:cNvPr id="11267" name="Rectangle 3">
            <a:extLst>
              <a:ext uri="{FF2B5EF4-FFF2-40B4-BE49-F238E27FC236}">
                <a16:creationId xmlns:a16="http://schemas.microsoft.com/office/drawing/2014/main" id="{CF1EE19A-C71D-CA89-48AE-8EDA156D8C9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9" name="Oval 5">
            <a:extLst>
              <a:ext uri="{FF2B5EF4-FFF2-40B4-BE49-F238E27FC236}">
                <a16:creationId xmlns:a16="http://schemas.microsoft.com/office/drawing/2014/main" id="{3D33CDFC-5D97-E61D-665F-4FE7689B9F70}"/>
              </a:ext>
            </a:extLst>
          </p:cNvPr>
          <p:cNvSpPr>
            <a:spLocks noChangeArrowheads="1"/>
          </p:cNvSpPr>
          <p:nvPr/>
        </p:nvSpPr>
        <p:spPr bwMode="auto">
          <a:xfrm>
            <a:off x="2054196" y="3145502"/>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dirty="0">
              <a:latin typeface="Arial" panose="020B0604020202020204" pitchFamily="34" charset="0"/>
            </a:endParaRPr>
          </a:p>
        </p:txBody>
      </p:sp>
      <p:sp>
        <p:nvSpPr>
          <p:cNvPr id="11270" name="Text Box 6">
            <a:extLst>
              <a:ext uri="{FF2B5EF4-FFF2-40B4-BE49-F238E27FC236}">
                <a16:creationId xmlns:a16="http://schemas.microsoft.com/office/drawing/2014/main" id="{542C668B-C2E1-C044-9AF8-EE7C021C44E0}"/>
              </a:ext>
            </a:extLst>
          </p:cNvPr>
          <p:cNvSpPr txBox="1">
            <a:spLocks noChangeArrowheads="1"/>
          </p:cNvSpPr>
          <p:nvPr/>
        </p:nvSpPr>
        <p:spPr bwMode="auto">
          <a:xfrm>
            <a:off x="3114676" y="2785407"/>
            <a:ext cx="1727200"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dirty="0">
              <a:latin typeface="Arial" panose="020B0604020202020204" pitchFamily="34" charset="0"/>
            </a:endParaRPr>
          </a:p>
          <a:p>
            <a:pPr algn="ctr" eaLnBrk="1" hangingPunct="1">
              <a:spcBef>
                <a:spcPct val="50000"/>
              </a:spcBef>
              <a:buClrTx/>
              <a:buNone/>
            </a:pPr>
            <a:r>
              <a:rPr kumimoji="1" lang="en-US" altLang="ja-JP" sz="1400" b="1" dirty="0" err="1">
                <a:solidFill>
                  <a:srgbClr val="009900"/>
                </a:solidFill>
                <a:latin typeface="Arial" panose="020B0604020202020204" pitchFamily="34" charset="0"/>
              </a:rPr>
              <a:t>ssix</a:t>
            </a:r>
            <a:r>
              <a:rPr kumimoji="1" lang="en-US" altLang="ja-JP" sz="1400" b="1" dirty="0">
                <a:solidFill>
                  <a:srgbClr val="009900"/>
                </a:solidFill>
                <a:latin typeface="Arial" panose="020B0604020202020204" pitchFamily="34" charset="0"/>
              </a:rPr>
              <a:t> bases</a:t>
            </a:r>
          </a:p>
          <a:p>
            <a:pPr algn="ctr" eaLnBrk="1" hangingPunct="1">
              <a:spcBef>
                <a:spcPct val="50000"/>
              </a:spcBef>
              <a:buClrTx/>
              <a:buFontTx/>
              <a:buNone/>
            </a:pPr>
            <a:r>
              <a:rPr kumimoji="1" lang="en-US" altLang="ja-JP" sz="1400" b="1" dirty="0" err="1">
                <a:solidFill>
                  <a:srgbClr val="009900"/>
                </a:solidFill>
                <a:latin typeface="Arial" panose="020B0604020202020204" pitchFamily="34" charset="0"/>
              </a:rPr>
              <a:t>conciousness</a:t>
            </a:r>
            <a:endParaRPr kumimoji="1" lang="en-US" altLang="ja-JP" sz="1400" b="1" dirty="0">
              <a:solidFill>
                <a:srgbClr val="009900"/>
              </a:solidFill>
              <a:latin typeface="Arial" panose="020B0604020202020204" pitchFamily="34" charset="0"/>
            </a:endParaRPr>
          </a:p>
          <a:p>
            <a:pPr algn="ctr" eaLnBrk="1" hangingPunct="1">
              <a:spcBef>
                <a:spcPct val="50000"/>
              </a:spcBef>
              <a:buClrTx/>
              <a:buFontTx/>
              <a:buNone/>
            </a:pPr>
            <a:endParaRPr kumimoji="1" lang="en-US" altLang="ja-JP" sz="1400" b="1" dirty="0">
              <a:latin typeface="Arial" panose="020B0604020202020204" pitchFamily="34" charset="0"/>
            </a:endParaRPr>
          </a:p>
          <a:p>
            <a:pPr algn="ctr" eaLnBrk="1" hangingPunct="1">
              <a:spcBef>
                <a:spcPct val="50000"/>
              </a:spcBef>
              <a:buClrTx/>
              <a:buFontTx/>
              <a:buNone/>
            </a:pPr>
            <a:r>
              <a:rPr kumimoji="1" lang="en-US" altLang="ja-JP" sz="1400" b="1" dirty="0">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400" b="1" dirty="0">
              <a:latin typeface="Arial" panose="020B0604020202020204" pitchFamily="34" charset="0"/>
            </a:endParaRPr>
          </a:p>
          <a:p>
            <a:pPr algn="ctr" eaLnBrk="1" hangingPunct="1">
              <a:spcBef>
                <a:spcPct val="50000"/>
              </a:spcBef>
              <a:buClrTx/>
              <a:buFontTx/>
              <a:buNone/>
            </a:pPr>
            <a:endParaRPr kumimoji="1" lang="en-US" altLang="ja-JP" sz="1400" b="1" dirty="0">
              <a:solidFill>
                <a:srgbClr val="FF0066"/>
              </a:solidFill>
              <a:latin typeface="Arial" panose="020B0604020202020204" pitchFamily="34" charset="0"/>
            </a:endParaRPr>
          </a:p>
          <a:p>
            <a:pPr algn="ctr" eaLnBrk="1" hangingPunct="1">
              <a:spcBef>
                <a:spcPct val="50000"/>
              </a:spcBef>
              <a:buClrTx/>
              <a:buFontTx/>
              <a:buNone/>
            </a:pPr>
            <a:r>
              <a:rPr kumimoji="1" lang="en-US" altLang="ja-JP" sz="1200" b="1" dirty="0">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400" b="1" dirty="0">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dirty="0">
              <a:solidFill>
                <a:srgbClr val="A50021"/>
              </a:solidFill>
              <a:latin typeface="Arial" panose="020B0604020202020204" pitchFamily="34" charset="0"/>
            </a:endParaRPr>
          </a:p>
          <a:p>
            <a:pPr algn="ctr" eaLnBrk="1" hangingPunct="1">
              <a:spcBef>
                <a:spcPct val="50000"/>
              </a:spcBef>
              <a:buClrTx/>
              <a:buFontTx/>
              <a:buNone/>
            </a:pPr>
            <a:r>
              <a:rPr kumimoji="1" lang="en-US" altLang="ja-JP" sz="1400" b="1" dirty="0">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F5D54645-00B1-3EA3-7218-C28CD5557E7C}"/>
              </a:ext>
            </a:extLst>
          </p:cNvPr>
          <p:cNvSpPr txBox="1">
            <a:spLocks noChangeArrowheads="1"/>
          </p:cNvSpPr>
          <p:nvPr/>
        </p:nvSpPr>
        <p:spPr bwMode="auto">
          <a:xfrm>
            <a:off x="3419475" y="2636838"/>
            <a:ext cx="1111202"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4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440F46F6-8A7C-3427-B53C-2F56FA9B7FF0}"/>
              </a:ext>
            </a:extLst>
          </p:cNvPr>
          <p:cNvSpPr txBox="1">
            <a:spLocks noChangeArrowheads="1"/>
          </p:cNvSpPr>
          <p:nvPr/>
        </p:nvSpPr>
        <p:spPr bwMode="auto">
          <a:xfrm>
            <a:off x="4070350" y="2889250"/>
            <a:ext cx="10795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400" b="1">
                <a:solidFill>
                  <a:srgbClr val="009900"/>
                </a:solidFill>
                <a:latin typeface="Arial" panose="020B0604020202020204" pitchFamily="34" charset="0"/>
              </a:rPr>
              <a:t>  contact</a:t>
            </a:r>
          </a:p>
        </p:txBody>
      </p:sp>
      <p:sp>
        <p:nvSpPr>
          <p:cNvPr id="11273" name="Line 9">
            <a:extLst>
              <a:ext uri="{FF2B5EF4-FFF2-40B4-BE49-F238E27FC236}">
                <a16:creationId xmlns:a16="http://schemas.microsoft.com/office/drawing/2014/main" id="{C47B19E3-DAED-B556-91EE-8CA59D2901E3}"/>
              </a:ext>
            </a:extLst>
          </p:cNvPr>
          <p:cNvSpPr>
            <a:spLocks noChangeShapeType="1"/>
          </p:cNvSpPr>
          <p:nvPr/>
        </p:nvSpPr>
        <p:spPr bwMode="auto">
          <a:xfrm flipV="1">
            <a:off x="2771775" y="4724400"/>
            <a:ext cx="649288"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4" name="Line 10">
            <a:extLst>
              <a:ext uri="{FF2B5EF4-FFF2-40B4-BE49-F238E27FC236}">
                <a16:creationId xmlns:a16="http://schemas.microsoft.com/office/drawing/2014/main" id="{81A44D53-84D8-57DC-FE38-8AFCD1713906}"/>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5" name="Line 11">
            <a:extLst>
              <a:ext uri="{FF2B5EF4-FFF2-40B4-BE49-F238E27FC236}">
                <a16:creationId xmlns:a16="http://schemas.microsoft.com/office/drawing/2014/main" id="{2726B441-8DE6-2339-081B-33B53E307A84}"/>
              </a:ext>
            </a:extLst>
          </p:cNvPr>
          <p:cNvSpPr>
            <a:spLocks noChangeShapeType="1"/>
          </p:cNvSpPr>
          <p:nvPr/>
        </p:nvSpPr>
        <p:spPr bwMode="auto">
          <a:xfrm>
            <a:off x="4427538" y="4652963"/>
            <a:ext cx="72072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B5EE9E48-F647-8A46-5EAB-163B7AFE2BA2}"/>
              </a:ext>
            </a:extLst>
          </p:cNvPr>
          <p:cNvSpPr>
            <a:spLocks noChangeShapeType="1"/>
          </p:cNvSpPr>
          <p:nvPr/>
        </p:nvSpPr>
        <p:spPr bwMode="auto">
          <a:xfrm flipV="1">
            <a:off x="4500563" y="4941888"/>
            <a:ext cx="649287"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790AF5FD-D311-9355-C412-937E0BD2AC73}"/>
              </a:ext>
            </a:extLst>
          </p:cNvPr>
          <p:cNvSpPr txBox="1">
            <a:spLocks noChangeArrowheads="1"/>
          </p:cNvSpPr>
          <p:nvPr/>
        </p:nvSpPr>
        <p:spPr bwMode="auto">
          <a:xfrm>
            <a:off x="1908175" y="4608513"/>
            <a:ext cx="1081088"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dirty="0">
                <a:latin typeface="Arial" panose="020B0604020202020204" pitchFamily="34" charset="0"/>
              </a:rPr>
              <a:t>  </a:t>
            </a:r>
            <a:r>
              <a:rPr kumimoji="1" lang="en-US" altLang="ja-JP" sz="1400" b="1" dirty="0">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dirty="0">
                <a:latin typeface="Arial" panose="020B0604020202020204" pitchFamily="34" charset="0"/>
              </a:rPr>
              <a:t> </a:t>
            </a:r>
            <a:endParaRPr kumimoji="1" lang="en-US" altLang="ja-JP" sz="1200" b="1" dirty="0">
              <a:solidFill>
                <a:srgbClr val="CC0066"/>
              </a:solidFill>
              <a:latin typeface="Arial" panose="020B0604020202020204" pitchFamily="34" charset="0"/>
            </a:endParaRPr>
          </a:p>
        </p:txBody>
      </p:sp>
      <p:sp>
        <p:nvSpPr>
          <p:cNvPr id="11278" name="Text Box 14">
            <a:extLst>
              <a:ext uri="{FF2B5EF4-FFF2-40B4-BE49-F238E27FC236}">
                <a16:creationId xmlns:a16="http://schemas.microsoft.com/office/drawing/2014/main" id="{60B45C74-C3DE-56D0-2724-5149AFC615BB}"/>
              </a:ext>
            </a:extLst>
          </p:cNvPr>
          <p:cNvSpPr txBox="1">
            <a:spLocks noChangeArrowheads="1"/>
          </p:cNvSpPr>
          <p:nvPr/>
        </p:nvSpPr>
        <p:spPr bwMode="auto">
          <a:xfrm>
            <a:off x="5076825" y="4724400"/>
            <a:ext cx="115093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400" b="1" dirty="0">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E966BECC-B96C-46DB-AD99-833BE46D984E}"/>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88CDA64C-7F32-08A7-8264-C66F60BC7DF2}"/>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7827D9E0-7640-EE6F-B73C-9D92834FD634}"/>
              </a:ext>
            </a:extLst>
          </p:cNvPr>
          <p:cNvSpPr>
            <a:spLocks noChangeShapeType="1"/>
          </p:cNvSpPr>
          <p:nvPr/>
        </p:nvSpPr>
        <p:spPr bwMode="auto">
          <a:xfrm flipH="1">
            <a:off x="2760663" y="4334625"/>
            <a:ext cx="1160454"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D8E3B406-E269-5F99-83CF-910ACC971BFE}"/>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35CB836B-1993-B58E-5266-763809EE80DA}"/>
              </a:ext>
            </a:extLst>
          </p:cNvPr>
          <p:cNvSpPr>
            <a:spLocks noChangeShapeType="1"/>
          </p:cNvSpPr>
          <p:nvPr/>
        </p:nvSpPr>
        <p:spPr bwMode="auto">
          <a:xfrm flipH="1">
            <a:off x="3852863" y="6029325"/>
            <a:ext cx="71437" cy="1365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DED03002-88AF-90C1-E1FB-1E98A410186F}"/>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6" name="Text Box 24">
            <a:extLst>
              <a:ext uri="{FF2B5EF4-FFF2-40B4-BE49-F238E27FC236}">
                <a16:creationId xmlns:a16="http://schemas.microsoft.com/office/drawing/2014/main" id="{B09FF143-C571-312D-19D1-BA72F28E8FEB}"/>
              </a:ext>
            </a:extLst>
          </p:cNvPr>
          <p:cNvSpPr txBox="1">
            <a:spLocks noChangeArrowheads="1"/>
          </p:cNvSpPr>
          <p:nvPr/>
        </p:nvSpPr>
        <p:spPr bwMode="auto">
          <a:xfrm>
            <a:off x="6130896" y="1685216"/>
            <a:ext cx="2653481" cy="54322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4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400" b="1" dirty="0">
                <a:solidFill>
                  <a:srgbClr val="009900"/>
                </a:solidFill>
                <a:latin typeface="Arial" panose="020B0604020202020204" pitchFamily="34" charset="0"/>
              </a:rPr>
              <a:t>Name-form</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400" b="1" dirty="0">
                <a:solidFill>
                  <a:srgbClr val="009900"/>
                </a:solidFill>
                <a:latin typeface="Arial" panose="020B0604020202020204" pitchFamily="34" charset="0"/>
              </a:rPr>
              <a:t>Six bases</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400" b="1" dirty="0">
                <a:solidFill>
                  <a:srgbClr val="009900"/>
                </a:solidFill>
                <a:latin typeface="Arial" panose="020B0604020202020204" pitchFamily="34" charset="0"/>
              </a:rPr>
              <a:t>Contact</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400" dirty="0">
                <a:solidFill>
                  <a:srgbClr val="000000"/>
                </a:solidFill>
                <a:latin typeface="Arial" panose="020B0604020202020204" pitchFamily="34" charset="0"/>
              </a:rPr>
              <a:t>     sense object and consciousness</a:t>
            </a:r>
            <a:endParaRPr kumimoji="1" lang="en-US" altLang="ja-JP" sz="1400" b="1" dirty="0">
              <a:solidFill>
                <a:srgbClr val="000000"/>
              </a:solidFill>
              <a:latin typeface="Arial" panose="020B0604020202020204" pitchFamily="34" charset="0"/>
            </a:endParaRPr>
          </a:p>
          <a:p>
            <a:pPr eaLnBrk="1" hangingPunct="1">
              <a:spcBef>
                <a:spcPct val="50000"/>
              </a:spcBef>
              <a:buClrTx/>
              <a:buFontTx/>
              <a:buNone/>
            </a:pPr>
            <a:r>
              <a:rPr kumimoji="1" lang="en-US" altLang="ja-JP" sz="1400" b="1" dirty="0">
                <a:solidFill>
                  <a:srgbClr val="A50021"/>
                </a:solidFill>
                <a:latin typeface="Arial" panose="020B0604020202020204" pitchFamily="34" charset="0"/>
              </a:rPr>
              <a:t>Becoming</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400" dirty="0">
                <a:solidFill>
                  <a:srgbClr val="000000"/>
                </a:solidFill>
                <a:latin typeface="Arial" panose="020B0604020202020204" pitchFamily="34" charset="0"/>
              </a:rPr>
              <a:t>                 = samsara (flow)         </a:t>
            </a:r>
            <a:r>
              <a:rPr kumimoji="1" lang="en-US" altLang="ja-JP" sz="1400" b="1" dirty="0">
                <a:solidFill>
                  <a:srgbClr val="FF0066"/>
                </a:solidFill>
                <a:latin typeface="Arial" panose="020B0604020202020204" pitchFamily="34" charset="0"/>
              </a:rPr>
              <a:t>Craving (thirst)</a:t>
            </a:r>
          </a:p>
          <a:p>
            <a:pPr eaLnBrk="1" hangingPunct="1">
              <a:spcBef>
                <a:spcPct val="50000"/>
              </a:spcBef>
              <a:buClrTx/>
              <a:buFontTx/>
              <a:buNone/>
            </a:pPr>
            <a:r>
              <a:rPr kumimoji="1" lang="en-US" altLang="ja-JP" sz="1400" b="1" dirty="0">
                <a:solidFill>
                  <a:srgbClr val="CC0066"/>
                </a:solidFill>
                <a:latin typeface="Arial" panose="020B0604020202020204" pitchFamily="34" charset="0"/>
              </a:rPr>
              <a:t>Nescience</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400" dirty="0">
                <a:latin typeface="Arial" panose="020B0604020202020204" pitchFamily="34" charset="0"/>
              </a:rPr>
              <a:t>      </a:t>
            </a:r>
            <a:r>
              <a:rPr kumimoji="1" lang="en-US" altLang="ja-JP" sz="1400" b="1" dirty="0">
                <a:solidFill>
                  <a:srgbClr val="CC0066"/>
                </a:solidFill>
                <a:latin typeface="Arial" panose="020B0604020202020204" pitchFamily="34" charset="0"/>
              </a:rPr>
              <a:t>appropriates</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body-mind as self</a:t>
            </a:r>
            <a:r>
              <a:rPr kumimoji="1" lang="en-US" altLang="ja-JP" sz="1400" dirty="0">
                <a:latin typeface="Arial" panose="020B0604020202020204" pitchFamily="34" charset="0"/>
              </a:rPr>
              <a:t>,</a:t>
            </a:r>
          </a:p>
          <a:p>
            <a:pPr eaLnBrk="1" hangingPunct="1">
              <a:spcBef>
                <a:spcPct val="50000"/>
              </a:spcBef>
              <a:buClrTx/>
              <a:buFontTx/>
              <a:buNone/>
            </a:pP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involved in </a:t>
            </a:r>
            <a:r>
              <a:rPr kumimoji="1" lang="en-US" altLang="ja-JP" sz="1400" b="1" dirty="0">
                <a:solidFill>
                  <a:srgbClr val="A50021"/>
                </a:solidFill>
                <a:latin typeface="Arial" panose="020B0604020202020204" pitchFamily="34" charset="0"/>
              </a:rPr>
              <a:t>becoming (birth,</a:t>
            </a:r>
          </a:p>
          <a:p>
            <a:pPr eaLnBrk="1" hangingPunct="1">
              <a:spcBef>
                <a:spcPct val="50000"/>
              </a:spcBef>
              <a:buClrTx/>
              <a:buFontTx/>
              <a:buNone/>
            </a:pPr>
            <a:r>
              <a:rPr kumimoji="1" lang="en-US" altLang="ja-JP" sz="1400" b="1" dirty="0">
                <a:solidFill>
                  <a:srgbClr val="A50021"/>
                </a:solidFill>
                <a:latin typeface="Arial" panose="020B0604020202020204" pitchFamily="34" charset="0"/>
              </a:rPr>
              <a:t>      aging, death</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D642D4CD-B17C-CF1E-3A08-9D31A2F68528}"/>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F2C6844-11D1-65C7-4ABE-B49B66463E5F}"/>
              </a:ext>
            </a:extLst>
          </p:cNvPr>
          <p:cNvCxnSpPr>
            <a:cxnSpLocks/>
          </p:cNvCxnSpPr>
          <p:nvPr/>
        </p:nvCxnSpPr>
        <p:spPr>
          <a:xfrm>
            <a:off x="2760663" y="4828382"/>
            <a:ext cx="649288" cy="22701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4653336-B74E-D776-737B-A00D5988DBFE}"/>
              </a:ext>
            </a:extLst>
          </p:cNvPr>
          <p:cNvCxnSpPr>
            <a:cxnSpLocks/>
          </p:cNvCxnSpPr>
          <p:nvPr/>
        </p:nvCxnSpPr>
        <p:spPr>
          <a:xfrm flipV="1">
            <a:off x="4481513" y="4967288"/>
            <a:ext cx="588962" cy="15716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Line 19">
            <a:extLst>
              <a:ext uri="{FF2B5EF4-FFF2-40B4-BE49-F238E27FC236}">
                <a16:creationId xmlns:a16="http://schemas.microsoft.com/office/drawing/2014/main" id="{9F754FFF-3B3E-BC33-A686-AEB1B93C5284}"/>
              </a:ext>
            </a:extLst>
          </p:cNvPr>
          <p:cNvSpPr>
            <a:spLocks noChangeShapeType="1"/>
          </p:cNvSpPr>
          <p:nvPr/>
        </p:nvSpPr>
        <p:spPr bwMode="auto">
          <a:xfrm>
            <a:off x="3903663" y="5804602"/>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 name="Line 19">
            <a:extLst>
              <a:ext uri="{FF2B5EF4-FFF2-40B4-BE49-F238E27FC236}">
                <a16:creationId xmlns:a16="http://schemas.microsoft.com/office/drawing/2014/main" id="{B12AC56B-DD27-86AE-E08F-8A21B3CDBAB6}"/>
              </a:ext>
            </a:extLst>
          </p:cNvPr>
          <p:cNvSpPr>
            <a:spLocks noChangeShapeType="1"/>
          </p:cNvSpPr>
          <p:nvPr/>
        </p:nvSpPr>
        <p:spPr bwMode="auto">
          <a:xfrm flipH="1">
            <a:off x="3852860" y="5804603"/>
            <a:ext cx="1"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2034498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47001-C2C2-9C1C-1FA3-EC124FB7AEE1}"/>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98986625-3C2F-84AF-8B7B-AD361E3716E0}"/>
              </a:ext>
            </a:extLst>
          </p:cNvPr>
          <p:cNvSpPr>
            <a:spLocks noGrp="1" noChangeArrowheads="1"/>
          </p:cNvSpPr>
          <p:nvPr>
            <p:ph type="ctrTitle"/>
          </p:nvPr>
        </p:nvSpPr>
        <p:spPr>
          <a:xfrm>
            <a:off x="1556544" y="1530349"/>
            <a:ext cx="6589712" cy="719138"/>
          </a:xfrm>
          <a:noFill/>
          <a:ln>
            <a:noFill/>
          </a:ln>
          <a:extLst>
            <a:ext uri="{91240B29-F687-4f45-9708-019B960494DF}">
              <a14:hiddenLine xmlns="" xmlns:a14="http://schemas.microsoft.com/office/drawing/2010/main" w="9525">
                <a:solidFill>
                  <a:srgbClr val="00CC66"/>
                </a:solidFill>
                <a:miter lim="800000"/>
                <a:headEnd/>
                <a:tailEnd/>
              </a14:hiddenLine>
            </a:ext>
          </a:extLst>
        </p:spPr>
        <p:txBody>
          <a:bodyPr>
            <a:noAutofit/>
          </a:bodyPr>
          <a:lstStyle/>
          <a:p>
            <a:r>
              <a:rPr kumimoji="1" lang="en-US" altLang="ja-US" sz="2800" b="1" dirty="0">
                <a:solidFill>
                  <a:srgbClr val="7030A0"/>
                </a:solidFill>
              </a:rPr>
              <a:t>10-limbed Dependent Co-origination</a:t>
            </a:r>
            <a:br>
              <a:rPr kumimoji="1" lang="en-US" altLang="ja-US" sz="2800" b="1" dirty="0">
                <a:solidFill>
                  <a:srgbClr val="7030A0"/>
                </a:solidFill>
              </a:rPr>
            </a:br>
            <a:r>
              <a:rPr kumimoji="1" lang="en-US" altLang="ja-US" sz="2800" b="1" dirty="0">
                <a:solidFill>
                  <a:srgbClr val="7030A0"/>
                </a:solidFill>
              </a:rPr>
              <a:t>(Becoming Wheel)</a:t>
            </a:r>
            <a:br>
              <a:rPr kumimoji="1" lang="en-US" altLang="ja-US" sz="2800" b="1" dirty="0">
                <a:solidFill>
                  <a:srgbClr val="7030A0"/>
                </a:solidFill>
              </a:rPr>
            </a:br>
            <a:endParaRPr lang="en-US" altLang="ja-JP" sz="2800" dirty="0">
              <a:ln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2936C0"/>
              </a:solidFill>
            </a:endParaRPr>
          </a:p>
        </p:txBody>
      </p:sp>
      <p:sp>
        <p:nvSpPr>
          <p:cNvPr id="11267" name="Rectangle 3">
            <a:extLst>
              <a:ext uri="{FF2B5EF4-FFF2-40B4-BE49-F238E27FC236}">
                <a16:creationId xmlns:a16="http://schemas.microsoft.com/office/drawing/2014/main" id="{1BD460B5-A6F4-006C-F1BD-53EC4A144A5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9" name="Oval 5">
            <a:extLst>
              <a:ext uri="{FF2B5EF4-FFF2-40B4-BE49-F238E27FC236}">
                <a16:creationId xmlns:a16="http://schemas.microsoft.com/office/drawing/2014/main" id="{0F6ED61F-2EFB-1187-2817-21C1B8317D84}"/>
              </a:ext>
            </a:extLst>
          </p:cNvPr>
          <p:cNvSpPr>
            <a:spLocks noChangeArrowheads="1"/>
          </p:cNvSpPr>
          <p:nvPr/>
        </p:nvSpPr>
        <p:spPr bwMode="auto">
          <a:xfrm>
            <a:off x="1992313" y="3128963"/>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86667D43-5112-F10E-FE7B-DBB340F5094D}"/>
              </a:ext>
            </a:extLst>
          </p:cNvPr>
          <p:cNvSpPr txBox="1">
            <a:spLocks noChangeArrowheads="1"/>
          </p:cNvSpPr>
          <p:nvPr/>
        </p:nvSpPr>
        <p:spPr bwMode="auto">
          <a:xfrm>
            <a:off x="3049588" y="2911475"/>
            <a:ext cx="1727200" cy="357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dirty="0">
              <a:latin typeface="Arial" panose="020B0604020202020204" pitchFamily="34" charset="0"/>
            </a:endParaRP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consciousness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FF0066"/>
                </a:solidFill>
                <a:latin typeface="Arial" panose="020B0604020202020204" pitchFamily="34" charset="0"/>
              </a:rPr>
              <a:t>formations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dirty="0">
              <a:solidFill>
                <a:srgbClr val="A50021"/>
              </a:solidFill>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A9393569-EE43-2326-A3F8-44BF2DAF0CA4}"/>
              </a:ext>
            </a:extLst>
          </p:cNvPr>
          <p:cNvSpPr txBox="1">
            <a:spLocks noChangeArrowheads="1"/>
          </p:cNvSpPr>
          <p:nvPr/>
        </p:nvSpPr>
        <p:spPr bwMode="auto">
          <a:xfrm>
            <a:off x="3187626" y="2656996"/>
            <a:ext cx="96996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B86F06CD-6661-B930-33BC-38E28D982498}"/>
              </a:ext>
            </a:extLst>
          </p:cNvPr>
          <p:cNvSpPr txBox="1">
            <a:spLocks noChangeArrowheads="1"/>
          </p:cNvSpPr>
          <p:nvPr/>
        </p:nvSpPr>
        <p:spPr bwMode="auto">
          <a:xfrm>
            <a:off x="4070350" y="2889250"/>
            <a:ext cx="10795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  contact</a:t>
            </a:r>
          </a:p>
        </p:txBody>
      </p:sp>
      <p:sp>
        <p:nvSpPr>
          <p:cNvPr id="11275" name="Line 11">
            <a:extLst>
              <a:ext uri="{FF2B5EF4-FFF2-40B4-BE49-F238E27FC236}">
                <a16:creationId xmlns:a16="http://schemas.microsoft.com/office/drawing/2014/main" id="{637ECF61-6CB8-E161-6A06-DF3CCAFD072B}"/>
              </a:ext>
            </a:extLst>
          </p:cNvPr>
          <p:cNvSpPr>
            <a:spLocks noChangeShapeType="1"/>
          </p:cNvSpPr>
          <p:nvPr/>
        </p:nvSpPr>
        <p:spPr bwMode="auto">
          <a:xfrm>
            <a:off x="4427538" y="4652963"/>
            <a:ext cx="720725" cy="2159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03B3D449-59FC-4645-5191-163C20D28143}"/>
              </a:ext>
            </a:extLst>
          </p:cNvPr>
          <p:cNvSpPr>
            <a:spLocks noChangeShapeType="1"/>
          </p:cNvSpPr>
          <p:nvPr/>
        </p:nvSpPr>
        <p:spPr bwMode="auto">
          <a:xfrm flipV="1">
            <a:off x="4500563" y="4941888"/>
            <a:ext cx="649287" cy="288925"/>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E48F3BC9-905E-4614-A2FB-FC88CB3C7D11}"/>
              </a:ext>
            </a:extLst>
          </p:cNvPr>
          <p:cNvSpPr txBox="1">
            <a:spLocks noChangeArrowheads="1"/>
          </p:cNvSpPr>
          <p:nvPr/>
        </p:nvSpPr>
        <p:spPr bwMode="auto">
          <a:xfrm>
            <a:off x="1908175" y="4608513"/>
            <a:ext cx="1081088"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CC0066"/>
                </a:solidFill>
                <a:latin typeface="Arial" panose="020B0604020202020204" pitchFamily="34" charset="0"/>
              </a:rPr>
              <a:t>nescience</a:t>
            </a:r>
          </a:p>
        </p:txBody>
      </p:sp>
      <p:sp>
        <p:nvSpPr>
          <p:cNvPr id="11278" name="Text Box 14">
            <a:extLst>
              <a:ext uri="{FF2B5EF4-FFF2-40B4-BE49-F238E27FC236}">
                <a16:creationId xmlns:a16="http://schemas.microsoft.com/office/drawing/2014/main" id="{D7235A6A-E4FC-CDB8-7F93-FD02472B593E}"/>
              </a:ext>
            </a:extLst>
          </p:cNvPr>
          <p:cNvSpPr txBox="1">
            <a:spLocks noChangeArrowheads="1"/>
          </p:cNvSpPr>
          <p:nvPr/>
        </p:nvSpPr>
        <p:spPr bwMode="auto">
          <a:xfrm>
            <a:off x="5018810" y="4739680"/>
            <a:ext cx="1052514"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dirty="0">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EF8449D8-B841-EB3B-9261-60EF343C570B}"/>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7C60FCAF-CAE7-C87C-8565-B284859A6AE2}"/>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861A9DE2-321B-CD17-53C4-8EFEDD52BCF4}"/>
              </a:ext>
            </a:extLst>
          </p:cNvPr>
          <p:cNvSpPr>
            <a:spLocks noChangeShapeType="1"/>
          </p:cNvSpPr>
          <p:nvPr/>
        </p:nvSpPr>
        <p:spPr bwMode="auto">
          <a:xfrm>
            <a:off x="3924300" y="42211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A4649808-71D5-207B-1D1F-B4AB049A3337}"/>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B890EE85-060B-5B88-F5B6-634A0C0C1224}"/>
              </a:ext>
            </a:extLst>
          </p:cNvPr>
          <p:cNvSpPr>
            <a:spLocks noChangeShapeType="1"/>
          </p:cNvSpPr>
          <p:nvPr/>
        </p:nvSpPr>
        <p:spPr bwMode="auto">
          <a:xfrm flipH="1">
            <a:off x="3852863" y="5970835"/>
            <a:ext cx="0" cy="19501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E38606FD-EF0A-8E90-8E33-D5E6B7796A91}"/>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9767" name="Oval 23">
            <a:extLst>
              <a:ext uri="{FF2B5EF4-FFF2-40B4-BE49-F238E27FC236}">
                <a16:creationId xmlns:a16="http://schemas.microsoft.com/office/drawing/2014/main" id="{7DB7ECF2-AF08-E8AF-5166-9F5F246949A9}"/>
              </a:ext>
            </a:extLst>
          </p:cNvPr>
          <p:cNvSpPr>
            <a:spLocks noChangeArrowheads="1"/>
          </p:cNvSpPr>
          <p:nvPr/>
        </p:nvSpPr>
        <p:spPr bwMode="auto">
          <a:xfrm>
            <a:off x="1992313" y="4206876"/>
            <a:ext cx="3959225" cy="1368425"/>
          </a:xfrm>
          <a:prstGeom prst="ellipse">
            <a:avLst/>
          </a:prstGeom>
          <a:gradFill rotWithShape="1">
            <a:gsLst>
              <a:gs pos="0">
                <a:schemeClr val="accent1">
                  <a:gamma/>
                  <a:shade val="46275"/>
                  <a:invGamma/>
                  <a:alpha val="44000"/>
                </a:schemeClr>
              </a:gs>
              <a:gs pos="100000">
                <a:srgbClr val="E5D29B">
                  <a:alpha val="0"/>
                </a:srgbClr>
              </a:gs>
            </a:gsLst>
            <a:lin ang="5400000" scaled="1"/>
          </a:gradFill>
          <a:ln w="9525">
            <a:solidFill>
              <a:srgbClr val="CC0066"/>
            </a:solidFill>
            <a:round/>
            <a:headEnd/>
            <a:tailEnd/>
          </a:ln>
          <a:effectLst/>
        </p:spPr>
        <p:txBody>
          <a:bodyPr wrap="none" anchor="ctr"/>
          <a:lstStyle/>
          <a:p>
            <a:pPr eaLnBrk="1" hangingPunct="1">
              <a:defRPr/>
            </a:pPr>
            <a:endParaRPr lang="en-US" dirty="0"/>
          </a:p>
        </p:txBody>
      </p:sp>
      <p:sp>
        <p:nvSpPr>
          <p:cNvPr id="11286" name="Text Box 24">
            <a:extLst>
              <a:ext uri="{FF2B5EF4-FFF2-40B4-BE49-F238E27FC236}">
                <a16:creationId xmlns:a16="http://schemas.microsoft.com/office/drawing/2014/main" id="{3A18426E-1489-FB78-BAA9-BB7F6E859F27}"/>
              </a:ext>
            </a:extLst>
          </p:cNvPr>
          <p:cNvSpPr txBox="1">
            <a:spLocks noChangeArrowheads="1"/>
          </p:cNvSpPr>
          <p:nvPr/>
        </p:nvSpPr>
        <p:spPr bwMode="auto">
          <a:xfrm>
            <a:off x="6132513" y="2229558"/>
            <a:ext cx="2663825" cy="4431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Name-form</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Contact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200" dirty="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200" b="1" dirty="0">
                <a:solidFill>
                  <a:srgbClr val="FF0000"/>
                </a:solidFill>
                <a:latin typeface="Arial" panose="020B0604020202020204" pitchFamily="34" charset="0"/>
              </a:rPr>
              <a:t>Formation </a:t>
            </a:r>
            <a:r>
              <a:rPr kumimoji="1" lang="en-US" altLang="ja-JP" sz="1200" b="1" dirty="0">
                <a:solidFill>
                  <a:srgbClr val="000000"/>
                </a:solidFill>
                <a:latin typeface="Arial" panose="020B0604020202020204" pitchFamily="34" charset="0"/>
              </a:rPr>
              <a:t>= </a:t>
            </a:r>
            <a:r>
              <a:rPr kumimoji="1" lang="en-US" altLang="ja-JP" sz="1200" dirty="0">
                <a:solidFill>
                  <a:srgbClr val="000000"/>
                </a:solidFill>
                <a:latin typeface="Arial" panose="020B0604020202020204" pitchFamily="34" charset="0"/>
              </a:rPr>
              <a:t>function (karma)</a:t>
            </a:r>
            <a:endParaRPr kumimoji="1" lang="en-US" altLang="ja-JP" sz="1200" b="1" dirty="0">
              <a:solidFill>
                <a:srgbClr val="000000"/>
              </a:solidFill>
              <a:latin typeface="Arial" panose="020B0604020202020204" pitchFamily="34" charset="0"/>
            </a:endParaRPr>
          </a:p>
          <a:p>
            <a:pP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200" dirty="0">
                <a:solidFill>
                  <a:srgbClr val="000000"/>
                </a:solidFill>
                <a:latin typeface="Arial" panose="020B0604020202020204" pitchFamily="34" charset="0"/>
              </a:rPr>
              <a:t>                 = samsara (flow)         </a:t>
            </a:r>
            <a:r>
              <a:rPr kumimoji="1" lang="en-US" altLang="ja-JP" sz="1200" b="1" dirty="0">
                <a:solidFill>
                  <a:srgbClr val="FF0066"/>
                </a:solidFill>
                <a:latin typeface="Arial" panose="020B0604020202020204" pitchFamily="34" charset="0"/>
              </a:rPr>
              <a:t>Craving, formations &amp; suffering</a:t>
            </a:r>
            <a:r>
              <a:rPr kumimoji="1" lang="en-US" altLang="ja-JP" sz="1200" dirty="0">
                <a:latin typeface="Arial" panose="020B0604020202020204" pitchFamily="34" charset="0"/>
              </a:rPr>
              <a:t> </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are called “three steps (</a:t>
            </a:r>
            <a:r>
              <a:rPr kumimoji="1" lang="en-US" altLang="ja-JP" sz="1200" i="1" dirty="0">
                <a:solidFill>
                  <a:srgbClr val="000000"/>
                </a:solidFill>
                <a:latin typeface="Arial" panose="020B0604020202020204" pitchFamily="34" charset="0"/>
              </a:rPr>
              <a:t>sando</a:t>
            </a:r>
            <a:r>
              <a:rPr kumimoji="1" lang="en-US" altLang="ja-JP" sz="1200" dirty="0">
                <a:solidFill>
                  <a:srgbClr val="000000"/>
                </a:solidFill>
                <a:latin typeface="Arial" panose="020B0604020202020204" pitchFamily="34" charset="0"/>
              </a:rPr>
              <a:t>)</a:t>
            </a:r>
          </a:p>
          <a:p>
            <a:pPr eaLnBrk="1" hangingPunct="1">
              <a:spcBef>
                <a:spcPct val="50000"/>
              </a:spcBef>
              <a:buClrTx/>
              <a:buFontTx/>
              <a:buNone/>
            </a:pPr>
            <a:r>
              <a:rPr kumimoji="1" lang="en-US" altLang="ja-JP" sz="1200" b="1" dirty="0">
                <a:solidFill>
                  <a:srgbClr val="CC0066"/>
                </a:solidFill>
                <a:latin typeface="Arial" panose="020B0604020202020204" pitchFamily="34" charset="0"/>
              </a:rPr>
              <a:t>Nescience</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b="1" dirty="0">
                <a:solidFill>
                  <a:srgbClr val="CC0066"/>
                </a:solidFill>
                <a:latin typeface="Arial" panose="020B0604020202020204" pitchFamily="34" charset="0"/>
              </a:rPr>
              <a:t>appropriates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body-mind as self</a:t>
            </a:r>
            <a:r>
              <a:rPr kumimoji="1" lang="en-US" altLang="ja-JP" sz="1200" dirty="0">
                <a:latin typeface="Arial" panose="020B0604020202020204" pitchFamily="34" charset="0"/>
              </a:rPr>
              <a: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involved in </a:t>
            </a:r>
            <a:r>
              <a:rPr kumimoji="1" lang="en-US" altLang="ja-JP" sz="1200" b="1" dirty="0">
                <a:solidFill>
                  <a:srgbClr val="A50021"/>
                </a:solidFill>
                <a:latin typeface="Arial" panose="020B0604020202020204" pitchFamily="34" charset="0"/>
              </a:rPr>
              <a:t>becoming</a:t>
            </a:r>
            <a:r>
              <a:rPr kumimoji="1" lang="en-US" altLang="ja-JP" sz="1400" b="1" dirty="0">
                <a:solidFill>
                  <a:srgbClr val="A50021"/>
                </a:solidFill>
                <a:latin typeface="Arial" panose="020B0604020202020204" pitchFamily="34" charset="0"/>
              </a:rPr>
              <a:t> (birth,</a:t>
            </a:r>
          </a:p>
          <a:p>
            <a:pPr eaLnBrk="1" hangingPunct="1">
              <a:spcBef>
                <a:spcPct val="50000"/>
              </a:spcBef>
              <a:buClrTx/>
              <a:buFontTx/>
              <a:buNone/>
            </a:pPr>
            <a:r>
              <a:rPr kumimoji="1" lang="en-US" altLang="ja-JP" sz="1400" b="1" dirty="0">
                <a:solidFill>
                  <a:srgbClr val="A50021"/>
                </a:solidFill>
                <a:latin typeface="Arial" panose="020B0604020202020204" pitchFamily="34" charset="0"/>
              </a:rPr>
              <a:t>      aging, death</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4B763AD7-B0D1-7264-EAA9-75CD394DD656}"/>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D5AD8D3-5753-5555-C0FC-0429F31D42DD}"/>
              </a:ext>
            </a:extLst>
          </p:cNvPr>
          <p:cNvCxnSpPr>
            <a:cxnSpLocks/>
          </p:cNvCxnSpPr>
          <p:nvPr/>
        </p:nvCxnSpPr>
        <p:spPr>
          <a:xfrm>
            <a:off x="2833688" y="5051425"/>
            <a:ext cx="530225" cy="1428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9C32EED-87B3-9FC8-519F-AD08B64D27E5}"/>
              </a:ext>
            </a:extLst>
          </p:cNvPr>
          <p:cNvCxnSpPr>
            <a:cxnSpLocks/>
          </p:cNvCxnSpPr>
          <p:nvPr/>
        </p:nvCxnSpPr>
        <p:spPr>
          <a:xfrm flipV="1">
            <a:off x="2833688" y="4690666"/>
            <a:ext cx="690203" cy="49014"/>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4" name="Line 19">
            <a:extLst>
              <a:ext uri="{FF2B5EF4-FFF2-40B4-BE49-F238E27FC236}">
                <a16:creationId xmlns:a16="http://schemas.microsoft.com/office/drawing/2014/main" id="{466A8F21-7A08-24CC-2139-6DDA11261343}"/>
              </a:ext>
            </a:extLst>
          </p:cNvPr>
          <p:cNvSpPr>
            <a:spLocks noChangeShapeType="1"/>
          </p:cNvSpPr>
          <p:nvPr/>
        </p:nvSpPr>
        <p:spPr bwMode="auto">
          <a:xfrm>
            <a:off x="4002457" y="5881112"/>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9">
            <a:extLst>
              <a:ext uri="{FF2B5EF4-FFF2-40B4-BE49-F238E27FC236}">
                <a16:creationId xmlns:a16="http://schemas.microsoft.com/office/drawing/2014/main" id="{F4E968D1-1AD0-B487-3167-178C2AB90A5F}"/>
              </a:ext>
            </a:extLst>
          </p:cNvPr>
          <p:cNvSpPr>
            <a:spLocks noChangeShapeType="1"/>
          </p:cNvSpPr>
          <p:nvPr/>
        </p:nvSpPr>
        <p:spPr bwMode="auto">
          <a:xfrm>
            <a:off x="3835402" y="5887793"/>
            <a:ext cx="5205" cy="361097"/>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195451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B7D39-0C33-FC40-E634-AE0EE5F03EA1}"/>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F8B17187-4EE8-287D-DC79-83CF63256874}"/>
              </a:ext>
            </a:extLst>
          </p:cNvPr>
          <p:cNvSpPr>
            <a:spLocks noGrp="1" noChangeArrowheads="1"/>
          </p:cNvSpPr>
          <p:nvPr>
            <p:ph type="ctrTitle"/>
          </p:nvPr>
        </p:nvSpPr>
        <p:spPr>
          <a:xfrm>
            <a:off x="1530350" y="1384300"/>
            <a:ext cx="6589712" cy="719138"/>
          </a:xfrm>
          <a:noFill/>
          <a:ln>
            <a:noFill/>
          </a:ln>
          <a:extLst>
            <a:ext uri="{91240B29-F687-4f45-9708-019B960494DF}">
              <a14:hiddenLine xmlns="" xmlns:a14="http://schemas.microsoft.com/office/drawing/2010/main" w="9525">
                <a:solidFill>
                  <a:srgbClr val="00CC66"/>
                </a:solidFill>
                <a:miter lim="800000"/>
                <a:headEnd/>
                <a:tailEnd/>
              </a14:hiddenLine>
            </a:ext>
          </a:extLst>
        </p:spPr>
        <p:txBody>
          <a:bodyPr>
            <a:noAutofit/>
          </a:bodyPr>
          <a:lstStyle/>
          <a:p>
            <a:r>
              <a:rPr kumimoji="1" lang="en-US" altLang="ja-US" sz="2800" b="1" dirty="0">
                <a:solidFill>
                  <a:srgbClr val="7030A0"/>
                </a:solidFill>
              </a:rPr>
              <a:t>12-limbed Dependent Co-origination</a:t>
            </a:r>
            <a:br>
              <a:rPr kumimoji="1" lang="en-US" altLang="ja-US" sz="2800" b="1" dirty="0">
                <a:solidFill>
                  <a:srgbClr val="7030A0"/>
                </a:solidFill>
              </a:rPr>
            </a:br>
            <a:r>
              <a:rPr kumimoji="1" lang="en-US" altLang="ja-US" sz="2800" b="1" dirty="0">
                <a:solidFill>
                  <a:srgbClr val="7030A0"/>
                </a:solidFill>
              </a:rPr>
              <a:t>(Becoming Wheel)</a:t>
            </a:r>
            <a:br>
              <a:rPr kumimoji="1" lang="en-US" altLang="ja-US" sz="2800" b="1" dirty="0">
                <a:solidFill>
                  <a:srgbClr val="7030A0"/>
                </a:solidFill>
              </a:rPr>
            </a:br>
            <a:endParaRPr lang="en-US" altLang="ja-JP" sz="2800" dirty="0">
              <a:ln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2936C0"/>
              </a:solidFill>
            </a:endParaRPr>
          </a:p>
        </p:txBody>
      </p:sp>
      <p:sp>
        <p:nvSpPr>
          <p:cNvPr id="11267" name="Rectangle 3">
            <a:extLst>
              <a:ext uri="{FF2B5EF4-FFF2-40B4-BE49-F238E27FC236}">
                <a16:creationId xmlns:a16="http://schemas.microsoft.com/office/drawing/2014/main" id="{8B7DDC4E-FCB5-CA74-F87D-B713DDF7FDF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9" name="Oval 5">
            <a:extLst>
              <a:ext uri="{FF2B5EF4-FFF2-40B4-BE49-F238E27FC236}">
                <a16:creationId xmlns:a16="http://schemas.microsoft.com/office/drawing/2014/main" id="{3278841C-C23E-04FE-5CBC-7959627F5718}"/>
              </a:ext>
            </a:extLst>
          </p:cNvPr>
          <p:cNvSpPr>
            <a:spLocks noChangeArrowheads="1"/>
          </p:cNvSpPr>
          <p:nvPr/>
        </p:nvSpPr>
        <p:spPr bwMode="auto">
          <a:xfrm>
            <a:off x="1992313" y="3128963"/>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5CF94252-740B-80A2-D1C7-B3E1DBD13B54}"/>
              </a:ext>
            </a:extLst>
          </p:cNvPr>
          <p:cNvSpPr txBox="1">
            <a:spLocks noChangeArrowheads="1"/>
          </p:cNvSpPr>
          <p:nvPr/>
        </p:nvSpPr>
        <p:spPr bwMode="auto">
          <a:xfrm>
            <a:off x="3049588" y="2911475"/>
            <a:ext cx="1727200" cy="357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dirty="0">
              <a:latin typeface="Arial" panose="020B0604020202020204" pitchFamily="34" charset="0"/>
            </a:endParaRP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consciousness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FF0066"/>
                </a:solidFill>
                <a:latin typeface="Arial" panose="020B0604020202020204" pitchFamily="34" charset="0"/>
              </a:rPr>
              <a:t>formations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dirty="0">
              <a:solidFill>
                <a:srgbClr val="A50021"/>
              </a:solidFill>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79B2EA1A-6B1A-FFF8-E9E2-33726BE750A1}"/>
              </a:ext>
            </a:extLst>
          </p:cNvPr>
          <p:cNvSpPr txBox="1">
            <a:spLocks noChangeArrowheads="1"/>
          </p:cNvSpPr>
          <p:nvPr/>
        </p:nvSpPr>
        <p:spPr bwMode="auto">
          <a:xfrm>
            <a:off x="3187626" y="2656996"/>
            <a:ext cx="96996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A7961AAF-51FC-1BFF-0F57-FD53D2846BA0}"/>
              </a:ext>
            </a:extLst>
          </p:cNvPr>
          <p:cNvSpPr txBox="1">
            <a:spLocks noChangeArrowheads="1"/>
          </p:cNvSpPr>
          <p:nvPr/>
        </p:nvSpPr>
        <p:spPr bwMode="auto">
          <a:xfrm>
            <a:off x="4070350" y="2889250"/>
            <a:ext cx="10795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  contact</a:t>
            </a:r>
          </a:p>
        </p:txBody>
      </p:sp>
      <p:sp>
        <p:nvSpPr>
          <p:cNvPr id="11274" name="Line 10">
            <a:extLst>
              <a:ext uri="{FF2B5EF4-FFF2-40B4-BE49-F238E27FC236}">
                <a16:creationId xmlns:a16="http://schemas.microsoft.com/office/drawing/2014/main" id="{AFAF615F-C798-AAED-541D-E3887CE992A9}"/>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5" name="Line 11">
            <a:extLst>
              <a:ext uri="{FF2B5EF4-FFF2-40B4-BE49-F238E27FC236}">
                <a16:creationId xmlns:a16="http://schemas.microsoft.com/office/drawing/2014/main" id="{1691533D-E947-FB1F-0827-6D1B9D200596}"/>
              </a:ext>
            </a:extLst>
          </p:cNvPr>
          <p:cNvSpPr>
            <a:spLocks noChangeShapeType="1"/>
          </p:cNvSpPr>
          <p:nvPr/>
        </p:nvSpPr>
        <p:spPr bwMode="auto">
          <a:xfrm>
            <a:off x="4427539" y="4652963"/>
            <a:ext cx="493714" cy="167035"/>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27F39607-21D7-A7C2-8528-96BA1DA8118B}"/>
              </a:ext>
            </a:extLst>
          </p:cNvPr>
          <p:cNvSpPr>
            <a:spLocks noChangeShapeType="1"/>
          </p:cNvSpPr>
          <p:nvPr/>
        </p:nvSpPr>
        <p:spPr bwMode="auto">
          <a:xfrm flipV="1">
            <a:off x="4500564" y="5014910"/>
            <a:ext cx="420688" cy="21590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27D13BBC-D82A-ACAE-EFA7-93565B35941A}"/>
              </a:ext>
            </a:extLst>
          </p:cNvPr>
          <p:cNvSpPr txBox="1">
            <a:spLocks noChangeArrowheads="1"/>
          </p:cNvSpPr>
          <p:nvPr/>
        </p:nvSpPr>
        <p:spPr bwMode="auto">
          <a:xfrm>
            <a:off x="1908175" y="4608513"/>
            <a:ext cx="1081088"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CC0066"/>
                </a:solidFill>
                <a:latin typeface="Arial" panose="020B0604020202020204" pitchFamily="34" charset="0"/>
              </a:rPr>
              <a:t>nescience</a:t>
            </a:r>
          </a:p>
        </p:txBody>
      </p:sp>
      <p:sp>
        <p:nvSpPr>
          <p:cNvPr id="11278" name="Text Box 14">
            <a:extLst>
              <a:ext uri="{FF2B5EF4-FFF2-40B4-BE49-F238E27FC236}">
                <a16:creationId xmlns:a16="http://schemas.microsoft.com/office/drawing/2014/main" id="{CD0240F8-F4AC-4B2B-E3A6-75E6A543A9A4}"/>
              </a:ext>
            </a:extLst>
          </p:cNvPr>
          <p:cNvSpPr txBox="1">
            <a:spLocks noChangeArrowheads="1"/>
          </p:cNvSpPr>
          <p:nvPr/>
        </p:nvSpPr>
        <p:spPr bwMode="auto">
          <a:xfrm>
            <a:off x="4851400" y="4758901"/>
            <a:ext cx="1052514"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dirty="0">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E13A3F4F-A20C-15D4-B6E4-A03C54972931}"/>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2E49C4B2-1345-E3FB-7BB5-3285B6CB990B}"/>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0BBBB6E2-FF4C-0176-0B7A-654EB52CF162}"/>
              </a:ext>
            </a:extLst>
          </p:cNvPr>
          <p:cNvSpPr>
            <a:spLocks noChangeShapeType="1"/>
          </p:cNvSpPr>
          <p:nvPr/>
        </p:nvSpPr>
        <p:spPr bwMode="auto">
          <a:xfrm>
            <a:off x="3924300" y="42211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DE121607-11AF-04F2-1DF3-74429CCF179D}"/>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1AFDA934-F393-6C6D-8A2B-D3F027EBB9A6}"/>
              </a:ext>
            </a:extLst>
          </p:cNvPr>
          <p:cNvSpPr>
            <a:spLocks noChangeShapeType="1"/>
          </p:cNvSpPr>
          <p:nvPr/>
        </p:nvSpPr>
        <p:spPr bwMode="auto">
          <a:xfrm flipH="1">
            <a:off x="3852863" y="5970835"/>
            <a:ext cx="0" cy="19501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8E9B64FE-223B-1FE1-3054-2AFA2E47D543}"/>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9767" name="Oval 23">
            <a:extLst>
              <a:ext uri="{FF2B5EF4-FFF2-40B4-BE49-F238E27FC236}">
                <a16:creationId xmlns:a16="http://schemas.microsoft.com/office/drawing/2014/main" id="{4F44B107-90A2-464A-A6C7-B6C472C048A2}"/>
              </a:ext>
            </a:extLst>
          </p:cNvPr>
          <p:cNvSpPr>
            <a:spLocks noChangeArrowheads="1"/>
          </p:cNvSpPr>
          <p:nvPr/>
        </p:nvSpPr>
        <p:spPr bwMode="auto">
          <a:xfrm>
            <a:off x="2022844" y="4228000"/>
            <a:ext cx="3959225" cy="1368425"/>
          </a:xfrm>
          <a:prstGeom prst="ellipse">
            <a:avLst/>
          </a:prstGeom>
          <a:gradFill rotWithShape="1">
            <a:gsLst>
              <a:gs pos="0">
                <a:schemeClr val="accent1">
                  <a:gamma/>
                  <a:shade val="46275"/>
                  <a:invGamma/>
                  <a:alpha val="44000"/>
                </a:schemeClr>
              </a:gs>
              <a:gs pos="100000">
                <a:srgbClr val="E5D29B">
                  <a:alpha val="0"/>
                </a:srgbClr>
              </a:gs>
            </a:gsLst>
            <a:lin ang="5400000" scaled="1"/>
          </a:gradFill>
          <a:ln w="9525">
            <a:solidFill>
              <a:srgbClr val="CC0066"/>
            </a:solidFill>
            <a:round/>
            <a:headEnd/>
            <a:tailEnd/>
          </a:ln>
          <a:effectLst/>
        </p:spPr>
        <p:txBody>
          <a:bodyPr wrap="none" anchor="ctr"/>
          <a:lstStyle/>
          <a:p>
            <a:pPr eaLnBrk="1" hangingPunct="1">
              <a:defRPr/>
            </a:pPr>
            <a:endParaRPr lang="en-US" dirty="0"/>
          </a:p>
        </p:txBody>
      </p:sp>
      <p:sp>
        <p:nvSpPr>
          <p:cNvPr id="11286" name="Text Box 24">
            <a:extLst>
              <a:ext uri="{FF2B5EF4-FFF2-40B4-BE49-F238E27FC236}">
                <a16:creationId xmlns:a16="http://schemas.microsoft.com/office/drawing/2014/main" id="{179C5A8D-F8AE-B3B4-D0D4-9EAB5626D9D0}"/>
              </a:ext>
            </a:extLst>
          </p:cNvPr>
          <p:cNvSpPr txBox="1">
            <a:spLocks noChangeArrowheads="1"/>
          </p:cNvSpPr>
          <p:nvPr/>
        </p:nvSpPr>
        <p:spPr bwMode="auto">
          <a:xfrm>
            <a:off x="6132513" y="2229558"/>
            <a:ext cx="2663825" cy="4431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Name-form</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Contact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200" dirty="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200" b="1" dirty="0">
                <a:solidFill>
                  <a:srgbClr val="FF0000"/>
                </a:solidFill>
                <a:latin typeface="Arial" panose="020B0604020202020204" pitchFamily="34" charset="0"/>
              </a:rPr>
              <a:t>Formation </a:t>
            </a:r>
            <a:r>
              <a:rPr kumimoji="1" lang="en-US" altLang="ja-JP" sz="1200" b="1" dirty="0">
                <a:solidFill>
                  <a:srgbClr val="000000"/>
                </a:solidFill>
                <a:latin typeface="Arial" panose="020B0604020202020204" pitchFamily="34" charset="0"/>
              </a:rPr>
              <a:t>= </a:t>
            </a:r>
            <a:r>
              <a:rPr kumimoji="1" lang="en-US" altLang="ja-JP" sz="1200" dirty="0">
                <a:solidFill>
                  <a:srgbClr val="000000"/>
                </a:solidFill>
                <a:latin typeface="Arial" panose="020B0604020202020204" pitchFamily="34" charset="0"/>
              </a:rPr>
              <a:t>function (karma)</a:t>
            </a:r>
            <a:endParaRPr kumimoji="1" lang="en-US" altLang="ja-JP" sz="1200" b="1" dirty="0">
              <a:solidFill>
                <a:srgbClr val="000000"/>
              </a:solidFill>
              <a:latin typeface="Arial" panose="020B0604020202020204" pitchFamily="34" charset="0"/>
            </a:endParaRPr>
          </a:p>
          <a:p>
            <a:pP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200" dirty="0">
                <a:solidFill>
                  <a:srgbClr val="000000"/>
                </a:solidFill>
                <a:latin typeface="Arial" panose="020B0604020202020204" pitchFamily="34" charset="0"/>
              </a:rPr>
              <a:t>                 = samsara (flow)         </a:t>
            </a:r>
            <a:r>
              <a:rPr kumimoji="1" lang="en-US" altLang="ja-JP" sz="1200" b="1" dirty="0">
                <a:solidFill>
                  <a:srgbClr val="FF0066"/>
                </a:solidFill>
                <a:latin typeface="Arial" panose="020B0604020202020204" pitchFamily="34" charset="0"/>
              </a:rPr>
              <a:t>Craving, formations &amp; suffering</a:t>
            </a:r>
            <a:r>
              <a:rPr kumimoji="1" lang="en-US" altLang="ja-JP" sz="1200" dirty="0">
                <a:latin typeface="Arial" panose="020B0604020202020204" pitchFamily="34" charset="0"/>
              </a:rPr>
              <a:t> </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are called “three steps (</a:t>
            </a:r>
            <a:r>
              <a:rPr kumimoji="1" lang="en-US" altLang="ja-JP" sz="1200" i="1" dirty="0">
                <a:solidFill>
                  <a:srgbClr val="000000"/>
                </a:solidFill>
                <a:latin typeface="Arial" panose="020B0604020202020204" pitchFamily="34" charset="0"/>
              </a:rPr>
              <a:t>sando</a:t>
            </a:r>
            <a:r>
              <a:rPr kumimoji="1" lang="en-US" altLang="ja-JP" sz="1200" dirty="0">
                <a:solidFill>
                  <a:srgbClr val="000000"/>
                </a:solidFill>
                <a:latin typeface="Arial" panose="020B0604020202020204" pitchFamily="34" charset="0"/>
              </a:rPr>
              <a:t>)</a:t>
            </a:r>
          </a:p>
          <a:p>
            <a:pPr eaLnBrk="1" hangingPunct="1">
              <a:spcBef>
                <a:spcPct val="50000"/>
              </a:spcBef>
              <a:buClrTx/>
              <a:buFontTx/>
              <a:buNone/>
            </a:pPr>
            <a:r>
              <a:rPr kumimoji="1" lang="en-US" altLang="ja-JP" sz="1200" b="1" dirty="0">
                <a:solidFill>
                  <a:srgbClr val="CC0066"/>
                </a:solidFill>
                <a:latin typeface="Arial" panose="020B0604020202020204" pitchFamily="34" charset="0"/>
              </a:rPr>
              <a:t>Nescience</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b="1" dirty="0">
                <a:solidFill>
                  <a:srgbClr val="CC0066"/>
                </a:solidFill>
                <a:latin typeface="Arial" panose="020B0604020202020204" pitchFamily="34" charset="0"/>
              </a:rPr>
              <a:t>appropriates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body-mind as self</a:t>
            </a:r>
            <a:r>
              <a:rPr kumimoji="1" lang="en-US" altLang="ja-JP" sz="1200" dirty="0">
                <a:latin typeface="Arial" panose="020B0604020202020204" pitchFamily="34" charset="0"/>
              </a:rPr>
              <a: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involved in </a:t>
            </a:r>
            <a:r>
              <a:rPr kumimoji="1" lang="en-US" altLang="ja-JP" sz="1200" b="1" dirty="0">
                <a:solidFill>
                  <a:srgbClr val="A50021"/>
                </a:solidFill>
                <a:latin typeface="Arial" panose="020B0604020202020204" pitchFamily="34" charset="0"/>
              </a:rPr>
              <a:t>becoming</a:t>
            </a:r>
            <a:r>
              <a:rPr kumimoji="1" lang="en-US" altLang="ja-JP" sz="1400" b="1" dirty="0">
                <a:solidFill>
                  <a:srgbClr val="A50021"/>
                </a:solidFill>
                <a:latin typeface="Arial" panose="020B0604020202020204" pitchFamily="34" charset="0"/>
              </a:rPr>
              <a:t> (birth,</a:t>
            </a:r>
          </a:p>
          <a:p>
            <a:pPr eaLnBrk="1" hangingPunct="1">
              <a:spcBef>
                <a:spcPct val="50000"/>
              </a:spcBef>
              <a:buClrTx/>
              <a:buFontTx/>
              <a:buNone/>
            </a:pPr>
            <a:r>
              <a:rPr kumimoji="1" lang="en-US" altLang="ja-JP" sz="1400" b="1" dirty="0">
                <a:solidFill>
                  <a:srgbClr val="A50021"/>
                </a:solidFill>
                <a:latin typeface="Arial" panose="020B0604020202020204" pitchFamily="34" charset="0"/>
              </a:rPr>
              <a:t>      aging, death</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0924E11F-D4AC-159E-13E1-7AA58154FE5D}"/>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B60F0E3-F9A1-1E38-5147-9EA21029EEB5}"/>
              </a:ext>
            </a:extLst>
          </p:cNvPr>
          <p:cNvCxnSpPr>
            <a:cxnSpLocks/>
          </p:cNvCxnSpPr>
          <p:nvPr/>
        </p:nvCxnSpPr>
        <p:spPr>
          <a:xfrm>
            <a:off x="2833688" y="5051425"/>
            <a:ext cx="530225" cy="1428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FA863B2-D17F-ACDA-73E9-9BD7972DF61F}"/>
              </a:ext>
            </a:extLst>
          </p:cNvPr>
          <p:cNvCxnSpPr>
            <a:cxnSpLocks/>
          </p:cNvCxnSpPr>
          <p:nvPr/>
        </p:nvCxnSpPr>
        <p:spPr>
          <a:xfrm flipV="1">
            <a:off x="2768600" y="4689475"/>
            <a:ext cx="593725" cy="6985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4" name="Line 19">
            <a:extLst>
              <a:ext uri="{FF2B5EF4-FFF2-40B4-BE49-F238E27FC236}">
                <a16:creationId xmlns:a16="http://schemas.microsoft.com/office/drawing/2014/main" id="{C48A7914-7304-C687-1F47-465DDE5D30AE}"/>
              </a:ext>
            </a:extLst>
          </p:cNvPr>
          <p:cNvSpPr>
            <a:spLocks noChangeShapeType="1"/>
          </p:cNvSpPr>
          <p:nvPr/>
        </p:nvSpPr>
        <p:spPr bwMode="auto">
          <a:xfrm>
            <a:off x="4002457" y="5881112"/>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9">
            <a:extLst>
              <a:ext uri="{FF2B5EF4-FFF2-40B4-BE49-F238E27FC236}">
                <a16:creationId xmlns:a16="http://schemas.microsoft.com/office/drawing/2014/main" id="{DAE25BFD-E7B3-8247-8998-E623637C1429}"/>
              </a:ext>
            </a:extLst>
          </p:cNvPr>
          <p:cNvSpPr>
            <a:spLocks noChangeShapeType="1"/>
          </p:cNvSpPr>
          <p:nvPr/>
        </p:nvSpPr>
        <p:spPr bwMode="auto">
          <a:xfrm>
            <a:off x="3835402" y="5887793"/>
            <a:ext cx="5205" cy="361097"/>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3323193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a:extLst>
            <a:ext uri="{FF2B5EF4-FFF2-40B4-BE49-F238E27FC236}">
              <a16:creationId xmlns:a16="http://schemas.microsoft.com/office/drawing/2014/main" id="{6C08B814-3B50-B805-E22B-A82DA1C501F1}"/>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91C118BF-A37F-7A8E-D2BE-617EEE2E76DE}"/>
              </a:ext>
            </a:extLst>
          </p:cNvPr>
          <p:cNvSpPr>
            <a:spLocks noGrp="1" noChangeArrowheads="1"/>
          </p:cNvSpPr>
          <p:nvPr>
            <p:ph type="ctrTitle"/>
          </p:nvPr>
        </p:nvSpPr>
        <p:spPr>
          <a:xfrm>
            <a:off x="1530350" y="1384300"/>
            <a:ext cx="6589712" cy="719138"/>
          </a:xfrm>
          <a:noFill/>
          <a:ln>
            <a:noFill/>
          </a:ln>
          <a:extLst>
            <a:ext uri="{91240B29-F687-4f45-9708-019B960494DF}">
              <a14:hiddenLine xmlns="" xmlns:a14="http://schemas.microsoft.com/office/drawing/2010/main" w="9525">
                <a:solidFill>
                  <a:srgbClr val="00CC66"/>
                </a:solidFill>
                <a:miter lim="800000"/>
                <a:headEnd/>
                <a:tailEnd/>
              </a14:hiddenLine>
            </a:ext>
          </a:extLst>
        </p:spPr>
        <p:txBody>
          <a:bodyPr>
            <a:noAutofit/>
          </a:bodyPr>
          <a:lstStyle/>
          <a:p>
            <a:r>
              <a:rPr kumimoji="1" lang="en-US" altLang="ja-US" sz="2800" b="1" dirty="0">
                <a:solidFill>
                  <a:srgbClr val="7030A0"/>
                </a:solidFill>
              </a:rPr>
              <a:t>12-limbed Dependent Co-origination</a:t>
            </a:r>
            <a:br>
              <a:rPr kumimoji="1" lang="en-US" altLang="ja-US" sz="2800" b="1" dirty="0">
                <a:solidFill>
                  <a:srgbClr val="7030A0"/>
                </a:solidFill>
              </a:rPr>
            </a:br>
            <a:r>
              <a:rPr kumimoji="1" lang="en-US" altLang="ja-US" sz="2800" b="1" dirty="0">
                <a:solidFill>
                  <a:srgbClr val="7030A0"/>
                </a:solidFill>
              </a:rPr>
              <a:t>(Becoming Wheel)</a:t>
            </a:r>
            <a:br>
              <a:rPr kumimoji="1" lang="en-US" altLang="ja-US" sz="2800" b="1" dirty="0">
                <a:solidFill>
                  <a:srgbClr val="7030A0"/>
                </a:solidFill>
              </a:rPr>
            </a:br>
            <a:endParaRPr lang="en-US" altLang="ja-JP" sz="2800" dirty="0">
              <a:ln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2936C0"/>
              </a:solidFill>
            </a:endParaRPr>
          </a:p>
        </p:txBody>
      </p:sp>
      <p:sp>
        <p:nvSpPr>
          <p:cNvPr id="11267" name="Rectangle 3">
            <a:extLst>
              <a:ext uri="{FF2B5EF4-FFF2-40B4-BE49-F238E27FC236}">
                <a16:creationId xmlns:a16="http://schemas.microsoft.com/office/drawing/2014/main" id="{F12F066E-1CA9-F1DD-AF37-8DF99F6D3D1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9" name="Oval 5">
            <a:extLst>
              <a:ext uri="{FF2B5EF4-FFF2-40B4-BE49-F238E27FC236}">
                <a16:creationId xmlns:a16="http://schemas.microsoft.com/office/drawing/2014/main" id="{72D3776D-5117-A885-F6BF-DBA5E1DC74BF}"/>
              </a:ext>
            </a:extLst>
          </p:cNvPr>
          <p:cNvSpPr>
            <a:spLocks noChangeArrowheads="1"/>
          </p:cNvSpPr>
          <p:nvPr/>
        </p:nvSpPr>
        <p:spPr bwMode="auto">
          <a:xfrm>
            <a:off x="1992313" y="3128963"/>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BD5A9239-5FC7-91D6-D31F-E8D184C41E38}"/>
              </a:ext>
            </a:extLst>
          </p:cNvPr>
          <p:cNvSpPr txBox="1">
            <a:spLocks noChangeArrowheads="1"/>
          </p:cNvSpPr>
          <p:nvPr/>
        </p:nvSpPr>
        <p:spPr bwMode="auto">
          <a:xfrm>
            <a:off x="3049588" y="2911475"/>
            <a:ext cx="1727200" cy="357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dirty="0">
              <a:latin typeface="Arial" panose="020B0604020202020204" pitchFamily="34" charset="0"/>
            </a:endParaRP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p>
          <a:p>
            <a:pPr algn="ctr" eaLnBrk="1" hangingPunct="1">
              <a:spcBef>
                <a:spcPct val="50000"/>
              </a:spcBef>
              <a:buClrTx/>
              <a:buFontTx/>
              <a:buNone/>
            </a:pPr>
            <a:r>
              <a:rPr kumimoji="1" lang="en-US" altLang="ja-JP" sz="1200" b="1" dirty="0">
                <a:solidFill>
                  <a:srgbClr val="009900"/>
                </a:solidFill>
                <a:latin typeface="Arial" panose="020B0604020202020204" pitchFamily="34" charset="0"/>
              </a:rPr>
              <a:t>consciousness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FF0066"/>
                </a:solidFill>
                <a:latin typeface="Arial" panose="020B0604020202020204" pitchFamily="34" charset="0"/>
              </a:rPr>
              <a:t>formations</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dirty="0">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dirty="0">
              <a:solidFill>
                <a:srgbClr val="A50021"/>
              </a:solidFill>
              <a:latin typeface="Arial" panose="020B0604020202020204" pitchFamily="34" charset="0"/>
            </a:endParaRPr>
          </a:p>
          <a:p>
            <a:pPr algn="ctr" eaLnBrk="1" hangingPunct="1">
              <a:spcBef>
                <a:spcPct val="50000"/>
              </a:spcBef>
              <a:buClrTx/>
              <a:buFontTx/>
              <a:buNone/>
            </a:pPr>
            <a:r>
              <a:rPr kumimoji="1" lang="en-US" altLang="ja-JP" sz="1200" b="1" dirty="0">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FD979C47-FE81-5479-EF14-05AA0D219FA0}"/>
              </a:ext>
            </a:extLst>
          </p:cNvPr>
          <p:cNvSpPr txBox="1">
            <a:spLocks noChangeArrowheads="1"/>
          </p:cNvSpPr>
          <p:nvPr/>
        </p:nvSpPr>
        <p:spPr bwMode="auto">
          <a:xfrm>
            <a:off x="3187626" y="2656996"/>
            <a:ext cx="96996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CDC7F50B-9BC5-CF4A-E4A5-B32B975FCEF5}"/>
              </a:ext>
            </a:extLst>
          </p:cNvPr>
          <p:cNvSpPr txBox="1">
            <a:spLocks noChangeArrowheads="1"/>
          </p:cNvSpPr>
          <p:nvPr/>
        </p:nvSpPr>
        <p:spPr bwMode="auto">
          <a:xfrm>
            <a:off x="4070350" y="2889250"/>
            <a:ext cx="10795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  contact</a:t>
            </a:r>
          </a:p>
        </p:txBody>
      </p:sp>
      <p:sp>
        <p:nvSpPr>
          <p:cNvPr id="11273" name="Line 9">
            <a:extLst>
              <a:ext uri="{FF2B5EF4-FFF2-40B4-BE49-F238E27FC236}">
                <a16:creationId xmlns:a16="http://schemas.microsoft.com/office/drawing/2014/main" id="{A9ABFD8D-DAD6-D2FA-B458-FF0130A92A79}"/>
              </a:ext>
            </a:extLst>
          </p:cNvPr>
          <p:cNvSpPr>
            <a:spLocks noChangeShapeType="1"/>
          </p:cNvSpPr>
          <p:nvPr/>
        </p:nvSpPr>
        <p:spPr bwMode="auto">
          <a:xfrm flipV="1">
            <a:off x="2771775" y="4724400"/>
            <a:ext cx="649288" cy="144463"/>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4" name="Line 10">
            <a:extLst>
              <a:ext uri="{FF2B5EF4-FFF2-40B4-BE49-F238E27FC236}">
                <a16:creationId xmlns:a16="http://schemas.microsoft.com/office/drawing/2014/main" id="{CBF16FA7-33B5-2D31-A1BC-83694CE9B729}"/>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5" name="Line 11">
            <a:extLst>
              <a:ext uri="{FF2B5EF4-FFF2-40B4-BE49-F238E27FC236}">
                <a16:creationId xmlns:a16="http://schemas.microsoft.com/office/drawing/2014/main" id="{429B564B-881C-D8C2-93C5-8F4480A94D1E}"/>
              </a:ext>
            </a:extLst>
          </p:cNvPr>
          <p:cNvSpPr>
            <a:spLocks noChangeShapeType="1"/>
          </p:cNvSpPr>
          <p:nvPr/>
        </p:nvSpPr>
        <p:spPr bwMode="auto">
          <a:xfrm>
            <a:off x="4427538" y="4652963"/>
            <a:ext cx="720725" cy="2159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71AD51A5-F7C6-337A-2920-06E3E075C711}"/>
              </a:ext>
            </a:extLst>
          </p:cNvPr>
          <p:cNvSpPr>
            <a:spLocks noChangeShapeType="1"/>
          </p:cNvSpPr>
          <p:nvPr/>
        </p:nvSpPr>
        <p:spPr bwMode="auto">
          <a:xfrm flipV="1">
            <a:off x="4500563" y="4941888"/>
            <a:ext cx="649287" cy="288925"/>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0E837CEB-78D0-097A-7369-E705EC00A4BF}"/>
              </a:ext>
            </a:extLst>
          </p:cNvPr>
          <p:cNvSpPr txBox="1">
            <a:spLocks noChangeArrowheads="1"/>
          </p:cNvSpPr>
          <p:nvPr/>
        </p:nvSpPr>
        <p:spPr bwMode="auto">
          <a:xfrm>
            <a:off x="1908175" y="4608513"/>
            <a:ext cx="1081088"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CC0066"/>
                </a:solidFill>
                <a:latin typeface="Arial" panose="020B0604020202020204" pitchFamily="34" charset="0"/>
              </a:rPr>
              <a:t>nescience</a:t>
            </a:r>
          </a:p>
        </p:txBody>
      </p:sp>
      <p:sp>
        <p:nvSpPr>
          <p:cNvPr id="11278" name="Text Box 14">
            <a:extLst>
              <a:ext uri="{FF2B5EF4-FFF2-40B4-BE49-F238E27FC236}">
                <a16:creationId xmlns:a16="http://schemas.microsoft.com/office/drawing/2014/main" id="{EAAED95D-702D-63AE-729F-EFBE98FAFBFD}"/>
              </a:ext>
            </a:extLst>
          </p:cNvPr>
          <p:cNvSpPr txBox="1">
            <a:spLocks noChangeArrowheads="1"/>
          </p:cNvSpPr>
          <p:nvPr/>
        </p:nvSpPr>
        <p:spPr bwMode="auto">
          <a:xfrm>
            <a:off x="4851400" y="4758901"/>
            <a:ext cx="1052514"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dirty="0">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38F577CD-F59A-28EA-1EB6-9E743CC1FCDD}"/>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E9A6F7F6-0BE0-C25F-36F4-D2D1C72DF9DB}"/>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FEA9D68D-F8A5-F808-C1BF-C622B4B3AA54}"/>
              </a:ext>
            </a:extLst>
          </p:cNvPr>
          <p:cNvSpPr>
            <a:spLocks noChangeShapeType="1"/>
          </p:cNvSpPr>
          <p:nvPr/>
        </p:nvSpPr>
        <p:spPr bwMode="auto">
          <a:xfrm>
            <a:off x="3924300" y="42211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A5131613-AD10-E702-C510-17595B8BA667}"/>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DEA42A53-3D4D-0632-3596-21198E874529}"/>
              </a:ext>
            </a:extLst>
          </p:cNvPr>
          <p:cNvSpPr>
            <a:spLocks noChangeShapeType="1"/>
          </p:cNvSpPr>
          <p:nvPr/>
        </p:nvSpPr>
        <p:spPr bwMode="auto">
          <a:xfrm flipH="1">
            <a:off x="3852863" y="5970835"/>
            <a:ext cx="0" cy="19501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4092B532-A16D-1F76-71E8-E9DA4FF4A2D4}"/>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9767" name="Oval 23">
            <a:extLst>
              <a:ext uri="{FF2B5EF4-FFF2-40B4-BE49-F238E27FC236}">
                <a16:creationId xmlns:a16="http://schemas.microsoft.com/office/drawing/2014/main" id="{0B4F6390-1D1C-8A4F-1A43-5E2C4E104028}"/>
              </a:ext>
            </a:extLst>
          </p:cNvPr>
          <p:cNvSpPr>
            <a:spLocks noChangeArrowheads="1"/>
          </p:cNvSpPr>
          <p:nvPr/>
        </p:nvSpPr>
        <p:spPr bwMode="auto">
          <a:xfrm>
            <a:off x="1990557" y="4149408"/>
            <a:ext cx="3959225" cy="1368425"/>
          </a:xfrm>
          <a:prstGeom prst="ellipse">
            <a:avLst/>
          </a:prstGeom>
          <a:gradFill rotWithShape="1">
            <a:gsLst>
              <a:gs pos="0">
                <a:schemeClr val="accent1">
                  <a:gamma/>
                  <a:shade val="46275"/>
                  <a:invGamma/>
                  <a:alpha val="44000"/>
                </a:schemeClr>
              </a:gs>
              <a:gs pos="100000">
                <a:srgbClr val="E5D29B">
                  <a:alpha val="0"/>
                </a:srgbClr>
              </a:gs>
            </a:gsLst>
            <a:lin ang="5400000" scaled="1"/>
          </a:gradFill>
          <a:ln w="9525">
            <a:solidFill>
              <a:srgbClr val="CC0066"/>
            </a:solidFill>
            <a:round/>
            <a:headEnd/>
            <a:tailEnd/>
          </a:ln>
          <a:effectLst/>
        </p:spPr>
        <p:txBody>
          <a:bodyPr wrap="none" anchor="ctr"/>
          <a:lstStyle/>
          <a:p>
            <a:pPr eaLnBrk="1" hangingPunct="1">
              <a:defRPr/>
            </a:pPr>
            <a:endParaRPr lang="en-US" dirty="0"/>
          </a:p>
        </p:txBody>
      </p:sp>
      <p:sp>
        <p:nvSpPr>
          <p:cNvPr id="11286" name="Text Box 24">
            <a:extLst>
              <a:ext uri="{FF2B5EF4-FFF2-40B4-BE49-F238E27FC236}">
                <a16:creationId xmlns:a16="http://schemas.microsoft.com/office/drawing/2014/main" id="{50A9247C-6633-966F-D696-D09AA4DBE3F4}"/>
              </a:ext>
            </a:extLst>
          </p:cNvPr>
          <p:cNvSpPr txBox="1">
            <a:spLocks noChangeArrowheads="1"/>
          </p:cNvSpPr>
          <p:nvPr/>
        </p:nvSpPr>
        <p:spPr bwMode="auto">
          <a:xfrm>
            <a:off x="6132513" y="2229558"/>
            <a:ext cx="2663825" cy="4431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Name-form</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Contact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200" dirty="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200" b="1" dirty="0">
                <a:solidFill>
                  <a:srgbClr val="FF0000"/>
                </a:solidFill>
                <a:latin typeface="Arial" panose="020B0604020202020204" pitchFamily="34" charset="0"/>
              </a:rPr>
              <a:t>Formation </a:t>
            </a:r>
            <a:r>
              <a:rPr kumimoji="1" lang="en-US" altLang="ja-JP" sz="1200" b="1" dirty="0">
                <a:solidFill>
                  <a:srgbClr val="000000"/>
                </a:solidFill>
                <a:latin typeface="Arial" panose="020B0604020202020204" pitchFamily="34" charset="0"/>
              </a:rPr>
              <a:t>= </a:t>
            </a:r>
            <a:r>
              <a:rPr kumimoji="1" lang="en-US" altLang="ja-JP" sz="1200" dirty="0">
                <a:solidFill>
                  <a:srgbClr val="000000"/>
                </a:solidFill>
                <a:latin typeface="Arial" panose="020B0604020202020204" pitchFamily="34" charset="0"/>
              </a:rPr>
              <a:t>function (karma)</a:t>
            </a:r>
            <a:endParaRPr kumimoji="1" lang="en-US" altLang="ja-JP" sz="1200" b="1" dirty="0">
              <a:solidFill>
                <a:srgbClr val="000000"/>
              </a:solidFill>
              <a:latin typeface="Arial" panose="020B0604020202020204" pitchFamily="34" charset="0"/>
            </a:endParaRPr>
          </a:p>
          <a:p>
            <a:pP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200" dirty="0">
                <a:solidFill>
                  <a:srgbClr val="000000"/>
                </a:solidFill>
                <a:latin typeface="Arial" panose="020B0604020202020204" pitchFamily="34" charset="0"/>
              </a:rPr>
              <a:t>                 = samsara (flow)         </a:t>
            </a:r>
            <a:r>
              <a:rPr kumimoji="1" lang="en-US" altLang="ja-JP" sz="1200" b="1" dirty="0">
                <a:solidFill>
                  <a:srgbClr val="FF0066"/>
                </a:solidFill>
                <a:latin typeface="Arial" panose="020B0604020202020204" pitchFamily="34" charset="0"/>
              </a:rPr>
              <a:t>Craving, formations &amp; suffering</a:t>
            </a:r>
            <a:r>
              <a:rPr kumimoji="1" lang="en-US" altLang="ja-JP" sz="1200" dirty="0">
                <a:latin typeface="Arial" panose="020B0604020202020204" pitchFamily="34" charset="0"/>
              </a:rPr>
              <a:t> </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are called “three steps (</a:t>
            </a:r>
            <a:r>
              <a:rPr kumimoji="1" lang="en-US" altLang="ja-JP" sz="1200" i="1" dirty="0">
                <a:solidFill>
                  <a:srgbClr val="000000"/>
                </a:solidFill>
                <a:latin typeface="Arial" panose="020B0604020202020204" pitchFamily="34" charset="0"/>
              </a:rPr>
              <a:t>sando</a:t>
            </a:r>
            <a:r>
              <a:rPr kumimoji="1" lang="en-US" altLang="ja-JP" sz="1200" dirty="0">
                <a:solidFill>
                  <a:srgbClr val="000000"/>
                </a:solidFill>
                <a:latin typeface="Arial" panose="020B0604020202020204" pitchFamily="34" charset="0"/>
              </a:rPr>
              <a:t>)</a:t>
            </a:r>
          </a:p>
          <a:p>
            <a:pPr eaLnBrk="1" hangingPunct="1">
              <a:spcBef>
                <a:spcPct val="50000"/>
              </a:spcBef>
              <a:buClrTx/>
              <a:buFontTx/>
              <a:buNone/>
            </a:pPr>
            <a:r>
              <a:rPr kumimoji="1" lang="en-US" altLang="ja-JP" sz="1200" b="1" dirty="0">
                <a:solidFill>
                  <a:srgbClr val="CC0066"/>
                </a:solidFill>
                <a:latin typeface="Arial" panose="020B0604020202020204" pitchFamily="34" charset="0"/>
              </a:rPr>
              <a:t>Nescience</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b="1" dirty="0">
                <a:solidFill>
                  <a:srgbClr val="CC0066"/>
                </a:solidFill>
                <a:latin typeface="Arial" panose="020B0604020202020204" pitchFamily="34" charset="0"/>
              </a:rPr>
              <a:t>appropriates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body-mind as self</a:t>
            </a:r>
            <a:r>
              <a:rPr kumimoji="1" lang="en-US" altLang="ja-JP" sz="1200" dirty="0">
                <a:latin typeface="Arial" panose="020B0604020202020204" pitchFamily="34" charset="0"/>
              </a:rPr>
              <a: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involved in </a:t>
            </a:r>
            <a:r>
              <a:rPr kumimoji="1" lang="en-US" altLang="ja-JP" sz="1200" b="1" dirty="0">
                <a:solidFill>
                  <a:srgbClr val="A50021"/>
                </a:solidFill>
                <a:latin typeface="Arial" panose="020B0604020202020204" pitchFamily="34" charset="0"/>
              </a:rPr>
              <a:t>becoming</a:t>
            </a:r>
            <a:r>
              <a:rPr kumimoji="1" lang="en-US" altLang="ja-JP" sz="1400" b="1" dirty="0">
                <a:solidFill>
                  <a:srgbClr val="A50021"/>
                </a:solidFill>
                <a:latin typeface="Arial" panose="020B0604020202020204" pitchFamily="34" charset="0"/>
              </a:rPr>
              <a:t> (birth,</a:t>
            </a:r>
          </a:p>
          <a:p>
            <a:pPr eaLnBrk="1" hangingPunct="1">
              <a:spcBef>
                <a:spcPct val="50000"/>
              </a:spcBef>
              <a:buClrTx/>
              <a:buFontTx/>
              <a:buNone/>
            </a:pPr>
            <a:r>
              <a:rPr kumimoji="1" lang="en-US" altLang="ja-JP" sz="1400" b="1" dirty="0">
                <a:solidFill>
                  <a:srgbClr val="A50021"/>
                </a:solidFill>
                <a:latin typeface="Arial" panose="020B0604020202020204" pitchFamily="34" charset="0"/>
              </a:rPr>
              <a:t>      aging, death</a:t>
            </a:r>
            <a:r>
              <a:rPr kumimoji="1" lang="en-US" altLang="ja-JP" sz="1400" dirty="0">
                <a:latin typeface="Arial" panose="020B0604020202020204" pitchFamily="34" charset="0"/>
              </a:rPr>
              <a:t> </a:t>
            </a:r>
            <a:r>
              <a:rPr kumimoji="1" lang="en-US" altLang="ja-JP" sz="1400" dirty="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B746BAF0-EE57-F372-339B-69E145380FD2}"/>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24564FE-0A6B-D3DA-18AC-E554A7DD430F}"/>
              </a:ext>
            </a:extLst>
          </p:cNvPr>
          <p:cNvCxnSpPr>
            <a:cxnSpLocks/>
          </p:cNvCxnSpPr>
          <p:nvPr/>
        </p:nvCxnSpPr>
        <p:spPr>
          <a:xfrm>
            <a:off x="2833688" y="5051425"/>
            <a:ext cx="530225" cy="1428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A4C0E8-58C2-582C-C63C-8DCDAEA63019}"/>
              </a:ext>
            </a:extLst>
          </p:cNvPr>
          <p:cNvCxnSpPr>
            <a:cxnSpLocks/>
          </p:cNvCxnSpPr>
          <p:nvPr/>
        </p:nvCxnSpPr>
        <p:spPr>
          <a:xfrm flipV="1">
            <a:off x="2768600" y="4689475"/>
            <a:ext cx="593725" cy="6985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A73FDAE-E289-7319-2FFF-6BD1102D318B}"/>
              </a:ext>
            </a:extLst>
          </p:cNvPr>
          <p:cNvCxnSpPr>
            <a:cxnSpLocks/>
          </p:cNvCxnSpPr>
          <p:nvPr/>
        </p:nvCxnSpPr>
        <p:spPr>
          <a:xfrm flipV="1">
            <a:off x="4481513" y="4941888"/>
            <a:ext cx="439738" cy="18256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5D3D874-8C41-5343-1D12-3836667AAD33}"/>
              </a:ext>
            </a:extLst>
          </p:cNvPr>
          <p:cNvCxnSpPr>
            <a:cxnSpLocks/>
          </p:cNvCxnSpPr>
          <p:nvPr/>
        </p:nvCxnSpPr>
        <p:spPr>
          <a:xfrm>
            <a:off x="4411663" y="4672013"/>
            <a:ext cx="509588" cy="16351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4" name="Line 19">
            <a:extLst>
              <a:ext uri="{FF2B5EF4-FFF2-40B4-BE49-F238E27FC236}">
                <a16:creationId xmlns:a16="http://schemas.microsoft.com/office/drawing/2014/main" id="{F967810F-08FD-EA9F-A7D5-690F18C10427}"/>
              </a:ext>
            </a:extLst>
          </p:cNvPr>
          <p:cNvSpPr>
            <a:spLocks noChangeShapeType="1"/>
          </p:cNvSpPr>
          <p:nvPr/>
        </p:nvSpPr>
        <p:spPr bwMode="auto">
          <a:xfrm>
            <a:off x="4002457" y="5881112"/>
            <a:ext cx="0" cy="360362"/>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9">
            <a:extLst>
              <a:ext uri="{FF2B5EF4-FFF2-40B4-BE49-F238E27FC236}">
                <a16:creationId xmlns:a16="http://schemas.microsoft.com/office/drawing/2014/main" id="{65F7F5FF-ABE5-FFF5-EE64-BC8EE6E93690}"/>
              </a:ext>
            </a:extLst>
          </p:cNvPr>
          <p:cNvSpPr>
            <a:spLocks noChangeShapeType="1"/>
          </p:cNvSpPr>
          <p:nvPr/>
        </p:nvSpPr>
        <p:spPr bwMode="auto">
          <a:xfrm>
            <a:off x="3835402" y="5887793"/>
            <a:ext cx="5205" cy="361097"/>
          </a:xfrm>
          <a:prstGeom prst="line">
            <a:avLst/>
          </a:prstGeom>
          <a:noFill/>
          <a:ln w="9525">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4262955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9C3E39-B58C-3136-71C5-5C987DE8EE6D}"/>
              </a:ext>
            </a:extLst>
          </p:cNvPr>
          <p:cNvSpPr>
            <a:spLocks noGrp="1"/>
          </p:cNvSpPr>
          <p:nvPr>
            <p:ph type="title"/>
          </p:nvPr>
        </p:nvSpPr>
        <p:spPr/>
        <p:txBody>
          <a:bodyPr/>
          <a:lstStyle/>
          <a:p>
            <a:r>
              <a:rPr kumimoji="1" lang="en-US" altLang="ja-US" dirty="0"/>
              <a:t>Buddha’s Awakening 1</a:t>
            </a:r>
            <a:endParaRPr kumimoji="1" lang="ja-US" altLang="en-US" dirty="0"/>
          </a:p>
        </p:txBody>
      </p:sp>
      <p:sp>
        <p:nvSpPr>
          <p:cNvPr id="3" name="コンテンツ プレースホルダー 2">
            <a:extLst>
              <a:ext uri="{FF2B5EF4-FFF2-40B4-BE49-F238E27FC236}">
                <a16:creationId xmlns:a16="http://schemas.microsoft.com/office/drawing/2014/main" id="{5A7A99A3-E139-5DAE-A47A-DC9BEEB2C8BA}"/>
              </a:ext>
            </a:extLst>
          </p:cNvPr>
          <p:cNvSpPr>
            <a:spLocks noGrp="1"/>
          </p:cNvSpPr>
          <p:nvPr>
            <p:ph idx="1"/>
          </p:nvPr>
        </p:nvSpPr>
        <p:spPr>
          <a:xfrm>
            <a:off x="323528" y="1556792"/>
            <a:ext cx="8820472" cy="4830763"/>
          </a:xfrm>
        </p:spPr>
        <p:txBody>
          <a:bodyPr/>
          <a:lstStyle/>
          <a:p>
            <a:r>
              <a:rPr kumimoji="1" lang="en-US" altLang="ja-US" dirty="0" err="1"/>
              <a:t>Gotama</a:t>
            </a:r>
            <a:r>
              <a:rPr kumimoji="1" lang="en-US" altLang="ja-US" dirty="0"/>
              <a:t> sought Goodness (</a:t>
            </a:r>
            <a:r>
              <a:rPr kumimoji="1" lang="en-US" altLang="ja-US" i="1" dirty="0" err="1"/>
              <a:t>kusala</a:t>
            </a:r>
            <a:r>
              <a:rPr kumimoji="1" lang="en-US" altLang="ja-US" dirty="0"/>
              <a:t>), as </a:t>
            </a:r>
            <a:r>
              <a:rPr kumimoji="1" lang="en-US" altLang="ja-US" dirty="0" err="1"/>
              <a:t>bodhisatta</a:t>
            </a:r>
            <a:endParaRPr kumimoji="1" lang="en-US" altLang="ja-US" dirty="0"/>
          </a:p>
          <a:p>
            <a:endParaRPr kumimoji="1" lang="en-US" altLang="ja-US" dirty="0"/>
          </a:p>
          <a:p>
            <a:r>
              <a:rPr kumimoji="1" lang="en-US" altLang="ja-US" dirty="0"/>
              <a:t>He attained Heart Liberation (</a:t>
            </a:r>
            <a:r>
              <a:rPr kumimoji="1" lang="en-US" altLang="ja-US" i="1" dirty="0" err="1"/>
              <a:t>ceto</a:t>
            </a:r>
            <a:r>
              <a:rPr kumimoji="1" lang="en-US" altLang="ja-US" i="1" dirty="0"/>
              <a:t> </a:t>
            </a:r>
            <a:r>
              <a:rPr kumimoji="1" lang="en-US" altLang="ja-US" i="1" dirty="0" err="1"/>
              <a:t>vi</a:t>
            </a:r>
            <a:r>
              <a:rPr lang="en-US" altLang="ja-US" sz="2800" i="1" kern="100" dirty="0" err="1">
                <a:effectLst/>
                <a:latin typeface="Aptos" panose="020B0004020202020204" pitchFamily="34" charset="0"/>
                <a:ea typeface="Yu Gothic" panose="020B0400000000000000" pitchFamily="34" charset="-128"/>
                <a:cs typeface="Times New Roman" panose="02020603050405020304" pitchFamily="18" charset="0"/>
              </a:rPr>
              <a:t>m</a:t>
            </a:r>
            <a:r>
              <a:rPr kumimoji="1" lang="en-US" altLang="ja-US" i="1" dirty="0" err="1"/>
              <a:t>utti</a:t>
            </a:r>
            <a:r>
              <a:rPr kumimoji="1" lang="en-US" altLang="ja-US" dirty="0"/>
              <a:t>)</a:t>
            </a:r>
          </a:p>
          <a:p>
            <a:endParaRPr kumimoji="1" lang="en-US" altLang="ja-US" dirty="0"/>
          </a:p>
          <a:p>
            <a:r>
              <a:rPr kumimoji="1" lang="en-US" altLang="ja-US" dirty="0"/>
              <a:t>He enjoyed peace (nirvana : no-wind, of karma)</a:t>
            </a:r>
          </a:p>
          <a:p>
            <a:endParaRPr kumimoji="1" lang="en-US" altLang="ja-US" dirty="0"/>
          </a:p>
          <a:p>
            <a:r>
              <a:rPr kumimoji="1" lang="en-US" altLang="ja-US" dirty="0"/>
              <a:t>He became awakened (buddha)</a:t>
            </a:r>
          </a:p>
          <a:p>
            <a:endParaRPr kumimoji="1" lang="en-US" altLang="ja-US" dirty="0"/>
          </a:p>
          <a:p>
            <a:endParaRPr kumimoji="1" lang="ja-US" altLang="en-US" dirty="0"/>
          </a:p>
        </p:txBody>
      </p:sp>
    </p:spTree>
    <p:extLst>
      <p:ext uri="{BB962C8B-B14F-4D97-AF65-F5344CB8AC3E}">
        <p14:creationId xmlns:p14="http://schemas.microsoft.com/office/powerpoint/2010/main" val="2605305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EF17B-D528-4D3F-9E71-26843B4E4E9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1ED61A5-4972-B997-B113-5CB70791E69F}"/>
              </a:ext>
            </a:extLst>
          </p:cNvPr>
          <p:cNvSpPr>
            <a:spLocks noGrp="1"/>
          </p:cNvSpPr>
          <p:nvPr>
            <p:ph type="title"/>
          </p:nvPr>
        </p:nvSpPr>
        <p:spPr/>
        <p:txBody>
          <a:bodyPr/>
          <a:lstStyle/>
          <a:p>
            <a:r>
              <a:rPr kumimoji="1" lang="en-US" altLang="ja-US" dirty="0"/>
              <a:t>Buddha’s Awakening 2</a:t>
            </a:r>
            <a:endParaRPr kumimoji="1" lang="ja-US" altLang="en-US" dirty="0"/>
          </a:p>
        </p:txBody>
      </p:sp>
      <p:sp>
        <p:nvSpPr>
          <p:cNvPr id="3" name="コンテンツ プレースホルダー 2">
            <a:extLst>
              <a:ext uri="{FF2B5EF4-FFF2-40B4-BE49-F238E27FC236}">
                <a16:creationId xmlns:a16="http://schemas.microsoft.com/office/drawing/2014/main" id="{D63A678D-947F-431E-FC9A-4F9C4709E589}"/>
              </a:ext>
            </a:extLst>
          </p:cNvPr>
          <p:cNvSpPr>
            <a:spLocks noGrp="1"/>
          </p:cNvSpPr>
          <p:nvPr>
            <p:ph idx="1"/>
          </p:nvPr>
        </p:nvSpPr>
        <p:spPr>
          <a:xfrm>
            <a:off x="323528" y="1556792"/>
            <a:ext cx="8820472" cy="4830763"/>
          </a:xfrm>
        </p:spPr>
        <p:txBody>
          <a:bodyPr/>
          <a:lstStyle/>
          <a:p>
            <a:r>
              <a:rPr kumimoji="1" lang="en-US" altLang="ja-US" dirty="0" err="1"/>
              <a:t>Gotama</a:t>
            </a:r>
            <a:r>
              <a:rPr kumimoji="1" lang="en-US" altLang="ja-US" dirty="0"/>
              <a:t> sought Holiness (</a:t>
            </a:r>
            <a:r>
              <a:rPr kumimoji="1" lang="en-US" altLang="ja-US" i="1" dirty="0"/>
              <a:t>Ariya</a:t>
            </a:r>
            <a:r>
              <a:rPr kumimoji="1" lang="en-US" altLang="ja-US" dirty="0"/>
              <a:t>)</a:t>
            </a:r>
          </a:p>
          <a:p>
            <a:endParaRPr kumimoji="1" lang="en-US" altLang="ja-US" dirty="0"/>
          </a:p>
          <a:p>
            <a:r>
              <a:rPr kumimoji="1" lang="en-US" altLang="ja-US" dirty="0"/>
              <a:t>He </a:t>
            </a:r>
            <a:r>
              <a:rPr kumimoji="1" lang="en-US" altLang="ja-US"/>
              <a:t>attained Prognosis </a:t>
            </a:r>
            <a:r>
              <a:rPr kumimoji="1" lang="en-US" altLang="ja-US" dirty="0"/>
              <a:t>Liberation (</a:t>
            </a:r>
            <a:r>
              <a:rPr kumimoji="1" lang="en-US" altLang="ja-US" i="1" dirty="0" err="1"/>
              <a:t>pa</a:t>
            </a:r>
            <a:r>
              <a:rPr lang="en-US" altLang="ja-US" sz="2800" i="1" kern="100" dirty="0" err="1">
                <a:effectLst/>
                <a:latin typeface="Times New Roman" panose="02020603050405020304" pitchFamily="18" charset="0"/>
                <a:ea typeface="Yu Gothic" panose="020B0400000000000000" pitchFamily="34" charset="-128"/>
                <a:cs typeface="Times New Roman" panose="02020603050405020304" pitchFamily="18" charset="0"/>
              </a:rPr>
              <a:t>ññâ</a:t>
            </a:r>
            <a:r>
              <a:rPr lang="en-US" altLang="ja-US" sz="2800" i="1" kern="100" dirty="0" err="1">
                <a:effectLst/>
                <a:latin typeface="Aptos" panose="020B0004020202020204" pitchFamily="34" charset="0"/>
                <a:ea typeface="Yu Gothic" panose="020B0400000000000000" pitchFamily="34" charset="-128"/>
                <a:cs typeface="Times New Roman" panose="02020603050405020304" pitchFamily="18" charset="0"/>
              </a:rPr>
              <a:t>-m</a:t>
            </a:r>
            <a:r>
              <a:rPr kumimoji="1" lang="en-US" altLang="ja-US" i="1" dirty="0" err="1"/>
              <a:t>utti</a:t>
            </a:r>
            <a:r>
              <a:rPr kumimoji="1" lang="en-US" altLang="ja-US" dirty="0"/>
              <a:t>)</a:t>
            </a:r>
          </a:p>
          <a:p>
            <a:endParaRPr kumimoji="1" lang="en-US" altLang="ja-US" dirty="0"/>
          </a:p>
          <a:p>
            <a:r>
              <a:rPr kumimoji="1" lang="en-US" altLang="ja-US" dirty="0"/>
              <a:t>He engaged in salvation of all (</a:t>
            </a:r>
            <a:r>
              <a:rPr kumimoji="1" lang="en-US" altLang="ja-US" dirty="0" err="1"/>
              <a:t>bodhisatta</a:t>
            </a:r>
            <a:r>
              <a:rPr kumimoji="1" lang="en-US" altLang="ja-US" dirty="0"/>
              <a:t> way)</a:t>
            </a:r>
          </a:p>
          <a:p>
            <a:endParaRPr kumimoji="1" lang="en-US" altLang="ja-US" dirty="0"/>
          </a:p>
          <a:p>
            <a:r>
              <a:rPr kumimoji="1" lang="en-US" altLang="ja-US" dirty="0"/>
              <a:t>Cf. </a:t>
            </a:r>
            <a:r>
              <a:rPr kumimoji="1" lang="en-US" altLang="ja-US" dirty="0" err="1"/>
              <a:t>Brahama</a:t>
            </a:r>
            <a:r>
              <a:rPr kumimoji="1" lang="en-US" altLang="ja-US" dirty="0"/>
              <a:t>-beseech scripture, wondering life</a:t>
            </a:r>
          </a:p>
          <a:p>
            <a:endParaRPr kumimoji="1" lang="en-US" altLang="ja-US" dirty="0"/>
          </a:p>
          <a:p>
            <a:endParaRPr kumimoji="1" lang="en-US" altLang="ja-US" dirty="0"/>
          </a:p>
          <a:p>
            <a:endParaRPr kumimoji="1" lang="en-US" altLang="ja-US" dirty="0"/>
          </a:p>
          <a:p>
            <a:endParaRPr kumimoji="1" lang="ja-US" altLang="en-US" dirty="0"/>
          </a:p>
        </p:txBody>
      </p:sp>
    </p:spTree>
    <p:extLst>
      <p:ext uri="{BB962C8B-B14F-4D97-AF65-F5344CB8AC3E}">
        <p14:creationId xmlns:p14="http://schemas.microsoft.com/office/powerpoint/2010/main" val="1468346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BABC99-DC4C-D591-403D-4706FF5D3D51}"/>
              </a:ext>
            </a:extLst>
          </p:cNvPr>
          <p:cNvSpPr>
            <a:spLocks noGrp="1"/>
          </p:cNvSpPr>
          <p:nvPr>
            <p:ph type="title"/>
          </p:nvPr>
        </p:nvSpPr>
        <p:spPr>
          <a:xfrm>
            <a:off x="457200" y="476672"/>
            <a:ext cx="8229600" cy="868362"/>
          </a:xfrm>
        </p:spPr>
        <p:txBody>
          <a:bodyPr>
            <a:normAutofit fontScale="90000"/>
          </a:bodyPr>
          <a:lstStyle/>
          <a:p>
            <a:r>
              <a:rPr kumimoji="1" lang="en-US" altLang="ja-US" dirty="0"/>
              <a:t>Global </a:t>
            </a:r>
            <a:r>
              <a:rPr kumimoji="1" lang="en-US" altLang="ja-US" dirty="0" err="1"/>
              <a:t>Problematique</a:t>
            </a:r>
            <a:br>
              <a:rPr kumimoji="1" lang="en-US" altLang="ja-US" dirty="0"/>
            </a:br>
            <a:r>
              <a:rPr kumimoji="1" lang="en-US" altLang="ja-US" dirty="0"/>
              <a:t>(</a:t>
            </a:r>
            <a:r>
              <a:rPr kumimoji="1" lang="en-US" altLang="ja-US" dirty="0" err="1"/>
              <a:t>entertwined</a:t>
            </a:r>
            <a:r>
              <a:rPr kumimoji="1" lang="en-US" altLang="ja-US" dirty="0"/>
              <a:t> problems)</a:t>
            </a:r>
            <a:endParaRPr kumimoji="1" lang="ja-US" altLang="en-US" dirty="0"/>
          </a:p>
        </p:txBody>
      </p:sp>
      <p:sp>
        <p:nvSpPr>
          <p:cNvPr id="3" name="コンテンツ プレースホルダー 2">
            <a:extLst>
              <a:ext uri="{FF2B5EF4-FFF2-40B4-BE49-F238E27FC236}">
                <a16:creationId xmlns:a16="http://schemas.microsoft.com/office/drawing/2014/main" id="{53C7AAED-9BAD-C25A-7481-F8414D6CB24F}"/>
              </a:ext>
            </a:extLst>
          </p:cNvPr>
          <p:cNvSpPr>
            <a:spLocks noGrp="1"/>
          </p:cNvSpPr>
          <p:nvPr>
            <p:ph idx="1"/>
          </p:nvPr>
        </p:nvSpPr>
        <p:spPr>
          <a:xfrm>
            <a:off x="431032" y="2049568"/>
            <a:ext cx="8712968" cy="4830763"/>
          </a:xfrm>
        </p:spPr>
        <p:txBody>
          <a:bodyPr/>
          <a:lstStyle/>
          <a:p>
            <a:r>
              <a:rPr kumimoji="1" lang="en-US" altLang="ja-US" dirty="0"/>
              <a:t>Individual problems:</a:t>
            </a:r>
          </a:p>
          <a:p>
            <a:r>
              <a:rPr kumimoji="1" lang="en-US" altLang="ja-US" dirty="0"/>
              <a:t>  Birth, aging, sickness, death, loss, parting, etc.</a:t>
            </a:r>
          </a:p>
          <a:p>
            <a:r>
              <a:rPr kumimoji="1" lang="en-US" altLang="ja-US" dirty="0"/>
              <a:t>Social problems</a:t>
            </a:r>
          </a:p>
          <a:p>
            <a:r>
              <a:rPr kumimoji="1" lang="en-US" altLang="ja-US" dirty="0"/>
              <a:t>  Discrimination, destruction, dictatorship, war, nuclear pollution and   holocaust, etc.</a:t>
            </a:r>
          </a:p>
          <a:p>
            <a:r>
              <a:rPr kumimoji="1" lang="en-US" altLang="ja-US" dirty="0"/>
              <a:t>Environmental problems:</a:t>
            </a:r>
          </a:p>
          <a:p>
            <a:r>
              <a:rPr kumimoji="1" lang="en-US" altLang="ja-US" dirty="0"/>
              <a:t>  Pollution, mass extinction of species, climate change, etc.</a:t>
            </a:r>
            <a:endParaRPr kumimoji="1" lang="ja-US" altLang="en-US" dirty="0"/>
          </a:p>
        </p:txBody>
      </p:sp>
    </p:spTree>
    <p:extLst>
      <p:ext uri="{BB962C8B-B14F-4D97-AF65-F5344CB8AC3E}">
        <p14:creationId xmlns:p14="http://schemas.microsoft.com/office/powerpoint/2010/main" val="535870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1CFB69-FCFC-6039-F6A1-0748DEF0BC6C}"/>
              </a:ext>
            </a:extLst>
          </p:cNvPr>
          <p:cNvSpPr>
            <a:spLocks noGrp="1"/>
          </p:cNvSpPr>
          <p:nvPr>
            <p:ph type="title"/>
          </p:nvPr>
        </p:nvSpPr>
        <p:spPr/>
        <p:txBody>
          <a:bodyPr/>
          <a:lstStyle/>
          <a:p>
            <a:r>
              <a:rPr kumimoji="1" lang="en-US" altLang="ja-US" dirty="0"/>
              <a:t>5 </a:t>
            </a:r>
            <a:r>
              <a:rPr kumimoji="1" lang="en-US" altLang="ja-US" dirty="0" err="1"/>
              <a:t>Pecepts</a:t>
            </a:r>
            <a:r>
              <a:rPr kumimoji="1" lang="en-US" altLang="ja-US" dirty="0"/>
              <a:t>/10 Commandments</a:t>
            </a:r>
            <a:endParaRPr kumimoji="1" lang="ja-US" altLang="en-US" dirty="0"/>
          </a:p>
        </p:txBody>
      </p:sp>
      <p:sp>
        <p:nvSpPr>
          <p:cNvPr id="3" name="コンテンツ プレースホルダー 2">
            <a:extLst>
              <a:ext uri="{FF2B5EF4-FFF2-40B4-BE49-F238E27FC236}">
                <a16:creationId xmlns:a16="http://schemas.microsoft.com/office/drawing/2014/main" id="{CC154A4E-69A4-F700-ECEF-DF417ED4D570}"/>
              </a:ext>
            </a:extLst>
          </p:cNvPr>
          <p:cNvSpPr>
            <a:spLocks noGrp="1"/>
          </p:cNvSpPr>
          <p:nvPr>
            <p:ph idx="1"/>
          </p:nvPr>
        </p:nvSpPr>
        <p:spPr>
          <a:xfrm>
            <a:off x="179512" y="1662222"/>
            <a:ext cx="8784976" cy="4830763"/>
          </a:xfrm>
        </p:spPr>
        <p:txBody>
          <a:bodyPr/>
          <a:lstStyle/>
          <a:p>
            <a:r>
              <a:rPr kumimoji="1" lang="en-US" altLang="ja-US" dirty="0"/>
              <a:t>Religion is reunion with holiness from sin</a:t>
            </a:r>
          </a:p>
          <a:p>
            <a:r>
              <a:rPr kumimoji="1" lang="en-US" altLang="ja-US" dirty="0"/>
              <a:t>Religions require basic ethical rules for societies</a:t>
            </a:r>
          </a:p>
          <a:p>
            <a:r>
              <a:rPr kumimoji="1" lang="en-US" altLang="ja-US" dirty="0"/>
              <a:t>  </a:t>
            </a:r>
            <a:r>
              <a:rPr kumimoji="1" lang="en-US" altLang="ja-US" u="sng" dirty="0"/>
              <a:t>Five Precepts</a:t>
            </a:r>
            <a:r>
              <a:rPr kumimoji="1" lang="en-US" altLang="ja-US" dirty="0"/>
              <a:t>           </a:t>
            </a:r>
            <a:r>
              <a:rPr kumimoji="1" lang="en-US" altLang="ja-US" u="sng" dirty="0"/>
              <a:t>Ten Commandments</a:t>
            </a:r>
          </a:p>
          <a:p>
            <a:r>
              <a:rPr kumimoji="1" lang="en-US" altLang="ja-US" dirty="0"/>
              <a:t>  1. No killing		      5. No homicide</a:t>
            </a:r>
          </a:p>
          <a:p>
            <a:r>
              <a:rPr kumimoji="1" lang="en-US" altLang="ja-US" dirty="0"/>
              <a:t>  2. No stealing.            6. No adultery</a:t>
            </a:r>
          </a:p>
          <a:p>
            <a:r>
              <a:rPr kumimoji="1" lang="en-US" altLang="ja-US" dirty="0"/>
              <a:t>  3. No adultery	      7. No stealing</a:t>
            </a:r>
          </a:p>
          <a:p>
            <a:r>
              <a:rPr kumimoji="1" lang="en-US" altLang="ja-US" dirty="0"/>
              <a:t>  4. No lying		      8. No false witness</a:t>
            </a:r>
          </a:p>
          <a:p>
            <a:r>
              <a:rPr kumimoji="1" lang="en-US" altLang="ja-US" dirty="0"/>
              <a:t>  5. No intoxicants	      9-10. No coveting</a:t>
            </a:r>
          </a:p>
          <a:p>
            <a:r>
              <a:rPr kumimoji="1" lang="en-US" altLang="ja-US" u="sng" dirty="0"/>
              <a:t>  </a:t>
            </a:r>
            <a:endParaRPr kumimoji="1" lang="ja-US" altLang="en-US" dirty="0"/>
          </a:p>
        </p:txBody>
      </p:sp>
    </p:spTree>
    <p:extLst>
      <p:ext uri="{BB962C8B-B14F-4D97-AF65-F5344CB8AC3E}">
        <p14:creationId xmlns:p14="http://schemas.microsoft.com/office/powerpoint/2010/main" val="357094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25B4B-914B-EA4D-C9C8-6DBE3020F188}"/>
            </a:ext>
          </a:extLst>
        </p:cNvPr>
        <p:cNvGrpSpPr/>
        <p:nvPr/>
      </p:nvGrpSpPr>
      <p:grpSpPr>
        <a:xfrm>
          <a:off x="0" y="0"/>
          <a:ext cx="0" cy="0"/>
          <a:chOff x="0" y="0"/>
          <a:chExt cx="0" cy="0"/>
        </a:xfrm>
      </p:grpSpPr>
      <p:sp>
        <p:nvSpPr>
          <p:cNvPr id="111618" name="Rectangle 2">
            <a:extLst>
              <a:ext uri="{FF2B5EF4-FFF2-40B4-BE49-F238E27FC236}">
                <a16:creationId xmlns:a16="http://schemas.microsoft.com/office/drawing/2014/main" id="{A2DE8930-C25F-FB32-00B9-F180C4FF0C14}"/>
              </a:ext>
            </a:extLst>
          </p:cNvPr>
          <p:cNvSpPr>
            <a:spLocks noGrp="1" noChangeArrowheads="1"/>
          </p:cNvSpPr>
          <p:nvPr>
            <p:ph type="title"/>
          </p:nvPr>
        </p:nvSpPr>
        <p:spPr>
          <a:xfrm>
            <a:off x="468313" y="188913"/>
            <a:ext cx="8229600" cy="868362"/>
          </a:xfrm>
        </p:spPr>
        <p:txBody>
          <a:bodyPr/>
          <a:lstStyle/>
          <a:p>
            <a:pPr eaLnBrk="1" hangingPunct="1"/>
            <a:r>
              <a:rPr lang="en-US" altLang="ja-JP" dirty="0"/>
              <a:t>Declaration toward a Global Ethic</a:t>
            </a:r>
          </a:p>
        </p:txBody>
      </p:sp>
      <p:sp>
        <p:nvSpPr>
          <p:cNvPr id="111619" name="AutoShape 3">
            <a:extLst>
              <a:ext uri="{FF2B5EF4-FFF2-40B4-BE49-F238E27FC236}">
                <a16:creationId xmlns:a16="http://schemas.microsoft.com/office/drawing/2014/main" id="{D1EA83BA-0F72-0130-35C7-669D1C654C5E}"/>
              </a:ext>
            </a:extLst>
          </p:cNvPr>
          <p:cNvSpPr>
            <a:spLocks noChangeArrowheads="1"/>
          </p:cNvSpPr>
          <p:nvPr/>
        </p:nvSpPr>
        <p:spPr bwMode="auto">
          <a:xfrm>
            <a:off x="5356752" y="3117612"/>
            <a:ext cx="1698696" cy="3260725"/>
          </a:xfrm>
          <a:prstGeom prst="roundRect">
            <a:avLst>
              <a:gd name="adj" fmla="val 13745"/>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0" name="AutoShape 4">
            <a:extLst>
              <a:ext uri="{FF2B5EF4-FFF2-40B4-BE49-F238E27FC236}">
                <a16:creationId xmlns:a16="http://schemas.microsoft.com/office/drawing/2014/main" id="{A0B9EC29-E328-2213-33D7-7D12E173BC37}"/>
              </a:ext>
            </a:extLst>
          </p:cNvPr>
          <p:cNvSpPr>
            <a:spLocks noChangeArrowheads="1"/>
          </p:cNvSpPr>
          <p:nvPr/>
        </p:nvSpPr>
        <p:spPr bwMode="auto">
          <a:xfrm>
            <a:off x="3521757" y="3136730"/>
            <a:ext cx="1691878" cy="3240087"/>
          </a:xfrm>
          <a:prstGeom prst="roundRect">
            <a:avLst>
              <a:gd name="adj" fmla="val 13745"/>
            </a:avLst>
          </a:prstGeom>
          <a:solidFill>
            <a:schemeClr val="hlink"/>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1" name="AutoShape 5">
            <a:extLst>
              <a:ext uri="{FF2B5EF4-FFF2-40B4-BE49-F238E27FC236}">
                <a16:creationId xmlns:a16="http://schemas.microsoft.com/office/drawing/2014/main" id="{1E8F2A2F-6A32-C7E6-B981-C0095CB32350}"/>
              </a:ext>
            </a:extLst>
          </p:cNvPr>
          <p:cNvSpPr>
            <a:spLocks noChangeArrowheads="1"/>
          </p:cNvSpPr>
          <p:nvPr/>
        </p:nvSpPr>
        <p:spPr bwMode="auto">
          <a:xfrm>
            <a:off x="1910364" y="3169698"/>
            <a:ext cx="1462918" cy="3260725"/>
          </a:xfrm>
          <a:prstGeom prst="roundRect">
            <a:avLst>
              <a:gd name="adj" fmla="val 13745"/>
            </a:avLst>
          </a:prstGeom>
          <a:solidFill>
            <a:schemeClr val="folHlink"/>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2" name="AutoShape 6">
            <a:extLst>
              <a:ext uri="{FF2B5EF4-FFF2-40B4-BE49-F238E27FC236}">
                <a16:creationId xmlns:a16="http://schemas.microsoft.com/office/drawing/2014/main" id="{C8048B10-8609-FCA4-333E-850BDE4A6290}"/>
              </a:ext>
            </a:extLst>
          </p:cNvPr>
          <p:cNvSpPr>
            <a:spLocks noChangeArrowheads="1"/>
          </p:cNvSpPr>
          <p:nvPr/>
        </p:nvSpPr>
        <p:spPr bwMode="auto">
          <a:xfrm>
            <a:off x="172647" y="3195558"/>
            <a:ext cx="1594631" cy="3260725"/>
          </a:xfrm>
          <a:prstGeom prst="roundRect">
            <a:avLst>
              <a:gd name="adj" fmla="val 13745"/>
            </a:avLst>
          </a:prstGeom>
          <a:solidFill>
            <a:srgbClr val="33CC33"/>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3" name="Rectangle 7">
            <a:extLst>
              <a:ext uri="{FF2B5EF4-FFF2-40B4-BE49-F238E27FC236}">
                <a16:creationId xmlns:a16="http://schemas.microsoft.com/office/drawing/2014/main" id="{4D98B80D-06A1-90FA-331B-28C0A2BB21EA}"/>
              </a:ext>
            </a:extLst>
          </p:cNvPr>
          <p:cNvSpPr>
            <a:spLocks noChangeArrowheads="1"/>
          </p:cNvSpPr>
          <p:nvPr/>
        </p:nvSpPr>
        <p:spPr bwMode="auto">
          <a:xfrm>
            <a:off x="1763713" y="1628775"/>
            <a:ext cx="514916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dirty="0">
                <a:latin typeface="Arial" panose="020B0604020202020204" pitchFamily="34" charset="0"/>
              </a:rPr>
              <a:t>  </a:t>
            </a:r>
            <a:r>
              <a:rPr lang="en-US" altLang="ja-JP" b="1" dirty="0">
                <a:solidFill>
                  <a:srgbClr val="FFCC66"/>
                </a:solidFill>
                <a:latin typeface="Arial" panose="020B0604020202020204" pitchFamily="34" charset="0"/>
              </a:rPr>
              <a:t>5 Irrevocable Directives:</a:t>
            </a:r>
          </a:p>
        </p:txBody>
      </p:sp>
      <p:sp>
        <p:nvSpPr>
          <p:cNvPr id="111624" name="Rectangle 8">
            <a:extLst>
              <a:ext uri="{FF2B5EF4-FFF2-40B4-BE49-F238E27FC236}">
                <a16:creationId xmlns:a16="http://schemas.microsoft.com/office/drawing/2014/main" id="{3B8A3ABA-8E1D-BF14-0C65-79D34402D06A}"/>
              </a:ext>
            </a:extLst>
          </p:cNvPr>
          <p:cNvSpPr>
            <a:spLocks noChangeArrowheads="1"/>
          </p:cNvSpPr>
          <p:nvPr/>
        </p:nvSpPr>
        <p:spPr bwMode="auto">
          <a:xfrm>
            <a:off x="969963" y="3430588"/>
            <a:ext cx="1730375" cy="228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p:txBody>
      </p:sp>
      <p:sp>
        <p:nvSpPr>
          <p:cNvPr id="111625" name="Text Box 9">
            <a:extLst>
              <a:ext uri="{FF2B5EF4-FFF2-40B4-BE49-F238E27FC236}">
                <a16:creationId xmlns:a16="http://schemas.microsoft.com/office/drawing/2014/main" id="{56749724-3970-943D-4C44-F2F6AC0A58F0}"/>
              </a:ext>
            </a:extLst>
          </p:cNvPr>
          <p:cNvSpPr txBox="1">
            <a:spLocks noChangeArrowheads="1"/>
          </p:cNvSpPr>
          <p:nvPr/>
        </p:nvSpPr>
        <p:spPr bwMode="auto">
          <a:xfrm>
            <a:off x="125610" y="2700089"/>
            <a:ext cx="1559540"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111626" name="Text Box 10">
            <a:extLst>
              <a:ext uri="{FF2B5EF4-FFF2-40B4-BE49-F238E27FC236}">
                <a16:creationId xmlns:a16="http://schemas.microsoft.com/office/drawing/2014/main" id="{6471B1BC-9385-D91A-E1BA-FE794AAFABE7}"/>
              </a:ext>
            </a:extLst>
          </p:cNvPr>
          <p:cNvSpPr txBox="1">
            <a:spLocks noChangeArrowheads="1"/>
          </p:cNvSpPr>
          <p:nvPr/>
        </p:nvSpPr>
        <p:spPr bwMode="auto">
          <a:xfrm>
            <a:off x="3059113" y="3357563"/>
            <a:ext cx="100806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000" b="1">
                <a:latin typeface="Arial" panose="020B0604020202020204" pitchFamily="34" charset="0"/>
              </a:rPr>
              <a:t>　</a:t>
            </a:r>
            <a:endParaRPr lang="ja-JP" altLang="en-US" sz="1800" b="1">
              <a:latin typeface="Arial" panose="020B0604020202020204" pitchFamily="34" charset="0"/>
            </a:endParaRPr>
          </a:p>
        </p:txBody>
      </p:sp>
      <p:sp>
        <p:nvSpPr>
          <p:cNvPr id="111627" name="Text Box 11">
            <a:extLst>
              <a:ext uri="{FF2B5EF4-FFF2-40B4-BE49-F238E27FC236}">
                <a16:creationId xmlns:a16="http://schemas.microsoft.com/office/drawing/2014/main" id="{5199D0EF-7E6A-8CD6-C9BC-407A2BFF6756}"/>
              </a:ext>
            </a:extLst>
          </p:cNvPr>
          <p:cNvSpPr txBox="1">
            <a:spLocks noChangeArrowheads="1"/>
          </p:cNvSpPr>
          <p:nvPr/>
        </p:nvSpPr>
        <p:spPr bwMode="auto">
          <a:xfrm>
            <a:off x="1880368" y="2700089"/>
            <a:ext cx="162691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400" b="1" dirty="0">
                <a:latin typeface="Arial" panose="020B0604020202020204" pitchFamily="34" charset="0"/>
              </a:rPr>
              <a:t>　　　 </a:t>
            </a:r>
            <a:r>
              <a:rPr lang="en-US" altLang="ja-JP" sz="2400" dirty="0">
                <a:latin typeface="Arial" panose="020B0604020202020204" pitchFamily="34" charset="0"/>
              </a:rPr>
              <a:t>2. </a:t>
            </a:r>
          </a:p>
          <a:p>
            <a:pPr algn="ctr" eaLnBrk="1" hangingPunct="1">
              <a:spcBef>
                <a:spcPct val="50000"/>
              </a:spcBef>
              <a:buClrTx/>
              <a:buFontTx/>
              <a:buNone/>
            </a:pPr>
            <a:r>
              <a:rPr lang="en-US" altLang="ja-JP" sz="2400" dirty="0">
                <a:latin typeface="Arial" panose="020B0604020202020204" pitchFamily="34" charset="0"/>
              </a:rPr>
              <a:t>solidarity</a:t>
            </a:r>
          </a:p>
          <a:p>
            <a:pPr algn="ctr" eaLnBrk="1" hangingPunct="1">
              <a:spcBef>
                <a:spcPct val="50000"/>
              </a:spcBef>
              <a:buClrTx/>
              <a:buFontTx/>
              <a:buNone/>
            </a:pPr>
            <a:r>
              <a:rPr lang="en-US" altLang="ja-JP" sz="2400" dirty="0">
                <a:latin typeface="Arial" panose="020B0604020202020204" pitchFamily="34" charset="0"/>
              </a:rPr>
              <a:t> &amp;</a:t>
            </a:r>
          </a:p>
          <a:p>
            <a:pPr algn="ctr" eaLnBrk="1" hangingPunct="1">
              <a:spcBef>
                <a:spcPct val="50000"/>
              </a:spcBef>
              <a:buClrTx/>
              <a:buFontTx/>
              <a:buNone/>
            </a:pPr>
            <a:r>
              <a:rPr lang="en-US" altLang="ja-JP" sz="2400" dirty="0">
                <a:latin typeface="Arial" panose="020B0604020202020204" pitchFamily="34" charset="0"/>
              </a:rPr>
              <a:t> just </a:t>
            </a:r>
          </a:p>
          <a:p>
            <a:pPr algn="ctr" eaLnBrk="1" hangingPunct="1">
              <a:spcBef>
                <a:spcPct val="50000"/>
              </a:spcBef>
              <a:buClrTx/>
              <a:buFontTx/>
              <a:buNone/>
            </a:pPr>
            <a:r>
              <a:rPr lang="en-US" altLang="ja-JP" sz="2400" dirty="0">
                <a:latin typeface="Arial" panose="020B0604020202020204" pitchFamily="34" charset="0"/>
              </a:rPr>
              <a:t>economic</a:t>
            </a:r>
          </a:p>
          <a:p>
            <a:pPr algn="ctr" eaLnBrk="1" hangingPunct="1">
              <a:spcBef>
                <a:spcPct val="50000"/>
              </a:spcBef>
              <a:buClrTx/>
              <a:buFontTx/>
              <a:buNone/>
            </a:pPr>
            <a:r>
              <a:rPr lang="en-US" altLang="ja-JP" sz="2400" dirty="0">
                <a:latin typeface="Arial" panose="020B0604020202020204" pitchFamily="34" charset="0"/>
              </a:rPr>
              <a:t>order</a:t>
            </a:r>
          </a:p>
        </p:txBody>
      </p:sp>
      <p:sp>
        <p:nvSpPr>
          <p:cNvPr id="111628" name="Text Box 12">
            <a:extLst>
              <a:ext uri="{FF2B5EF4-FFF2-40B4-BE49-F238E27FC236}">
                <a16:creationId xmlns:a16="http://schemas.microsoft.com/office/drawing/2014/main" id="{2C504413-B602-7631-B479-D88734BBDF86}"/>
              </a:ext>
            </a:extLst>
          </p:cNvPr>
          <p:cNvSpPr txBox="1">
            <a:spLocks noChangeArrowheads="1"/>
          </p:cNvSpPr>
          <p:nvPr/>
        </p:nvSpPr>
        <p:spPr bwMode="auto">
          <a:xfrm>
            <a:off x="3487701" y="2682871"/>
            <a:ext cx="1761705"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3.     </a:t>
            </a:r>
          </a:p>
          <a:p>
            <a:pPr algn="ctr" eaLnBrk="1" hangingPunct="1">
              <a:spcBef>
                <a:spcPct val="50000"/>
              </a:spcBef>
              <a:buClrTx/>
              <a:buFontTx/>
              <a:buNone/>
            </a:pPr>
            <a:r>
              <a:rPr lang="en-US" altLang="ja-JP" sz="2400" dirty="0">
                <a:latin typeface="Arial" panose="020B0604020202020204" pitchFamily="34" charset="0"/>
              </a:rPr>
              <a:t>tolerance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a life </a:t>
            </a:r>
          </a:p>
          <a:p>
            <a:pPr algn="ctr" eaLnBrk="1" hangingPunct="1">
              <a:spcBef>
                <a:spcPct val="50000"/>
              </a:spcBef>
              <a:buClrTx/>
              <a:buFontTx/>
              <a:buNone/>
            </a:pPr>
            <a:r>
              <a:rPr lang="en-US" altLang="ja-JP" sz="2400" dirty="0">
                <a:latin typeface="Arial" panose="020B0604020202020204" pitchFamily="34" charset="0"/>
              </a:rPr>
              <a:t>of </a:t>
            </a:r>
          </a:p>
          <a:p>
            <a:pPr algn="ctr" eaLnBrk="1" hangingPunct="1">
              <a:spcBef>
                <a:spcPct val="50000"/>
              </a:spcBef>
              <a:buClrTx/>
              <a:buFontTx/>
              <a:buNone/>
            </a:pPr>
            <a:r>
              <a:rPr lang="en-US" altLang="ja-JP" sz="2400" dirty="0">
                <a:latin typeface="Arial" panose="020B0604020202020204" pitchFamily="34" charset="0"/>
              </a:rPr>
              <a:t>truthfulness</a:t>
            </a:r>
          </a:p>
        </p:txBody>
      </p:sp>
      <p:sp>
        <p:nvSpPr>
          <p:cNvPr id="111629" name="Text Box 13">
            <a:extLst>
              <a:ext uri="{FF2B5EF4-FFF2-40B4-BE49-F238E27FC236}">
                <a16:creationId xmlns:a16="http://schemas.microsoft.com/office/drawing/2014/main" id="{E508B375-ED59-BAA9-DD3D-7596C5659693}"/>
              </a:ext>
            </a:extLst>
          </p:cNvPr>
          <p:cNvSpPr txBox="1">
            <a:spLocks noChangeArrowheads="1"/>
          </p:cNvSpPr>
          <p:nvPr/>
        </p:nvSpPr>
        <p:spPr bwMode="auto">
          <a:xfrm>
            <a:off x="5265609" y="2623243"/>
            <a:ext cx="1891439" cy="4201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r>
              <a:rPr lang="en-US" altLang="ja-JP" sz="1800" dirty="0">
                <a:latin typeface="Arial" panose="020B0604020202020204" pitchFamily="34" charset="0"/>
              </a:rPr>
              <a:t> </a:t>
            </a:r>
            <a:r>
              <a:rPr lang="en-US" altLang="ja-JP" sz="2400" dirty="0">
                <a:latin typeface="Arial" panose="020B0604020202020204" pitchFamily="34" charset="0"/>
              </a:rPr>
              <a:t>4.       </a:t>
            </a:r>
          </a:p>
          <a:p>
            <a:pPr algn="ctr" eaLnBrk="1" hangingPunct="1">
              <a:spcBef>
                <a:spcPct val="50000"/>
              </a:spcBef>
              <a:buClrTx/>
              <a:buFontTx/>
              <a:buNone/>
            </a:pPr>
            <a:r>
              <a:rPr lang="en-US" altLang="ja-JP" sz="2400" dirty="0">
                <a:latin typeface="Arial" panose="020B0604020202020204" pitchFamily="34" charset="0"/>
              </a:rPr>
              <a:t>equal rights </a:t>
            </a:r>
          </a:p>
          <a:p>
            <a:pPr algn="ctr" eaLnBrk="1" hangingPunct="1">
              <a:spcBef>
                <a:spcPct val="50000"/>
              </a:spcBef>
              <a:buClrTx/>
              <a:buFontTx/>
              <a:buNone/>
            </a:pPr>
            <a:r>
              <a:rPr lang="en-US" altLang="ja-JP" sz="2400" dirty="0">
                <a:latin typeface="Arial" panose="020B0604020202020204" pitchFamily="34" charset="0"/>
              </a:rPr>
              <a:t>&amp;</a:t>
            </a:r>
          </a:p>
          <a:p>
            <a:pPr algn="ctr" eaLnBrk="1" hangingPunct="1">
              <a:spcBef>
                <a:spcPct val="50000"/>
              </a:spcBef>
              <a:buClrTx/>
              <a:buFontTx/>
              <a:buNone/>
            </a:pPr>
            <a:r>
              <a:rPr lang="en-US" altLang="ja-JP" sz="2400" dirty="0">
                <a:latin typeface="Arial" panose="020B0604020202020204" pitchFamily="34" charset="0"/>
              </a:rPr>
              <a:t>partnership</a:t>
            </a:r>
          </a:p>
          <a:p>
            <a:pPr algn="ctr" eaLnBrk="1" hangingPunct="1">
              <a:spcBef>
                <a:spcPct val="50000"/>
              </a:spcBef>
              <a:buClrTx/>
              <a:buFontTx/>
              <a:buNone/>
            </a:pPr>
            <a:r>
              <a:rPr lang="en-US" altLang="ja-JP" sz="2400" dirty="0">
                <a:latin typeface="Arial" panose="020B0604020202020204" pitchFamily="34" charset="0"/>
              </a:rPr>
              <a:t> between</a:t>
            </a:r>
          </a:p>
          <a:p>
            <a:pPr algn="ctr" eaLnBrk="1" hangingPunct="1">
              <a:spcBef>
                <a:spcPct val="50000"/>
              </a:spcBef>
              <a:buClrTx/>
              <a:buFontTx/>
              <a:buNone/>
            </a:pPr>
            <a:r>
              <a:rPr lang="en-US" altLang="ja-JP" sz="2400" dirty="0">
                <a:latin typeface="Arial" panose="020B0604020202020204" pitchFamily="34" charset="0"/>
              </a:rPr>
              <a:t>  men and</a:t>
            </a:r>
          </a:p>
          <a:p>
            <a:pPr algn="ctr" eaLnBrk="1" hangingPunct="1">
              <a:spcBef>
                <a:spcPct val="50000"/>
              </a:spcBef>
              <a:buClrTx/>
              <a:buFontTx/>
              <a:buNone/>
            </a:pPr>
            <a:r>
              <a:rPr lang="en-US" altLang="ja-JP" sz="2400" dirty="0">
                <a:latin typeface="Arial" panose="020B0604020202020204" pitchFamily="34" charset="0"/>
              </a:rPr>
              <a:t> women</a:t>
            </a:r>
          </a:p>
          <a:p>
            <a:pPr eaLnBrk="1" hangingPunct="1">
              <a:spcBef>
                <a:spcPct val="50000"/>
              </a:spcBef>
              <a:buClrTx/>
              <a:buFontTx/>
              <a:buNone/>
            </a:pPr>
            <a:endParaRPr lang="en-US" altLang="ja-JP" sz="1800" b="1" dirty="0">
              <a:latin typeface="Arial" panose="020B0604020202020204" pitchFamily="34" charset="0"/>
            </a:endParaRPr>
          </a:p>
        </p:txBody>
      </p:sp>
      <p:sp>
        <p:nvSpPr>
          <p:cNvPr id="111630" name="Text Box 14">
            <a:extLst>
              <a:ext uri="{FF2B5EF4-FFF2-40B4-BE49-F238E27FC236}">
                <a16:creationId xmlns:a16="http://schemas.microsoft.com/office/drawing/2014/main" id="{1FB7C610-5F16-3274-FF63-AF813CBDD5E0}"/>
              </a:ext>
            </a:extLst>
          </p:cNvPr>
          <p:cNvSpPr txBox="1">
            <a:spLocks noChangeArrowheads="1"/>
          </p:cNvSpPr>
          <p:nvPr/>
        </p:nvSpPr>
        <p:spPr bwMode="auto">
          <a:xfrm>
            <a:off x="827088" y="1052513"/>
            <a:ext cx="7632700"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400" b="1">
                <a:solidFill>
                  <a:srgbClr val="93FAFD"/>
                </a:solidFill>
                <a:latin typeface="Arial" panose="020B0604020202020204" pitchFamily="34" charset="0"/>
              </a:rPr>
              <a:t>   </a:t>
            </a:r>
            <a:r>
              <a:rPr lang="en-US" altLang="ja-JP" sz="2400" b="1">
                <a:solidFill>
                  <a:srgbClr val="9BBDF5"/>
                </a:solidFill>
                <a:latin typeface="Arial" panose="020B0604020202020204" pitchFamily="34" charset="0"/>
              </a:rPr>
              <a:t>Parliament of World’s Religions, Chicago, 1993</a:t>
            </a:r>
          </a:p>
        </p:txBody>
      </p:sp>
      <p:sp>
        <p:nvSpPr>
          <p:cNvPr id="111631" name="Text Box 15">
            <a:extLst>
              <a:ext uri="{FF2B5EF4-FFF2-40B4-BE49-F238E27FC236}">
                <a16:creationId xmlns:a16="http://schemas.microsoft.com/office/drawing/2014/main" id="{4BAF8624-5CF6-97E9-2D4F-788702587796}"/>
              </a:ext>
            </a:extLst>
          </p:cNvPr>
          <p:cNvSpPr txBox="1">
            <a:spLocks noChangeArrowheads="1"/>
          </p:cNvSpPr>
          <p:nvPr/>
        </p:nvSpPr>
        <p:spPr bwMode="auto">
          <a:xfrm flipH="1">
            <a:off x="8604250" y="836613"/>
            <a:ext cx="144463"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endParaRPr lang="en-US" altLang="en-US">
              <a:latin typeface="Arial" panose="020B0604020202020204" pitchFamily="34" charset="0"/>
            </a:endParaRPr>
          </a:p>
        </p:txBody>
      </p:sp>
      <p:sp>
        <p:nvSpPr>
          <p:cNvPr id="111632" name="Text Box 16">
            <a:extLst>
              <a:ext uri="{FF2B5EF4-FFF2-40B4-BE49-F238E27FC236}">
                <a16:creationId xmlns:a16="http://schemas.microsoft.com/office/drawing/2014/main" id="{E81050EF-6F9C-38DF-4BC8-6CF466DDB01F}"/>
              </a:ext>
            </a:extLst>
          </p:cNvPr>
          <p:cNvSpPr txBox="1">
            <a:spLocks noChangeArrowheads="1"/>
          </p:cNvSpPr>
          <p:nvPr/>
        </p:nvSpPr>
        <p:spPr bwMode="auto">
          <a:xfrm>
            <a:off x="2089368" y="2163758"/>
            <a:ext cx="5472112" cy="5191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800">
                <a:latin typeface="Arial" panose="020B0604020202020204" pitchFamily="34" charset="0"/>
              </a:rPr>
              <a:t>Commitment to the culture of</a:t>
            </a:r>
          </a:p>
        </p:txBody>
      </p:sp>
      <p:sp>
        <p:nvSpPr>
          <p:cNvPr id="2" name="AutoShape 3">
            <a:extLst>
              <a:ext uri="{FF2B5EF4-FFF2-40B4-BE49-F238E27FC236}">
                <a16:creationId xmlns:a16="http://schemas.microsoft.com/office/drawing/2014/main" id="{4ACC3B49-EB01-D191-1D42-6434EEF0C9EA}"/>
              </a:ext>
            </a:extLst>
          </p:cNvPr>
          <p:cNvSpPr>
            <a:spLocks noChangeArrowheads="1"/>
          </p:cNvSpPr>
          <p:nvPr/>
        </p:nvSpPr>
        <p:spPr bwMode="auto">
          <a:xfrm>
            <a:off x="7228589" y="3088701"/>
            <a:ext cx="1752574" cy="3260725"/>
          </a:xfrm>
          <a:prstGeom prst="roundRect">
            <a:avLst>
              <a:gd name="adj" fmla="val 13745"/>
            </a:avLst>
          </a:prstGeom>
          <a:solidFill>
            <a:srgbClr val="7030A0"/>
          </a:solidFill>
          <a:ln w="38100">
            <a:solidFill>
              <a:schemeClr val="tx1"/>
            </a:solidFill>
            <a:round/>
            <a:headEnd/>
            <a:tailEnd/>
          </a:ln>
          <a:effec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4" name="TextBox 3">
            <a:extLst>
              <a:ext uri="{FF2B5EF4-FFF2-40B4-BE49-F238E27FC236}">
                <a16:creationId xmlns:a16="http://schemas.microsoft.com/office/drawing/2014/main" id="{3D491736-2ED6-DA71-9664-2AEFABC2CC10}"/>
              </a:ext>
            </a:extLst>
          </p:cNvPr>
          <p:cNvSpPr txBox="1"/>
          <p:nvPr/>
        </p:nvSpPr>
        <p:spPr>
          <a:xfrm>
            <a:off x="2286000" y="2514119"/>
            <a:ext cx="4572000" cy="261610"/>
          </a:xfrm>
          <a:prstGeom prst="rect">
            <a:avLst/>
          </a:prstGeom>
          <a:noFill/>
        </p:spPr>
        <p:txBody>
          <a:bodyPr wrap="square">
            <a:spAutoFit/>
          </a:bodyPr>
          <a:lstStyle/>
          <a:p>
            <a:pPr algn="ctr" eaLnBrk="1" hangingPunct="1">
              <a:spcBef>
                <a:spcPct val="50000"/>
              </a:spcBef>
              <a:buClrTx/>
              <a:buFontTx/>
              <a:buNone/>
            </a:pPr>
            <a:r>
              <a:rPr lang="en-US" altLang="ja-JP" sz="1100" dirty="0">
                <a:latin typeface="Arial" panose="020B0604020202020204" pitchFamily="34" charset="0"/>
              </a:rPr>
              <a:t> </a:t>
            </a:r>
            <a:endParaRPr lang="en-US" altLang="ja-JP" sz="1400" dirty="0">
              <a:latin typeface="Arial" panose="020B0604020202020204" pitchFamily="34" charset="0"/>
            </a:endParaRPr>
          </a:p>
        </p:txBody>
      </p:sp>
      <p:sp>
        <p:nvSpPr>
          <p:cNvPr id="8" name="TextBox 7">
            <a:extLst>
              <a:ext uri="{FF2B5EF4-FFF2-40B4-BE49-F238E27FC236}">
                <a16:creationId xmlns:a16="http://schemas.microsoft.com/office/drawing/2014/main" id="{74EDEE4A-D524-E44B-ED24-31120667F65A}"/>
              </a:ext>
            </a:extLst>
          </p:cNvPr>
          <p:cNvSpPr txBox="1"/>
          <p:nvPr/>
        </p:nvSpPr>
        <p:spPr>
          <a:xfrm>
            <a:off x="7340870" y="2498832"/>
            <a:ext cx="1519124" cy="3877985"/>
          </a:xfrm>
          <a:prstGeom prst="rect">
            <a:avLst/>
          </a:prstGeom>
          <a:noFill/>
        </p:spPr>
        <p:txBody>
          <a:bodyPr wrap="square">
            <a:spAutoFit/>
          </a:bodyPr>
          <a:lstStyle/>
          <a:p>
            <a:pPr algn="ctr" eaLnBrk="1" hangingPunct="1">
              <a:spcBef>
                <a:spcPct val="50000"/>
              </a:spcBef>
              <a:buClrTx/>
            </a:pPr>
            <a:r>
              <a:rPr lang="en-US" sz="2800" dirty="0">
                <a:latin typeface="Inter"/>
              </a:rPr>
              <a:t>5.  </a:t>
            </a:r>
          </a:p>
          <a:p>
            <a:pPr algn="ctr" eaLnBrk="1" hangingPunct="1">
              <a:spcBef>
                <a:spcPct val="50000"/>
              </a:spcBef>
              <a:buClrTx/>
            </a:pPr>
            <a:r>
              <a:rPr lang="en-US" sz="2800" dirty="0">
                <a:latin typeface="Inter"/>
              </a:rPr>
              <a:t>s</a:t>
            </a:r>
            <a:r>
              <a:rPr lang="en-US" sz="2800" b="0" i="0" dirty="0">
                <a:effectLst/>
                <a:latin typeface="Inter"/>
              </a:rPr>
              <a:t>ustain-</a:t>
            </a:r>
          </a:p>
          <a:p>
            <a:pPr algn="ctr" eaLnBrk="1" hangingPunct="1">
              <a:spcBef>
                <a:spcPct val="50000"/>
              </a:spcBef>
              <a:buClrTx/>
            </a:pPr>
            <a:r>
              <a:rPr lang="en-US" sz="2800" b="0" i="0" dirty="0">
                <a:effectLst/>
                <a:latin typeface="Inter"/>
              </a:rPr>
              <a:t>ability </a:t>
            </a:r>
          </a:p>
          <a:p>
            <a:pPr algn="ctr" eaLnBrk="1" hangingPunct="1">
              <a:spcBef>
                <a:spcPct val="50000"/>
              </a:spcBef>
              <a:buClrTx/>
            </a:pPr>
            <a:r>
              <a:rPr lang="en-US" sz="2400" b="0" i="0" dirty="0">
                <a:effectLst/>
                <a:latin typeface="Inter"/>
              </a:rPr>
              <a:t>&amp; </a:t>
            </a:r>
          </a:p>
          <a:p>
            <a:pPr algn="ctr" eaLnBrk="1" hangingPunct="1">
              <a:spcBef>
                <a:spcPct val="50000"/>
              </a:spcBef>
              <a:buClrTx/>
            </a:pPr>
            <a:r>
              <a:rPr lang="en-US" sz="2800" b="0" i="0" dirty="0">
                <a:effectLst/>
                <a:latin typeface="Inter"/>
              </a:rPr>
              <a:t>care for the earth</a:t>
            </a:r>
            <a:endParaRPr lang="en-US" altLang="ja-JP" sz="2800" dirty="0">
              <a:latin typeface="Arial" panose="020B0604020202020204" pitchFamily="34" charset="0"/>
            </a:endParaRPr>
          </a:p>
        </p:txBody>
      </p:sp>
    </p:spTree>
    <p:extLst>
      <p:ext uri="{BB962C8B-B14F-4D97-AF65-F5344CB8AC3E}">
        <p14:creationId xmlns:p14="http://schemas.microsoft.com/office/powerpoint/2010/main" val="3101437477"/>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7EA4-2246-2D61-0416-1FD755B25E63}"/>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C4EAE883-4AAD-B2E9-2E7D-589CDEF83847}"/>
              </a:ext>
            </a:extLst>
          </p:cNvPr>
          <p:cNvSpPr>
            <a:spLocks noGrp="1" noChangeArrowheads="1"/>
          </p:cNvSpPr>
          <p:nvPr>
            <p:ph type="ctrTitle"/>
          </p:nvPr>
        </p:nvSpPr>
        <p:spPr>
          <a:xfrm>
            <a:off x="755576" y="1556792"/>
            <a:ext cx="7772400" cy="1498600"/>
          </a:xfrm>
        </p:spPr>
        <p:txBody>
          <a:bodyPr>
            <a:normAutofit fontScale="90000"/>
          </a:bodyPr>
          <a:lstStyle/>
          <a:p>
            <a:pPr eaLnBrk="1" hangingPunct="1"/>
            <a:r>
              <a:rPr lang="en-US" altLang="ja-JP" sz="3600" dirty="0">
                <a:latin typeface="Arial" panose="020B0604020202020204" pitchFamily="34" charset="0"/>
                <a:cs typeface="Arial" panose="020B0604020202020204" pitchFamily="34" charset="0"/>
              </a:rPr>
              <a:t>Awakened Way</a:t>
            </a:r>
            <a:br>
              <a:rPr lang="en-US" altLang="ja-JP" sz="3600" dirty="0">
                <a:latin typeface="Arial" panose="020B0604020202020204" pitchFamily="34" charset="0"/>
                <a:cs typeface="Arial" panose="020B0604020202020204" pitchFamily="34" charset="0"/>
              </a:rPr>
            </a:br>
            <a:br>
              <a:rPr lang="en-US" altLang="ja-JP" sz="36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Buddha’ Teaching</a:t>
            </a:r>
            <a:br>
              <a:rPr lang="en-US" altLang="ja-JP" sz="32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to Become Buddha:  </a:t>
            </a:r>
            <a:br>
              <a:rPr lang="en-US" altLang="ja-JP" sz="3200" dirty="0">
                <a:latin typeface="Arial" panose="020B0604020202020204" pitchFamily="34" charset="0"/>
                <a:cs typeface="Arial" panose="020B0604020202020204" pitchFamily="34" charset="0"/>
              </a:rPr>
            </a:br>
            <a:r>
              <a:rPr lang="en-US" altLang="ja-JP" sz="3200" dirty="0">
                <a:solidFill>
                  <a:srgbClr val="01FFCF"/>
                </a:solidFill>
                <a:latin typeface="Arial" panose="020B0604020202020204" pitchFamily="34" charset="0"/>
                <a:cs typeface="Arial" panose="020B0604020202020204" pitchFamily="34" charset="0"/>
              </a:rPr>
              <a:t>Awakened</a:t>
            </a:r>
            <a:r>
              <a:rPr lang="en-US" altLang="ja-JP" sz="3200" dirty="0">
                <a:solidFill>
                  <a:srgbClr val="FFC000"/>
                </a:solidFill>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in</a:t>
            </a:r>
            <a:r>
              <a:rPr lang="en-US" altLang="ja-JP" sz="3200" dirty="0">
                <a:solidFill>
                  <a:srgbClr val="FFC000"/>
                </a:solidFill>
                <a:latin typeface="Arial" panose="020B0604020202020204" pitchFamily="34" charset="0"/>
                <a:cs typeface="Arial" panose="020B0604020202020204" pitchFamily="34" charset="0"/>
              </a:rPr>
              <a:t> </a:t>
            </a:r>
            <a:r>
              <a:rPr lang="en-US" altLang="ja-JP" sz="3200" dirty="0">
                <a:solidFill>
                  <a:srgbClr val="92D050"/>
                </a:solidFill>
                <a:latin typeface="Arial" panose="020B0604020202020204" pitchFamily="34" charset="0"/>
                <a:cs typeface="Arial" panose="020B0604020202020204" pitchFamily="34" charset="0"/>
              </a:rPr>
              <a:t>Nirvana</a:t>
            </a:r>
            <a:br>
              <a:rPr lang="en-US" altLang="ja-JP" sz="3200" dirty="0">
                <a:latin typeface="Arial" panose="020B0604020202020204" pitchFamily="34" charset="0"/>
                <a:cs typeface="Arial" panose="020B0604020202020204" pitchFamily="34" charset="0"/>
              </a:rPr>
            </a:br>
            <a:r>
              <a:rPr lang="en-US" altLang="ja-JP" sz="3200" dirty="0">
                <a:latin typeface="Arial" panose="020B0604020202020204" pitchFamily="34" charset="0"/>
                <a:cs typeface="Arial" panose="020B0604020202020204" pitchFamily="34" charset="0"/>
              </a:rPr>
              <a:t>in </a:t>
            </a:r>
            <a:r>
              <a:rPr lang="en-US" altLang="ja-JP" sz="3200" dirty="0">
                <a:solidFill>
                  <a:srgbClr val="00B0F0"/>
                </a:solidFill>
                <a:latin typeface="Arial" panose="020B0604020202020204" pitchFamily="34" charset="0"/>
                <a:cs typeface="Arial" panose="020B0604020202020204" pitchFamily="34" charset="0"/>
              </a:rPr>
              <a:t>Dharma</a:t>
            </a:r>
            <a:r>
              <a:rPr lang="en-US" altLang="ja-JP" sz="3200" dirty="0">
                <a:solidFill>
                  <a:srgbClr val="92D050"/>
                </a:solidFill>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from </a:t>
            </a:r>
            <a:r>
              <a:rPr lang="en-US" altLang="ja-JP" sz="3200" dirty="0">
                <a:solidFill>
                  <a:srgbClr val="FFFF00"/>
                </a:solidFill>
                <a:latin typeface="Arial" panose="020B0604020202020204" pitchFamily="34" charset="0"/>
                <a:cs typeface="Arial" panose="020B0604020202020204" pitchFamily="34" charset="0"/>
              </a:rPr>
              <a:t>Karma</a:t>
            </a:r>
            <a:br>
              <a:rPr lang="en-US" altLang="ja-JP" sz="4800" dirty="0">
                <a:latin typeface="Engravers MT" panose="02090707080505020304" pitchFamily="18" charset="0"/>
              </a:rPr>
            </a:br>
            <a:r>
              <a:rPr lang="en-US" altLang="ja-JP" sz="3200" dirty="0">
                <a:solidFill>
                  <a:srgbClr val="92D050"/>
                </a:solidFill>
                <a:latin typeface="Engravers MT" panose="02090707080505020304" pitchFamily="18" charset="0"/>
              </a:rPr>
              <a:t> </a:t>
            </a:r>
          </a:p>
        </p:txBody>
      </p:sp>
      <p:sp>
        <p:nvSpPr>
          <p:cNvPr id="6147" name="Rectangle 3">
            <a:extLst>
              <a:ext uri="{FF2B5EF4-FFF2-40B4-BE49-F238E27FC236}">
                <a16:creationId xmlns:a16="http://schemas.microsoft.com/office/drawing/2014/main" id="{55DABADC-7240-872C-DA97-858E302DB404}"/>
              </a:ext>
            </a:extLst>
          </p:cNvPr>
          <p:cNvSpPr>
            <a:spLocks noGrp="1" noChangeArrowheads="1"/>
          </p:cNvSpPr>
          <p:nvPr>
            <p:ph type="subTitle" idx="1"/>
          </p:nvPr>
        </p:nvSpPr>
        <p:spPr>
          <a:xfrm>
            <a:off x="1511300" y="4149080"/>
            <a:ext cx="6121400" cy="2592387"/>
          </a:xfrm>
          <a:effectLst>
            <a:outerShdw dist="35921" dir="2700000" algn="ctr" rotWithShape="0">
              <a:schemeClr val="bg2"/>
            </a:outerShdw>
          </a:effectLst>
        </p:spPr>
        <p:txBody>
          <a:bodyPr>
            <a:normAutofit lnSpcReduction="10000"/>
          </a:bodyPr>
          <a:lstStyle/>
          <a:p>
            <a:pPr eaLnBrk="1" hangingPunct="1">
              <a:lnSpc>
                <a:spcPct val="90000"/>
              </a:lnSpc>
              <a:defRPr/>
            </a:pPr>
            <a:r>
              <a:rPr lang="en-US" altLang="ja-JP" sz="2400" b="1" dirty="0">
                <a:solidFill>
                  <a:srgbClr val="FFC000"/>
                </a:solidFill>
                <a:latin typeface="+mn-ea"/>
              </a:rPr>
              <a:t>Rosan Osamu Yoshida, Ph.D.</a:t>
            </a:r>
          </a:p>
          <a:p>
            <a:pPr eaLnBrk="1" hangingPunct="1">
              <a:lnSpc>
                <a:spcPct val="90000"/>
              </a:lnSpc>
              <a:defRPr/>
            </a:pPr>
            <a:endParaRPr lang="en-US" altLang="ja-JP" sz="2400" b="1" dirty="0">
              <a:solidFill>
                <a:srgbClr val="FFC000"/>
              </a:solidFill>
              <a:latin typeface="+mn-ea"/>
            </a:endParaRPr>
          </a:p>
          <a:p>
            <a:pPr eaLnBrk="1" hangingPunct="1">
              <a:lnSpc>
                <a:spcPct val="90000"/>
              </a:lnSpc>
              <a:defRPr/>
            </a:pPr>
            <a:r>
              <a:rPr lang="en-US" altLang="ja-JP" sz="2400" b="1" dirty="0">
                <a:solidFill>
                  <a:srgbClr val="FFCC99"/>
                </a:solidFill>
              </a:rPr>
              <a:t>Presentation </a:t>
            </a:r>
          </a:p>
          <a:p>
            <a:pPr eaLnBrk="1" hangingPunct="1">
              <a:lnSpc>
                <a:spcPct val="90000"/>
              </a:lnSpc>
              <a:defRPr/>
            </a:pPr>
            <a:r>
              <a:rPr lang="en-US" altLang="ja-JP" sz="2400" b="1" dirty="0">
                <a:solidFill>
                  <a:srgbClr val="FFCC99"/>
                </a:solidFill>
              </a:rPr>
              <a:t>At</a:t>
            </a:r>
          </a:p>
          <a:p>
            <a:pPr eaLnBrk="1" hangingPunct="1">
              <a:lnSpc>
                <a:spcPct val="90000"/>
              </a:lnSpc>
              <a:defRPr/>
            </a:pPr>
            <a:r>
              <a:rPr lang="en-US" altLang="ja-JP" sz="2400" b="1" dirty="0">
                <a:solidFill>
                  <a:srgbClr val="FFCC99"/>
                </a:solidFill>
              </a:rPr>
              <a:t>Vesak Celebration</a:t>
            </a:r>
          </a:p>
          <a:p>
            <a:pPr eaLnBrk="1" hangingPunct="1">
              <a:lnSpc>
                <a:spcPct val="90000"/>
              </a:lnSpc>
              <a:defRPr/>
            </a:pPr>
            <a:r>
              <a:rPr lang="en-US" altLang="ja-JP" sz="2400" b="1" dirty="0">
                <a:solidFill>
                  <a:srgbClr val="FFCC99"/>
                </a:solidFill>
              </a:rPr>
              <a:t>June 9, 2024 C.E</a:t>
            </a:r>
            <a:r>
              <a:rPr lang="en-US" altLang="ja-JP" b="1" dirty="0">
                <a:solidFill>
                  <a:srgbClr val="FFCC99"/>
                </a:solidFill>
              </a:rPr>
              <a:t>.</a:t>
            </a:r>
          </a:p>
          <a:p>
            <a:pPr eaLnBrk="1" hangingPunct="1">
              <a:lnSpc>
                <a:spcPct val="90000"/>
              </a:lnSpc>
              <a:defRPr/>
            </a:pPr>
            <a:endParaRPr lang="en-US" altLang="ja-JP" b="1" dirty="0">
              <a:solidFill>
                <a:srgbClr val="FFCC99"/>
              </a:solidFill>
            </a:endParaRPr>
          </a:p>
          <a:p>
            <a:pPr eaLnBrk="1" hangingPunct="1">
              <a:lnSpc>
                <a:spcPct val="90000"/>
              </a:lnSpc>
              <a:defRPr/>
            </a:pPr>
            <a:endParaRPr lang="en-US" altLang="ja-JP" sz="2000" b="1" dirty="0">
              <a:solidFill>
                <a:srgbClr val="FF99CC"/>
              </a:solidFill>
            </a:endParaRPr>
          </a:p>
        </p:txBody>
      </p:sp>
      <p:sp>
        <p:nvSpPr>
          <p:cNvPr id="5124" name="TextBox 1">
            <a:extLst>
              <a:ext uri="{FF2B5EF4-FFF2-40B4-BE49-F238E27FC236}">
                <a16:creationId xmlns:a16="http://schemas.microsoft.com/office/drawing/2014/main" id="{87CC3274-C5C7-BEB3-956A-E30A5F4BB4FB}"/>
              </a:ext>
            </a:extLst>
          </p:cNvPr>
          <p:cNvSpPr txBox="1">
            <a:spLocks noChangeArrowheads="1"/>
          </p:cNvSpPr>
          <p:nvPr/>
        </p:nvSpPr>
        <p:spPr bwMode="auto">
          <a:xfrm>
            <a:off x="-3349625" y="2205038"/>
            <a:ext cx="21605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ja-JP" sz="1400">
                <a:latin typeface="Engravers MT" panose="02090707080505020304" pitchFamily="18" charset="0"/>
              </a:rPr>
              <a:t>f </a:t>
            </a:r>
            <a:r>
              <a:rPr lang="en-US" altLang="ja-JP" sz="1400">
                <a:solidFill>
                  <a:srgbClr val="FFFF00"/>
                </a:solidFill>
                <a:latin typeface="Engravers MT" panose="02090707080505020304" pitchFamily="18" charset="0"/>
              </a:rPr>
              <a:t>karma</a:t>
            </a:r>
            <a:r>
              <a:rPr lang="en-US" altLang="ja-JP" sz="1400">
                <a:latin typeface="Engravers MT" panose="02090707080505020304" pitchFamily="18" charset="0"/>
              </a:rPr>
              <a:t> to </a:t>
            </a:r>
            <a:r>
              <a:rPr lang="en-US" altLang="ja-JP" sz="1400">
                <a:solidFill>
                  <a:srgbClr val="92D050"/>
                </a:solidFill>
                <a:latin typeface="Engravers MT" panose="02090707080505020304" pitchFamily="18" charset="0"/>
              </a:rPr>
              <a:t>dharma</a:t>
            </a:r>
            <a:endParaRPr lang="en-US" altLang="en-US" sz="1400">
              <a:latin typeface="Arial" panose="020B0604020202020204" pitchFamily="34" charset="0"/>
            </a:endParaRPr>
          </a:p>
        </p:txBody>
      </p:sp>
      <p:sp>
        <p:nvSpPr>
          <p:cNvPr id="5125" name="TextBox 2">
            <a:extLst>
              <a:ext uri="{FF2B5EF4-FFF2-40B4-BE49-F238E27FC236}">
                <a16:creationId xmlns:a16="http://schemas.microsoft.com/office/drawing/2014/main" id="{75A069B8-0351-9FF0-46E8-39FC50B47F0B}"/>
              </a:ext>
            </a:extLst>
          </p:cNvPr>
          <p:cNvSpPr txBox="1">
            <a:spLocks noChangeArrowheads="1"/>
          </p:cNvSpPr>
          <p:nvPr/>
        </p:nvSpPr>
        <p:spPr bwMode="auto">
          <a:xfrm>
            <a:off x="-4897438" y="3195638"/>
            <a:ext cx="3565525"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en-US" dirty="0">
                <a:latin typeface="Arial" panose="020B0604020202020204" pitchFamily="34" charset="0"/>
              </a:rPr>
              <a:t>from  Karma to Dharma</a:t>
            </a:r>
          </a:p>
        </p:txBody>
      </p:sp>
    </p:spTree>
    <p:extLst>
      <p:ext uri="{BB962C8B-B14F-4D97-AF65-F5344CB8AC3E}">
        <p14:creationId xmlns:p14="http://schemas.microsoft.com/office/powerpoint/2010/main" val="58998067"/>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39381-EC89-E0F3-283E-37A1AA6431DC}"/>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6A452DEC-1293-E646-7225-3A62594AB0C3}"/>
              </a:ext>
            </a:extLst>
          </p:cNvPr>
          <p:cNvSpPr>
            <a:spLocks noGrp="1" noChangeArrowheads="1"/>
          </p:cNvSpPr>
          <p:nvPr>
            <p:ph type="title"/>
          </p:nvPr>
        </p:nvSpPr>
        <p:spPr>
          <a:xfrm>
            <a:off x="457200" y="548680"/>
            <a:ext cx="8229600" cy="868362"/>
          </a:xfrm>
        </p:spPr>
        <p:txBody>
          <a:bodyPr>
            <a:normAutofit fontScale="90000"/>
          </a:bodyPr>
          <a:lstStyle/>
          <a:p>
            <a:pPr eaLnBrk="1" hangingPunct="1"/>
            <a:r>
              <a:rPr lang="en-US" altLang="ja-JP" dirty="0"/>
              <a:t>Born-blinds Groping For An Animal</a:t>
            </a:r>
            <a:br>
              <a:rPr lang="en-US" altLang="ja-JP" dirty="0"/>
            </a:br>
            <a:r>
              <a:rPr lang="en-US" altLang="ja-JP" sz="2800" dirty="0"/>
              <a:t>(Human Conditions)</a:t>
            </a:r>
          </a:p>
        </p:txBody>
      </p:sp>
      <p:sp>
        <p:nvSpPr>
          <p:cNvPr id="6147" name="Rectangle 3">
            <a:extLst>
              <a:ext uri="{FF2B5EF4-FFF2-40B4-BE49-F238E27FC236}">
                <a16:creationId xmlns:a16="http://schemas.microsoft.com/office/drawing/2014/main" id="{F4FE3E78-FC12-EE6E-C8AF-D232E9919100}"/>
              </a:ext>
            </a:extLst>
          </p:cNvPr>
          <p:cNvSpPr>
            <a:spLocks noGrp="1" noChangeArrowheads="1"/>
          </p:cNvSpPr>
          <p:nvPr>
            <p:ph idx="1"/>
          </p:nvPr>
        </p:nvSpPr>
        <p:spPr>
          <a:xfrm>
            <a:off x="522288" y="1822450"/>
            <a:ext cx="8229600" cy="4830763"/>
          </a:xfrm>
        </p:spPr>
        <p:txBody>
          <a:bodyPr/>
          <a:lstStyle/>
          <a:p>
            <a:pPr algn="ctr" eaLnBrk="1" hangingPunct="1">
              <a:buFontTx/>
              <a:buNone/>
            </a:pPr>
            <a:r>
              <a:rPr lang="en-US" altLang="ja-JP" dirty="0">
                <a:solidFill>
                  <a:srgbClr val="FFFF00"/>
                </a:solidFill>
              </a:rPr>
              <a:t>King </a:t>
            </a:r>
            <a:r>
              <a:rPr lang="en-US" altLang="ja-JP" dirty="0" err="1">
                <a:solidFill>
                  <a:srgbClr val="FFFF00"/>
                </a:solidFill>
              </a:rPr>
              <a:t>Ādassa</a:t>
            </a:r>
            <a:r>
              <a:rPr lang="en-US" altLang="ja-JP" dirty="0">
                <a:solidFill>
                  <a:srgbClr val="FFFF00"/>
                </a:solidFill>
              </a:rPr>
              <a:t> (Mirror) asked the born-blinds to touch an animal and tell him their findings.</a:t>
            </a:r>
          </a:p>
          <a:p>
            <a:pPr algn="ctr" eaLnBrk="1" hangingPunct="1">
              <a:buFontTx/>
              <a:buNone/>
            </a:pPr>
            <a:r>
              <a:rPr lang="en-US" altLang="ja-JP" dirty="0">
                <a:solidFill>
                  <a:srgbClr val="FFFF00"/>
                </a:solidFill>
              </a:rPr>
              <a:t>They groped, guessed, insisted and even </a:t>
            </a:r>
          </a:p>
          <a:p>
            <a:pPr algn="ctr" eaLnBrk="1" hangingPunct="1">
              <a:buFontTx/>
              <a:buNone/>
            </a:pPr>
            <a:r>
              <a:rPr lang="en-US" altLang="ja-JP" dirty="0">
                <a:solidFill>
                  <a:srgbClr val="FFFF00"/>
                </a:solidFill>
              </a:rPr>
              <a:t> fought for their findings as below;</a:t>
            </a:r>
          </a:p>
          <a:p>
            <a:pPr eaLnBrk="1" hangingPunct="1">
              <a:buFontTx/>
              <a:buNone/>
            </a:pPr>
            <a:endParaRPr lang="en-US" altLang="ja-JP" dirty="0">
              <a:solidFill>
                <a:srgbClr val="99FF99"/>
              </a:solidFill>
            </a:endParaRPr>
          </a:p>
          <a:p>
            <a:pPr eaLnBrk="1" hangingPunct="1">
              <a:buFontTx/>
              <a:buNone/>
            </a:pPr>
            <a:r>
              <a:rPr lang="en-US" altLang="ja-JP" dirty="0"/>
              <a:t>      </a:t>
            </a:r>
            <a:r>
              <a:rPr lang="en-US" altLang="ja-JP" dirty="0">
                <a:solidFill>
                  <a:srgbClr val="FFFF00"/>
                </a:solidFill>
              </a:rPr>
              <a:t>Snake,  Hose,  Pillar,  Winnow,  Wall, etc</a:t>
            </a:r>
            <a:r>
              <a:rPr lang="en-US" altLang="ja-JP" dirty="0">
                <a:solidFill>
                  <a:srgbClr val="CDFE92"/>
                </a:solidFill>
              </a:rPr>
              <a:t>.</a:t>
            </a:r>
            <a:r>
              <a:rPr lang="en-US" altLang="ja-JP" dirty="0">
                <a:solidFill>
                  <a:srgbClr val="336600"/>
                </a:solidFill>
              </a:rPr>
              <a:t> </a:t>
            </a:r>
          </a:p>
        </p:txBody>
      </p:sp>
      <p:sp>
        <p:nvSpPr>
          <p:cNvPr id="6148" name="Freeform 4">
            <a:extLst>
              <a:ext uri="{FF2B5EF4-FFF2-40B4-BE49-F238E27FC236}">
                <a16:creationId xmlns:a16="http://schemas.microsoft.com/office/drawing/2014/main" id="{0649D322-C369-680E-9942-2081BC93746B}"/>
              </a:ext>
            </a:extLst>
          </p:cNvPr>
          <p:cNvSpPr>
            <a:spLocks/>
          </p:cNvSpPr>
          <p:nvPr/>
        </p:nvSpPr>
        <p:spPr bwMode="auto">
          <a:xfrm>
            <a:off x="2411413" y="5589588"/>
            <a:ext cx="701675" cy="1063625"/>
          </a:xfrm>
          <a:custGeom>
            <a:avLst/>
            <a:gdLst>
              <a:gd name="T0" fmla="*/ 2147483646 w 442"/>
              <a:gd name="T1" fmla="*/ 0 h 670"/>
              <a:gd name="T2" fmla="*/ 2147483646 w 442"/>
              <a:gd name="T3" fmla="*/ 2147483646 h 670"/>
              <a:gd name="T4" fmla="*/ 2147483646 w 442"/>
              <a:gd name="T5" fmla="*/ 2147483646 h 670"/>
              <a:gd name="T6" fmla="*/ 2147483646 w 442"/>
              <a:gd name="T7" fmla="*/ 2147483646 h 670"/>
              <a:gd name="T8" fmla="*/ 2147483646 w 442"/>
              <a:gd name="T9" fmla="*/ 2147483646 h 670"/>
              <a:gd name="T10" fmla="*/ 2147483646 w 442"/>
              <a:gd name="T11" fmla="*/ 2147483646 h 670"/>
              <a:gd name="T12" fmla="*/ 2147483646 w 442"/>
              <a:gd name="T13" fmla="*/ 2147483646 h 670"/>
              <a:gd name="T14" fmla="*/ 2147483646 w 442"/>
              <a:gd name="T15" fmla="*/ 2147483646 h 670"/>
              <a:gd name="T16" fmla="*/ 2147483646 w 442"/>
              <a:gd name="T17" fmla="*/ 2147483646 h 670"/>
              <a:gd name="T18" fmla="*/ 2147483646 w 442"/>
              <a:gd name="T19" fmla="*/ 2147483646 h 670"/>
              <a:gd name="T20" fmla="*/ 2147483646 w 442"/>
              <a:gd name="T21" fmla="*/ 2147483646 h 670"/>
              <a:gd name="T22" fmla="*/ 2147483646 w 442"/>
              <a:gd name="T23" fmla="*/ 2147483646 h 670"/>
              <a:gd name="T24" fmla="*/ 2147483646 w 442"/>
              <a:gd name="T25" fmla="*/ 2147483646 h 670"/>
              <a:gd name="T26" fmla="*/ 2147483646 w 442"/>
              <a:gd name="T27" fmla="*/ 2147483646 h 670"/>
              <a:gd name="T28" fmla="*/ 2147483646 w 442"/>
              <a:gd name="T29" fmla="*/ 2147483646 h 670"/>
              <a:gd name="T30" fmla="*/ 2147483646 w 442"/>
              <a:gd name="T31" fmla="*/ 2147483646 h 670"/>
              <a:gd name="T32" fmla="*/ 2147483646 w 442"/>
              <a:gd name="T33" fmla="*/ 2147483646 h 670"/>
              <a:gd name="T34" fmla="*/ 2147483646 w 442"/>
              <a:gd name="T35" fmla="*/ 2147483646 h 670"/>
              <a:gd name="T36" fmla="*/ 2147483646 w 442"/>
              <a:gd name="T37" fmla="*/ 2147483646 h 670"/>
              <a:gd name="T38" fmla="*/ 2147483646 w 442"/>
              <a:gd name="T39" fmla="*/ 2147483646 h 670"/>
              <a:gd name="T40" fmla="*/ 2147483646 w 442"/>
              <a:gd name="T41" fmla="*/ 2147483646 h 6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42" h="670">
                <a:moveTo>
                  <a:pt x="388" y="0"/>
                </a:moveTo>
                <a:cubicBezTo>
                  <a:pt x="351" y="23"/>
                  <a:pt x="315" y="30"/>
                  <a:pt x="279" y="54"/>
                </a:cubicBezTo>
                <a:cubicBezTo>
                  <a:pt x="224" y="138"/>
                  <a:pt x="244" y="95"/>
                  <a:pt x="214" y="184"/>
                </a:cubicBezTo>
                <a:cubicBezTo>
                  <a:pt x="210" y="195"/>
                  <a:pt x="203" y="217"/>
                  <a:pt x="203" y="217"/>
                </a:cubicBezTo>
                <a:cubicBezTo>
                  <a:pt x="199" y="271"/>
                  <a:pt x="201" y="326"/>
                  <a:pt x="192" y="380"/>
                </a:cubicBezTo>
                <a:cubicBezTo>
                  <a:pt x="189" y="401"/>
                  <a:pt x="121" y="503"/>
                  <a:pt x="116" y="510"/>
                </a:cubicBezTo>
                <a:cubicBezTo>
                  <a:pt x="103" y="529"/>
                  <a:pt x="73" y="525"/>
                  <a:pt x="51" y="532"/>
                </a:cubicBezTo>
                <a:cubicBezTo>
                  <a:pt x="40" y="536"/>
                  <a:pt x="18" y="543"/>
                  <a:pt x="18" y="543"/>
                </a:cubicBezTo>
                <a:cubicBezTo>
                  <a:pt x="15" y="554"/>
                  <a:pt x="0" y="568"/>
                  <a:pt x="8" y="576"/>
                </a:cubicBezTo>
                <a:cubicBezTo>
                  <a:pt x="24" y="592"/>
                  <a:pt x="51" y="590"/>
                  <a:pt x="73" y="597"/>
                </a:cubicBezTo>
                <a:cubicBezTo>
                  <a:pt x="84" y="601"/>
                  <a:pt x="105" y="608"/>
                  <a:pt x="105" y="608"/>
                </a:cubicBezTo>
                <a:cubicBezTo>
                  <a:pt x="109" y="626"/>
                  <a:pt x="100" y="653"/>
                  <a:pt x="116" y="663"/>
                </a:cubicBezTo>
                <a:cubicBezTo>
                  <a:pt x="127" y="670"/>
                  <a:pt x="132" y="642"/>
                  <a:pt x="138" y="630"/>
                </a:cubicBezTo>
                <a:cubicBezTo>
                  <a:pt x="164" y="578"/>
                  <a:pt x="127" y="611"/>
                  <a:pt x="181" y="576"/>
                </a:cubicBezTo>
                <a:cubicBezTo>
                  <a:pt x="208" y="495"/>
                  <a:pt x="186" y="526"/>
                  <a:pt x="236" y="478"/>
                </a:cubicBezTo>
                <a:cubicBezTo>
                  <a:pt x="240" y="442"/>
                  <a:pt x="239" y="405"/>
                  <a:pt x="247" y="369"/>
                </a:cubicBezTo>
                <a:cubicBezTo>
                  <a:pt x="250" y="357"/>
                  <a:pt x="264" y="349"/>
                  <a:pt x="268" y="337"/>
                </a:cubicBezTo>
                <a:cubicBezTo>
                  <a:pt x="275" y="312"/>
                  <a:pt x="267" y="283"/>
                  <a:pt x="279" y="260"/>
                </a:cubicBezTo>
                <a:cubicBezTo>
                  <a:pt x="284" y="250"/>
                  <a:pt x="301" y="253"/>
                  <a:pt x="312" y="250"/>
                </a:cubicBezTo>
                <a:cubicBezTo>
                  <a:pt x="332" y="169"/>
                  <a:pt x="304" y="224"/>
                  <a:pt x="410" y="195"/>
                </a:cubicBezTo>
                <a:cubicBezTo>
                  <a:pt x="422" y="192"/>
                  <a:pt x="442" y="173"/>
                  <a:pt x="442" y="173"/>
                </a:cubicBezTo>
              </a:path>
            </a:pathLst>
          </a:custGeom>
          <a:solidFill>
            <a:srgbClr val="8D879D"/>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 name="Freeform 5">
            <a:extLst>
              <a:ext uri="{FF2B5EF4-FFF2-40B4-BE49-F238E27FC236}">
                <a16:creationId xmlns:a16="http://schemas.microsoft.com/office/drawing/2014/main" id="{4AB219F5-73A3-C06C-F52D-75393AA54030}"/>
              </a:ext>
            </a:extLst>
          </p:cNvPr>
          <p:cNvSpPr>
            <a:spLocks/>
          </p:cNvSpPr>
          <p:nvPr/>
        </p:nvSpPr>
        <p:spPr bwMode="auto">
          <a:xfrm>
            <a:off x="3827463" y="5624513"/>
            <a:ext cx="679450" cy="1082675"/>
          </a:xfrm>
          <a:custGeom>
            <a:avLst/>
            <a:gdLst>
              <a:gd name="T0" fmla="*/ 2147483646 w 428"/>
              <a:gd name="T1" fmla="*/ 0 h 682"/>
              <a:gd name="T2" fmla="*/ 2147483646 w 428"/>
              <a:gd name="T3" fmla="*/ 2147483646 h 682"/>
              <a:gd name="T4" fmla="*/ 2147483646 w 428"/>
              <a:gd name="T5" fmla="*/ 2147483646 h 682"/>
              <a:gd name="T6" fmla="*/ 2147483646 w 428"/>
              <a:gd name="T7" fmla="*/ 2147483646 h 682"/>
              <a:gd name="T8" fmla="*/ 2147483646 w 428"/>
              <a:gd name="T9" fmla="*/ 2147483646 h 682"/>
              <a:gd name="T10" fmla="*/ 2147483646 w 428"/>
              <a:gd name="T11" fmla="*/ 2147483646 h 682"/>
              <a:gd name="T12" fmla="*/ 2147483646 w 428"/>
              <a:gd name="T13" fmla="*/ 2147483646 h 682"/>
              <a:gd name="T14" fmla="*/ 2147483646 w 428"/>
              <a:gd name="T15" fmla="*/ 2147483646 h 682"/>
              <a:gd name="T16" fmla="*/ 2147483646 w 428"/>
              <a:gd name="T17" fmla="*/ 2147483646 h 682"/>
              <a:gd name="T18" fmla="*/ 2147483646 w 428"/>
              <a:gd name="T19" fmla="*/ 2147483646 h 682"/>
              <a:gd name="T20" fmla="*/ 2147483646 w 428"/>
              <a:gd name="T21" fmla="*/ 2147483646 h 6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8" h="682">
                <a:moveTo>
                  <a:pt x="99" y="0"/>
                </a:moveTo>
                <a:cubicBezTo>
                  <a:pt x="64" y="226"/>
                  <a:pt x="278" y="547"/>
                  <a:pt x="2" y="587"/>
                </a:cubicBezTo>
                <a:cubicBezTo>
                  <a:pt x="6" y="601"/>
                  <a:pt x="0" y="623"/>
                  <a:pt x="13" y="630"/>
                </a:cubicBezTo>
                <a:cubicBezTo>
                  <a:pt x="109" y="678"/>
                  <a:pt x="104" y="659"/>
                  <a:pt x="121" y="609"/>
                </a:cubicBezTo>
                <a:cubicBezTo>
                  <a:pt x="136" y="666"/>
                  <a:pt x="125" y="682"/>
                  <a:pt x="219" y="641"/>
                </a:cubicBezTo>
                <a:cubicBezTo>
                  <a:pt x="229" y="636"/>
                  <a:pt x="221" y="615"/>
                  <a:pt x="230" y="609"/>
                </a:cubicBezTo>
                <a:cubicBezTo>
                  <a:pt x="245" y="599"/>
                  <a:pt x="266" y="602"/>
                  <a:pt x="284" y="598"/>
                </a:cubicBezTo>
                <a:cubicBezTo>
                  <a:pt x="292" y="623"/>
                  <a:pt x="291" y="645"/>
                  <a:pt x="328" y="641"/>
                </a:cubicBezTo>
                <a:cubicBezTo>
                  <a:pt x="351" y="638"/>
                  <a:pt x="393" y="619"/>
                  <a:pt x="393" y="619"/>
                </a:cubicBezTo>
                <a:cubicBezTo>
                  <a:pt x="428" y="568"/>
                  <a:pt x="394" y="553"/>
                  <a:pt x="393" y="500"/>
                </a:cubicBezTo>
                <a:cubicBezTo>
                  <a:pt x="390" y="348"/>
                  <a:pt x="393" y="195"/>
                  <a:pt x="393" y="43"/>
                </a:cubicBezTo>
              </a:path>
            </a:pathLst>
          </a:custGeom>
          <a:solidFill>
            <a:srgbClr val="8D879D"/>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 name="Freeform 6">
            <a:extLst>
              <a:ext uri="{FF2B5EF4-FFF2-40B4-BE49-F238E27FC236}">
                <a16:creationId xmlns:a16="http://schemas.microsoft.com/office/drawing/2014/main" id="{161F805F-1453-1AD3-66AB-D2EF9A983098}"/>
              </a:ext>
            </a:extLst>
          </p:cNvPr>
          <p:cNvSpPr>
            <a:spLocks/>
          </p:cNvSpPr>
          <p:nvPr/>
        </p:nvSpPr>
        <p:spPr bwMode="auto">
          <a:xfrm>
            <a:off x="5383213" y="5630863"/>
            <a:ext cx="695325" cy="869950"/>
          </a:xfrm>
          <a:custGeom>
            <a:avLst/>
            <a:gdLst>
              <a:gd name="T0" fmla="*/ 2147483646 w 438"/>
              <a:gd name="T1" fmla="*/ 2147483646 h 548"/>
              <a:gd name="T2" fmla="*/ 2147483646 w 438"/>
              <a:gd name="T3" fmla="*/ 2147483646 h 548"/>
              <a:gd name="T4" fmla="*/ 2147483646 w 438"/>
              <a:gd name="T5" fmla="*/ 2147483646 h 548"/>
              <a:gd name="T6" fmla="*/ 2147483646 w 438"/>
              <a:gd name="T7" fmla="*/ 2147483646 h 548"/>
              <a:gd name="T8" fmla="*/ 2147483646 w 438"/>
              <a:gd name="T9" fmla="*/ 2147483646 h 548"/>
              <a:gd name="T10" fmla="*/ 2147483646 w 438"/>
              <a:gd name="T11" fmla="*/ 2147483646 h 548"/>
              <a:gd name="T12" fmla="*/ 2147483646 w 438"/>
              <a:gd name="T13" fmla="*/ 2147483646 h 548"/>
              <a:gd name="T14" fmla="*/ 2147483646 w 438"/>
              <a:gd name="T15" fmla="*/ 2147483646 h 548"/>
              <a:gd name="T16" fmla="*/ 2147483646 w 438"/>
              <a:gd name="T17" fmla="*/ 2147483646 h 548"/>
              <a:gd name="T18" fmla="*/ 2147483646 w 438"/>
              <a:gd name="T19" fmla="*/ 2147483646 h 548"/>
              <a:gd name="T20" fmla="*/ 2147483646 w 438"/>
              <a:gd name="T21" fmla="*/ 2147483646 h 548"/>
              <a:gd name="T22" fmla="*/ 2147483646 w 438"/>
              <a:gd name="T23" fmla="*/ 2147483646 h 5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8" h="548">
                <a:moveTo>
                  <a:pt x="11" y="115"/>
                </a:moveTo>
                <a:cubicBezTo>
                  <a:pt x="46" y="62"/>
                  <a:pt x="103" y="27"/>
                  <a:pt x="163" y="7"/>
                </a:cubicBezTo>
                <a:cubicBezTo>
                  <a:pt x="227" y="15"/>
                  <a:pt x="249" y="0"/>
                  <a:pt x="282" y="50"/>
                </a:cubicBezTo>
                <a:cubicBezTo>
                  <a:pt x="288" y="60"/>
                  <a:pt x="285" y="75"/>
                  <a:pt x="293" y="83"/>
                </a:cubicBezTo>
                <a:cubicBezTo>
                  <a:pt x="311" y="101"/>
                  <a:pt x="358" y="126"/>
                  <a:pt x="358" y="126"/>
                </a:cubicBezTo>
                <a:cubicBezTo>
                  <a:pt x="340" y="437"/>
                  <a:pt x="438" y="504"/>
                  <a:pt x="206" y="528"/>
                </a:cubicBezTo>
                <a:cubicBezTo>
                  <a:pt x="148" y="548"/>
                  <a:pt x="94" y="540"/>
                  <a:pt x="43" y="507"/>
                </a:cubicBezTo>
                <a:cubicBezTo>
                  <a:pt x="0" y="439"/>
                  <a:pt x="26" y="394"/>
                  <a:pt x="98" y="376"/>
                </a:cubicBezTo>
                <a:cubicBezTo>
                  <a:pt x="118" y="311"/>
                  <a:pt x="76" y="344"/>
                  <a:pt x="98" y="279"/>
                </a:cubicBezTo>
                <a:cubicBezTo>
                  <a:pt x="94" y="268"/>
                  <a:pt x="97" y="252"/>
                  <a:pt x="87" y="246"/>
                </a:cubicBezTo>
                <a:cubicBezTo>
                  <a:pt x="71" y="236"/>
                  <a:pt x="49" y="242"/>
                  <a:pt x="32" y="235"/>
                </a:cubicBezTo>
                <a:cubicBezTo>
                  <a:pt x="23" y="231"/>
                  <a:pt x="18" y="220"/>
                  <a:pt x="11" y="213"/>
                </a:cubicBezTo>
              </a:path>
            </a:pathLst>
          </a:custGeom>
          <a:solidFill>
            <a:srgbClr val="8D879D"/>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1" name="Rectangle 7">
            <a:extLst>
              <a:ext uri="{FF2B5EF4-FFF2-40B4-BE49-F238E27FC236}">
                <a16:creationId xmlns:a16="http://schemas.microsoft.com/office/drawing/2014/main" id="{E2F766AD-0FD7-ACFA-E872-AA512FA7CBC1}"/>
              </a:ext>
            </a:extLst>
          </p:cNvPr>
          <p:cNvSpPr>
            <a:spLocks noChangeArrowheads="1"/>
          </p:cNvSpPr>
          <p:nvPr/>
        </p:nvSpPr>
        <p:spPr bwMode="auto">
          <a:xfrm>
            <a:off x="6659563" y="5589588"/>
            <a:ext cx="720725" cy="863600"/>
          </a:xfrm>
          <a:prstGeom prst="rect">
            <a:avLst/>
          </a:prstGeom>
          <a:solidFill>
            <a:srgbClr val="8D879D"/>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6152" name="Freeform 8">
            <a:extLst>
              <a:ext uri="{FF2B5EF4-FFF2-40B4-BE49-F238E27FC236}">
                <a16:creationId xmlns:a16="http://schemas.microsoft.com/office/drawing/2014/main" id="{E84FD035-541A-4CFE-135F-6D3273E2DDD4}"/>
              </a:ext>
            </a:extLst>
          </p:cNvPr>
          <p:cNvSpPr>
            <a:spLocks/>
          </p:cNvSpPr>
          <p:nvPr/>
        </p:nvSpPr>
        <p:spPr bwMode="auto">
          <a:xfrm>
            <a:off x="1547813" y="5734050"/>
            <a:ext cx="431800" cy="719138"/>
          </a:xfrm>
          <a:custGeom>
            <a:avLst/>
            <a:gdLst>
              <a:gd name="T0" fmla="*/ 2147483646 w 272"/>
              <a:gd name="T1" fmla="*/ 0 h 317"/>
              <a:gd name="T2" fmla="*/ 2147483646 w 272"/>
              <a:gd name="T3" fmla="*/ 2147483646 h 317"/>
              <a:gd name="T4" fmla="*/ 2147483646 w 272"/>
              <a:gd name="T5" fmla="*/ 2147483646 h 317"/>
              <a:gd name="T6" fmla="*/ 2147483646 w 272"/>
              <a:gd name="T7" fmla="*/ 2147483646 h 317"/>
              <a:gd name="T8" fmla="*/ 0 w 272"/>
              <a:gd name="T9" fmla="*/ 2147483646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317">
                <a:moveTo>
                  <a:pt x="272" y="0"/>
                </a:moveTo>
                <a:cubicBezTo>
                  <a:pt x="215" y="30"/>
                  <a:pt x="159" y="60"/>
                  <a:pt x="136" y="90"/>
                </a:cubicBezTo>
                <a:cubicBezTo>
                  <a:pt x="113" y="120"/>
                  <a:pt x="143" y="151"/>
                  <a:pt x="136" y="181"/>
                </a:cubicBezTo>
                <a:cubicBezTo>
                  <a:pt x="129" y="211"/>
                  <a:pt x="114" y="249"/>
                  <a:pt x="91" y="272"/>
                </a:cubicBezTo>
                <a:cubicBezTo>
                  <a:pt x="68" y="295"/>
                  <a:pt x="34" y="306"/>
                  <a:pt x="0" y="317"/>
                </a:cubicBezTo>
              </a:path>
            </a:pathLst>
          </a:custGeom>
          <a:noFill/>
          <a:ln w="57150" cmpd="sng">
            <a:pattFill prst="dkDnDiag">
              <a:fgClr>
                <a:schemeClr val="tx1"/>
              </a:fgClr>
              <a:bgClr>
                <a:srgbClr val="A8A592"/>
              </a:bgClr>
            </a:patt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17338239"/>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C2696-9C41-292C-3A00-CEE96C167522}"/>
            </a:ext>
          </a:extLst>
        </p:cNvPr>
        <p:cNvGrpSpPr/>
        <p:nvPr/>
      </p:nvGrpSpPr>
      <p:grpSpPr>
        <a:xfrm>
          <a:off x="0" y="0"/>
          <a:ext cx="0" cy="0"/>
          <a:chOff x="0" y="0"/>
          <a:chExt cx="0" cy="0"/>
        </a:xfrm>
      </p:grpSpPr>
      <p:sp>
        <p:nvSpPr>
          <p:cNvPr id="10242" name="Title 3">
            <a:extLst>
              <a:ext uri="{FF2B5EF4-FFF2-40B4-BE49-F238E27FC236}">
                <a16:creationId xmlns:a16="http://schemas.microsoft.com/office/drawing/2014/main" id="{B29D2047-1A5F-3AF8-4CBC-F8BA0C8E6D93}"/>
              </a:ext>
            </a:extLst>
          </p:cNvPr>
          <p:cNvSpPr>
            <a:spLocks noGrp="1" noChangeArrowheads="1"/>
          </p:cNvSpPr>
          <p:nvPr>
            <p:ph type="title"/>
          </p:nvPr>
        </p:nvSpPr>
        <p:spPr/>
        <p:txBody>
          <a:bodyPr/>
          <a:lstStyle/>
          <a:p>
            <a:r>
              <a:rPr lang="en-US" altLang="en-US"/>
              <a:t>Two Truths/Worlds</a:t>
            </a:r>
          </a:p>
        </p:txBody>
      </p:sp>
      <p:sp>
        <p:nvSpPr>
          <p:cNvPr id="5" name="Content Placeholder 4">
            <a:extLst>
              <a:ext uri="{FF2B5EF4-FFF2-40B4-BE49-F238E27FC236}">
                <a16:creationId xmlns:a16="http://schemas.microsoft.com/office/drawing/2014/main" id="{97AF391D-DBA0-F724-1A5C-55FB55BB51E8}"/>
              </a:ext>
            </a:extLst>
          </p:cNvPr>
          <p:cNvSpPr>
            <a:spLocks noGrp="1"/>
          </p:cNvSpPr>
          <p:nvPr>
            <p:ph idx="1"/>
          </p:nvPr>
        </p:nvSpPr>
        <p:spPr>
          <a:xfrm>
            <a:off x="457200" y="1295400"/>
            <a:ext cx="8686800" cy="4830763"/>
          </a:xfrm>
        </p:spPr>
        <p:txBody>
          <a:bodyPr>
            <a:normAutofit lnSpcReduction="10000"/>
          </a:bodyPr>
          <a:lstStyle/>
          <a:p>
            <a:pPr>
              <a:defRPr/>
            </a:pPr>
            <a:r>
              <a:rPr lang="en-US" sz="2800" dirty="0"/>
              <a:t>   Mundane  Truth (Conventional Truth): </a:t>
            </a:r>
          </a:p>
          <a:p>
            <a:pPr>
              <a:defRPr/>
            </a:pPr>
            <a:r>
              <a:rPr lang="en-US" sz="2800" dirty="0"/>
              <a:t>                       </a:t>
            </a:r>
            <a:r>
              <a:rPr lang="en-US" sz="2800" dirty="0">
                <a:solidFill>
                  <a:srgbClr val="FFFF00"/>
                </a:solidFill>
              </a:rPr>
              <a:t>Karma/Samsara</a:t>
            </a:r>
            <a:r>
              <a:rPr lang="en-US" sz="2800" dirty="0"/>
              <a:t> World</a:t>
            </a:r>
          </a:p>
          <a:p>
            <a:pPr>
              <a:defRPr/>
            </a:pPr>
            <a:r>
              <a:rPr lang="en-US" sz="2800" dirty="0"/>
              <a:t>                       Creature/Deluded World</a:t>
            </a:r>
          </a:p>
          <a:p>
            <a:pPr>
              <a:defRPr/>
            </a:pPr>
            <a:r>
              <a:rPr lang="en-US" sz="2800" dirty="0"/>
              <a:t>                       Separate, Selfish, </a:t>
            </a:r>
          </a:p>
          <a:p>
            <a:pPr>
              <a:defRPr/>
            </a:pPr>
            <a:r>
              <a:rPr lang="en-US" sz="2800" dirty="0"/>
              <a:t>                         Sick </a:t>
            </a:r>
            <a:r>
              <a:rPr lang="en-US" sz="2800" dirty="0">
                <a:solidFill>
                  <a:srgbClr val="FF0000"/>
                </a:solidFill>
              </a:rPr>
              <a:t>Suffering</a:t>
            </a:r>
            <a:r>
              <a:rPr lang="en-US" sz="2800" dirty="0"/>
              <a:t> World</a:t>
            </a:r>
          </a:p>
          <a:p>
            <a:pPr>
              <a:defRPr/>
            </a:pPr>
            <a:r>
              <a:rPr lang="en-US" sz="2800" dirty="0"/>
              <a:t>    Supra-</a:t>
            </a:r>
            <a:r>
              <a:rPr lang="en-US" sz="2800" dirty="0" err="1"/>
              <a:t>mundaneTruth</a:t>
            </a:r>
            <a:r>
              <a:rPr lang="en-US" sz="2800" dirty="0"/>
              <a:t> (Ultimate Truth): </a:t>
            </a:r>
          </a:p>
          <a:p>
            <a:pPr>
              <a:defRPr/>
            </a:pPr>
            <a:r>
              <a:rPr lang="en-US" sz="2800" dirty="0"/>
              <a:t>                        </a:t>
            </a:r>
            <a:r>
              <a:rPr lang="en-US" sz="2800" dirty="0">
                <a:solidFill>
                  <a:srgbClr val="FF5050"/>
                </a:solidFill>
              </a:rPr>
              <a:t>Dharma</a:t>
            </a:r>
            <a:r>
              <a:rPr lang="en-US" sz="2800" dirty="0">
                <a:solidFill>
                  <a:srgbClr val="92D050"/>
                </a:solidFill>
              </a:rPr>
              <a:t>/Nirvana</a:t>
            </a:r>
            <a:r>
              <a:rPr lang="en-US" sz="2800" dirty="0"/>
              <a:t> World</a:t>
            </a:r>
          </a:p>
          <a:p>
            <a:pPr>
              <a:defRPr/>
            </a:pPr>
            <a:r>
              <a:rPr lang="en-US" sz="2800" dirty="0"/>
              <a:t>                        Buddha/Awakened World</a:t>
            </a:r>
          </a:p>
          <a:p>
            <a:pPr>
              <a:defRPr/>
            </a:pPr>
            <a:r>
              <a:rPr lang="en-US" sz="2800" dirty="0"/>
              <a:t>                        Holy, Harmonious,</a:t>
            </a:r>
          </a:p>
          <a:p>
            <a:pPr>
              <a:defRPr/>
            </a:pPr>
            <a:r>
              <a:rPr lang="en-US" sz="2800" dirty="0"/>
              <a:t>                           Healthy, </a:t>
            </a:r>
            <a:r>
              <a:rPr lang="en-US" sz="2800" dirty="0">
                <a:solidFill>
                  <a:srgbClr val="FFC000"/>
                </a:solidFill>
              </a:rPr>
              <a:t>Happy</a:t>
            </a:r>
            <a:r>
              <a:rPr lang="en-US" sz="2800" dirty="0">
                <a:solidFill>
                  <a:schemeClr val="bg2">
                    <a:lumMod val="20000"/>
                    <a:lumOff val="80000"/>
                  </a:schemeClr>
                </a:solidFill>
              </a:rPr>
              <a:t> </a:t>
            </a:r>
            <a:r>
              <a:rPr lang="en-US" sz="2800" dirty="0"/>
              <a:t>World</a:t>
            </a:r>
          </a:p>
        </p:txBody>
      </p:sp>
    </p:spTree>
    <p:extLst>
      <p:ext uri="{BB962C8B-B14F-4D97-AF65-F5344CB8AC3E}">
        <p14:creationId xmlns:p14="http://schemas.microsoft.com/office/powerpoint/2010/main" val="855781780"/>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C98FF-FEA1-1B4F-3285-541771642361}"/>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7394EE01-A3FF-2CCC-C979-13B1FD25C1EE}"/>
              </a:ext>
            </a:extLst>
          </p:cNvPr>
          <p:cNvSpPr>
            <a:spLocks noGrp="1" noChangeArrowheads="1"/>
          </p:cNvSpPr>
          <p:nvPr>
            <p:ph type="title"/>
          </p:nvPr>
        </p:nvSpPr>
        <p:spPr>
          <a:xfrm>
            <a:off x="457200" y="250825"/>
            <a:ext cx="8229600" cy="868363"/>
          </a:xfrm>
        </p:spPr>
        <p:txBody>
          <a:bodyPr/>
          <a:lstStyle/>
          <a:p>
            <a:pPr eaLnBrk="1" hangingPunct="1"/>
            <a:r>
              <a:rPr lang="en-US" altLang="en-US" sz="5400">
                <a:solidFill>
                  <a:srgbClr val="FFFF00"/>
                </a:solidFill>
              </a:rPr>
              <a:t>Karma</a:t>
            </a:r>
          </a:p>
        </p:txBody>
      </p:sp>
      <p:sp>
        <p:nvSpPr>
          <p:cNvPr id="3" name="Vertical Text Placeholder 2">
            <a:extLst>
              <a:ext uri="{FF2B5EF4-FFF2-40B4-BE49-F238E27FC236}">
                <a16:creationId xmlns:a16="http://schemas.microsoft.com/office/drawing/2014/main" id="{758E9EA3-B33A-4ED0-E231-0B1F044304DF}"/>
              </a:ext>
            </a:extLst>
          </p:cNvPr>
          <p:cNvSpPr>
            <a:spLocks noGrp="1"/>
          </p:cNvSpPr>
          <p:nvPr>
            <p:ph type="body" orient="vert" idx="1"/>
          </p:nvPr>
        </p:nvSpPr>
        <p:spPr>
          <a:xfrm>
            <a:off x="457200" y="1341438"/>
            <a:ext cx="8229600" cy="4830762"/>
          </a:xfrm>
        </p:spPr>
        <p:txBody>
          <a:bodyPr vert="horz"/>
          <a:lstStyle/>
          <a:p>
            <a:pPr eaLnBrk="1" hangingPunct="1">
              <a:defRPr/>
            </a:pPr>
            <a:r>
              <a:rPr lang="en-US" sz="4000" dirty="0"/>
              <a:t>= </a:t>
            </a:r>
            <a:r>
              <a:rPr lang="en-US" sz="4000" dirty="0">
                <a:solidFill>
                  <a:srgbClr val="FFFF00"/>
                </a:solidFill>
              </a:rPr>
              <a:t>Ceremony: Action: Habit: Heredity</a:t>
            </a:r>
            <a:endParaRPr lang="en-US" sz="4000" dirty="0"/>
          </a:p>
          <a:p>
            <a:pPr eaLnBrk="1" hangingPunct="1">
              <a:defRPr/>
            </a:pP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kṛ</a:t>
            </a:r>
            <a:r>
              <a:rPr lang="en-US" sz="3600" dirty="0">
                <a:latin typeface="Arial" panose="020B0604020202020204" pitchFamily="34" charset="0"/>
                <a:cs typeface="Arial" panose="020B0604020202020204" pitchFamily="34" charset="0"/>
              </a:rPr>
              <a:t>  means “grow or create” with   </a:t>
            </a:r>
          </a:p>
          <a:p>
            <a:pPr marL="0" indent="0" eaLnBrk="1" hangingPunct="1">
              <a:buFontTx/>
              <a:buNone/>
              <a:defRPr/>
            </a:pPr>
            <a:r>
              <a:rPr lang="en-US" sz="3600" dirty="0">
                <a:latin typeface="Arial" panose="020B0604020202020204" pitchFamily="34" charset="0"/>
                <a:cs typeface="Arial" panose="020B0604020202020204" pitchFamily="34" charset="0"/>
              </a:rPr>
              <a:t>           the </a:t>
            </a:r>
            <a:r>
              <a:rPr lang="en-US" sz="3600" dirty="0">
                <a:solidFill>
                  <a:srgbClr val="FFFF00"/>
                </a:solidFill>
                <a:latin typeface="Arial" panose="020B0604020202020204" pitchFamily="34" charset="0"/>
                <a:cs typeface="Arial" panose="020B0604020202020204" pitchFamily="34" charset="0"/>
              </a:rPr>
              <a:t>body, mouth, mind</a:t>
            </a:r>
          </a:p>
          <a:p>
            <a:pPr marL="0" indent="0" eaLnBrk="1" hangingPunct="1">
              <a:buFontTx/>
              <a:buNone/>
              <a:defRPr/>
            </a:pPr>
            <a:endParaRPr lang="en-US" sz="3600" dirty="0">
              <a:solidFill>
                <a:srgbClr val="FFFF00"/>
              </a:solidFill>
              <a:latin typeface="Arial" panose="020B0604020202020204" pitchFamily="34" charset="0"/>
              <a:cs typeface="Arial" panose="020B0604020202020204" pitchFamily="34" charset="0"/>
            </a:endParaRPr>
          </a:p>
          <a:p>
            <a:pPr marL="0" indent="0" algn="ctr" eaLnBrk="1" hangingPunct="1">
              <a:buFontTx/>
              <a:buNone/>
              <a:defRPr/>
            </a:pPr>
            <a:r>
              <a:rPr lang="en-US" sz="3600" dirty="0">
                <a:latin typeface="Arial" panose="020B0604020202020204" pitchFamily="34" charset="0"/>
                <a:cs typeface="Arial" panose="020B0604020202020204" pitchFamily="34" charset="0"/>
              </a:rPr>
              <a:t>The Buddha said,</a:t>
            </a:r>
          </a:p>
          <a:p>
            <a:pPr eaLnBrk="1" hangingPunct="1">
              <a:defRPr/>
            </a:pPr>
            <a:r>
              <a:rPr lang="en-US" sz="4000" dirty="0">
                <a:latin typeface="+mj-lt"/>
                <a:cs typeface="Times New Roman" panose="02020603050405020304" pitchFamily="18" charset="0"/>
              </a:rPr>
              <a:t>“</a:t>
            </a:r>
            <a:r>
              <a:rPr lang="en-US" sz="3600" dirty="0">
                <a:latin typeface="Arial" panose="020B0604020202020204" pitchFamily="34" charset="0"/>
                <a:cs typeface="Arial" panose="020B0604020202020204" pitchFamily="34" charset="0"/>
              </a:rPr>
              <a:t>All beings are </a:t>
            </a:r>
            <a:r>
              <a:rPr lang="en-US" sz="3600" dirty="0">
                <a:solidFill>
                  <a:srgbClr val="FFFF00"/>
                </a:solidFill>
                <a:latin typeface="Arial" panose="020B0604020202020204" pitchFamily="34" charset="0"/>
                <a:cs typeface="Arial" panose="020B0604020202020204" pitchFamily="34" charset="0"/>
              </a:rPr>
              <a:t>karma-births, -heirs, </a:t>
            </a:r>
          </a:p>
          <a:p>
            <a:pPr eaLnBrk="1" hangingPunct="1">
              <a:defRPr/>
            </a:pPr>
            <a:r>
              <a:rPr lang="en-US" sz="3600" dirty="0">
                <a:solidFill>
                  <a:srgbClr val="FFFF00"/>
                </a:solidFill>
                <a:latin typeface="Arial" panose="020B0604020202020204" pitchFamily="34" charset="0"/>
                <a:cs typeface="Arial" panose="020B0604020202020204" pitchFamily="34" charset="0"/>
              </a:rPr>
              <a:t>      -owners, -machines, -refuged</a:t>
            </a:r>
            <a:r>
              <a:rPr lang="en-US" sz="3600" dirty="0">
                <a:latin typeface="Arial" panose="020B0604020202020204" pitchFamily="34" charset="0"/>
                <a:cs typeface="Arial" panose="020B0604020202020204" pitchFamily="34" charset="0"/>
              </a:rPr>
              <a:t>.”  </a:t>
            </a:r>
            <a:endParaRPr lang="en-US" sz="3600" dirty="0">
              <a:latin typeface="+mj-lt"/>
            </a:endParaRPr>
          </a:p>
        </p:txBody>
      </p:sp>
    </p:spTree>
    <p:extLst>
      <p:ext uri="{BB962C8B-B14F-4D97-AF65-F5344CB8AC3E}">
        <p14:creationId xmlns:p14="http://schemas.microsoft.com/office/powerpoint/2010/main" val="3078473554"/>
      </p:ext>
    </p:extLst>
  </p:cSld>
  <p:clrMapOvr>
    <a:masterClrMapping/>
  </p:clrMapOvr>
  <p:transition spd="slow" advTm="59007"/>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059BE-8D4A-7DDD-E996-60A1F9C85817}"/>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9DD8A8DE-A33A-43EC-00C8-02E05E6A97FA}"/>
              </a:ext>
            </a:extLst>
          </p:cNvPr>
          <p:cNvSpPr>
            <a:spLocks noGrp="1" noChangeArrowheads="1"/>
          </p:cNvSpPr>
          <p:nvPr>
            <p:ph type="title"/>
          </p:nvPr>
        </p:nvSpPr>
        <p:spPr>
          <a:xfrm>
            <a:off x="457200" y="404813"/>
            <a:ext cx="8229600" cy="868362"/>
          </a:xfrm>
        </p:spPr>
        <p:txBody>
          <a:bodyPr/>
          <a:lstStyle/>
          <a:p>
            <a:r>
              <a:rPr lang="en-US" altLang="ja-JP">
                <a:solidFill>
                  <a:srgbClr val="FFFF00"/>
                </a:solidFill>
              </a:rPr>
              <a:t>Karma</a:t>
            </a:r>
            <a:r>
              <a:rPr lang="en-US" altLang="ja-JP"/>
              <a:t> Causes </a:t>
            </a:r>
            <a:r>
              <a:rPr lang="en-US" altLang="ja-JP">
                <a:solidFill>
                  <a:srgbClr val="FF0000"/>
                </a:solidFill>
              </a:rPr>
              <a:t>Suffering</a:t>
            </a:r>
            <a:endParaRPr lang="en-US" altLang="en-US">
              <a:solidFill>
                <a:srgbClr val="FF0000"/>
              </a:solidFill>
            </a:endParaRPr>
          </a:p>
        </p:txBody>
      </p:sp>
      <p:sp>
        <p:nvSpPr>
          <p:cNvPr id="9219" name="Vertical Text Placeholder 2">
            <a:extLst>
              <a:ext uri="{FF2B5EF4-FFF2-40B4-BE49-F238E27FC236}">
                <a16:creationId xmlns:a16="http://schemas.microsoft.com/office/drawing/2014/main" id="{22A373CD-CB78-6CE6-B470-7C8B6E8F173B}"/>
              </a:ext>
            </a:extLst>
          </p:cNvPr>
          <p:cNvSpPr>
            <a:spLocks noGrp="1" noChangeArrowheads="1"/>
          </p:cNvSpPr>
          <p:nvPr>
            <p:ph type="body" orient="vert" idx="1"/>
          </p:nvPr>
        </p:nvSpPr>
        <p:spPr>
          <a:xfrm rot="16200000">
            <a:off x="1325489" y="1058888"/>
            <a:ext cx="7392987" cy="8532812"/>
          </a:xfrm>
        </p:spPr>
        <p:txBody>
          <a:bodyPr/>
          <a:lstStyle/>
          <a:p>
            <a:pPr marL="0" indent="0">
              <a:buFontTx/>
              <a:buNone/>
            </a:pPr>
            <a:r>
              <a:rPr lang="en-US" altLang="en-US" dirty="0">
                <a:solidFill>
                  <a:srgbClr val="FFFF00"/>
                </a:solidFill>
              </a:rPr>
              <a:t>Karma characterized by</a:t>
            </a:r>
            <a:r>
              <a:rPr lang="en-US" altLang="en-US" dirty="0"/>
              <a:t> Self-survival strife</a:t>
            </a:r>
          </a:p>
          <a:p>
            <a:pPr marL="0" indent="0">
              <a:buFontTx/>
              <a:buNone/>
            </a:pPr>
            <a:r>
              <a:rPr lang="en-US" altLang="en-US" dirty="0"/>
              <a:t>  (</a:t>
            </a:r>
            <a:r>
              <a:rPr lang="en-US" altLang="en-US" dirty="0" err="1"/>
              <a:t>thus,“Selfish</a:t>
            </a:r>
            <a:r>
              <a:rPr lang="en-US" altLang="en-US" dirty="0"/>
              <a:t> Genes,” “Original Sin, etc.”)</a:t>
            </a:r>
          </a:p>
          <a:p>
            <a:pPr marL="0" indent="0">
              <a:buFontTx/>
              <a:buNone/>
            </a:pPr>
            <a:endParaRPr lang="en-US" altLang="en-US" dirty="0"/>
          </a:p>
          <a:p>
            <a:pPr marL="0" indent="0">
              <a:buFontTx/>
              <a:buNone/>
            </a:pPr>
            <a:r>
              <a:rPr lang="en-US" altLang="en-US" dirty="0"/>
              <a:t>3 Poisons: Desire, Divisiveness, Delusion</a:t>
            </a:r>
          </a:p>
          <a:p>
            <a:pPr marL="0" indent="0">
              <a:buFontTx/>
              <a:buNone/>
            </a:pPr>
            <a:r>
              <a:rPr lang="en-US" altLang="en-US" dirty="0"/>
              <a:t>    </a:t>
            </a:r>
            <a:r>
              <a:rPr lang="en-US" altLang="en-US" sz="2800" dirty="0"/>
              <a:t>Delusion = no witness (nescience) of nirvana </a:t>
            </a:r>
          </a:p>
          <a:p>
            <a:pPr marL="0" indent="0">
              <a:buFontTx/>
              <a:buNone/>
            </a:pPr>
            <a:r>
              <a:rPr lang="en-US" altLang="en-US" sz="2800" dirty="0"/>
              <a:t>                 = no witness of selfless truth</a:t>
            </a:r>
          </a:p>
          <a:p>
            <a:pPr marL="0" indent="0">
              <a:buFontTx/>
              <a:buNone/>
            </a:pPr>
            <a:r>
              <a:rPr lang="en-US" altLang="en-US" sz="2800" dirty="0"/>
              <a:t>                 = no witness of Dependent </a:t>
            </a:r>
          </a:p>
          <a:p>
            <a:pPr marL="0" indent="0">
              <a:buFontTx/>
              <a:buNone/>
            </a:pPr>
            <a:r>
              <a:rPr lang="en-US" altLang="en-US" sz="2800" dirty="0"/>
              <a:t>                    Co-origination, etc.</a:t>
            </a:r>
          </a:p>
          <a:p>
            <a:pPr marL="0" indent="0">
              <a:buFontTx/>
              <a:buNone/>
            </a:pPr>
            <a:endParaRPr lang="en-US" altLang="en-US" dirty="0"/>
          </a:p>
          <a:p>
            <a:pPr marL="0" indent="0">
              <a:buFontTx/>
              <a:buNone/>
            </a:pPr>
            <a:endParaRPr lang="en-US" altLang="en-US" dirty="0"/>
          </a:p>
        </p:txBody>
      </p:sp>
    </p:spTree>
    <p:extLst>
      <p:ext uri="{BB962C8B-B14F-4D97-AF65-F5344CB8AC3E}">
        <p14:creationId xmlns:p14="http://schemas.microsoft.com/office/powerpoint/2010/main" val="445692353"/>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DC6A1-2B3A-9357-DFEC-50220322595E}"/>
            </a:ext>
          </a:extLst>
        </p:cNvPr>
        <p:cNvGrpSpPr/>
        <p:nvPr/>
      </p:nvGrpSpPr>
      <p:grpSpPr>
        <a:xfrm>
          <a:off x="0" y="0"/>
          <a:ext cx="0" cy="0"/>
          <a:chOff x="0" y="0"/>
          <a:chExt cx="0" cy="0"/>
        </a:xfrm>
      </p:grpSpPr>
      <p:sp>
        <p:nvSpPr>
          <p:cNvPr id="36866" name="Rectangle 2">
            <a:extLst>
              <a:ext uri="{FF2B5EF4-FFF2-40B4-BE49-F238E27FC236}">
                <a16:creationId xmlns:a16="http://schemas.microsoft.com/office/drawing/2014/main" id="{CBD92CBA-9446-DB0F-FFA7-0C0ECD34E2E3}"/>
              </a:ext>
            </a:extLst>
          </p:cNvPr>
          <p:cNvSpPr>
            <a:spLocks noGrp="1" noChangeArrowheads="1"/>
          </p:cNvSpPr>
          <p:nvPr>
            <p:ph type="ctrTitle"/>
          </p:nvPr>
        </p:nvSpPr>
        <p:spPr>
          <a:xfrm>
            <a:off x="611188" y="404813"/>
            <a:ext cx="7885112" cy="863600"/>
          </a:xfrm>
        </p:spPr>
        <p:txBody>
          <a:bodyPr>
            <a:normAutofit fontScale="90000"/>
          </a:bodyPr>
          <a:lstStyle/>
          <a:p>
            <a:pPr eaLnBrk="1" hangingPunct="1"/>
            <a:r>
              <a:rPr lang="en-US" altLang="ja-JP" sz="3600">
                <a:solidFill>
                  <a:schemeClr val="tx2"/>
                </a:solidFill>
              </a:rPr>
              <a:t> </a:t>
            </a:r>
            <a:r>
              <a:rPr lang="en-US" altLang="ja-JP" sz="3600"/>
              <a:t>12-limb Dependent Co-origination </a:t>
            </a:r>
            <a:br>
              <a:rPr lang="en-US" altLang="ja-JP" sz="3600">
                <a:solidFill>
                  <a:schemeClr val="tx2"/>
                </a:solidFill>
              </a:rPr>
            </a:br>
            <a:endParaRPr lang="en-US" altLang="ja-JP" sz="3600">
              <a:solidFill>
                <a:schemeClr val="tx2"/>
              </a:solidFill>
            </a:endParaRPr>
          </a:p>
        </p:txBody>
      </p:sp>
      <p:sp>
        <p:nvSpPr>
          <p:cNvPr id="36867" name="Rectangle 3">
            <a:extLst>
              <a:ext uri="{FF2B5EF4-FFF2-40B4-BE49-F238E27FC236}">
                <a16:creationId xmlns:a16="http://schemas.microsoft.com/office/drawing/2014/main" id="{465AADDE-A66D-DA71-8BB0-44FE65C5E5B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7412" name="Text Box 4">
            <a:extLst>
              <a:ext uri="{FF2B5EF4-FFF2-40B4-BE49-F238E27FC236}">
                <a16:creationId xmlns:a16="http://schemas.microsoft.com/office/drawing/2014/main" id="{65E31CCE-F1F1-F0FF-CA8B-F76D4E629A20}"/>
              </a:ext>
            </a:extLst>
          </p:cNvPr>
          <p:cNvSpPr txBox="1">
            <a:spLocks noChangeArrowheads="1"/>
          </p:cNvSpPr>
          <p:nvPr/>
        </p:nvSpPr>
        <p:spPr bwMode="auto">
          <a:xfrm>
            <a:off x="792163" y="1000125"/>
            <a:ext cx="7991475" cy="1492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4000">
                <a:solidFill>
                  <a:schemeClr val="tx1"/>
                </a:solidFill>
                <a:latin typeface="Arial" panose="020B0604020202020204" pitchFamily="34" charset="0"/>
                <a:ea typeface="ＭＳ Ｐゴシック" panose="020B0600070205080204" pitchFamily="34" charset="-128"/>
              </a:defRPr>
            </a:lvl1pPr>
            <a:lvl2pPr marL="800100" indent="-342900">
              <a:defRPr sz="4000">
                <a:solidFill>
                  <a:schemeClr val="tx1"/>
                </a:solidFill>
                <a:latin typeface="Arial" panose="020B0604020202020204" pitchFamily="34" charset="0"/>
                <a:ea typeface="ＭＳ Ｐゴシック" panose="020B0600070205080204" pitchFamily="34" charset="-128"/>
              </a:defRPr>
            </a:lvl2pPr>
            <a:lvl3pPr marL="1257300" indent="-342900">
              <a:defRPr sz="4000">
                <a:solidFill>
                  <a:schemeClr val="tx1"/>
                </a:solidFill>
                <a:latin typeface="Arial" panose="020B0604020202020204" pitchFamily="34" charset="0"/>
                <a:ea typeface="ＭＳ Ｐゴシック" panose="020B0600070205080204" pitchFamily="34" charset="-128"/>
              </a:defRPr>
            </a:lvl3pPr>
            <a:lvl4pPr marL="1714500" indent="-342900">
              <a:defRPr sz="4000">
                <a:solidFill>
                  <a:schemeClr val="tx1"/>
                </a:solidFill>
                <a:latin typeface="Arial" panose="020B0604020202020204" pitchFamily="34" charset="0"/>
                <a:ea typeface="ＭＳ Ｐゴシック" panose="020B0600070205080204" pitchFamily="34" charset="-128"/>
              </a:defRPr>
            </a:lvl4pPr>
            <a:lvl5pPr marL="2171700" indent="-342900">
              <a:defRPr sz="4000">
                <a:solidFill>
                  <a:schemeClr val="tx1"/>
                </a:solidFill>
                <a:latin typeface="Arial" panose="020B0604020202020204" pitchFamily="34" charset="0"/>
                <a:ea typeface="ＭＳ Ｐゴシック" panose="020B0600070205080204" pitchFamily="34" charset="-128"/>
              </a:defRPr>
            </a:lvl5pPr>
            <a:lvl6pPr marL="26289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6pPr>
            <a:lvl7pPr marL="30861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7pPr>
            <a:lvl8pPr marL="35433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8pPr>
            <a:lvl9pPr marL="4000500" indent="-342900" eaLnBrk="0" fontAlgn="base" hangingPunct="0">
              <a:spcBef>
                <a:spcPct val="0"/>
              </a:spcBef>
              <a:spcAft>
                <a:spcPct val="0"/>
              </a:spcAft>
              <a:defRPr sz="4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AutoNum type="arabicPeriod"/>
              <a:defRPr/>
            </a:pPr>
            <a:r>
              <a:rPr lang="en-US" altLang="ja-JP" sz="1400" b="1" u="sng" dirty="0">
                <a:solidFill>
                  <a:schemeClr val="tx2">
                    <a:lumMod val="20000"/>
                    <a:lumOff val="80000"/>
                  </a:schemeClr>
                </a:solidFill>
              </a:rPr>
              <a:t>Old oral tradition  (capable only in linear presentation)</a:t>
            </a:r>
            <a:r>
              <a:rPr lang="en-US" altLang="ja-JP" sz="1400" u="sng" dirty="0">
                <a:solidFill>
                  <a:schemeClr val="tx2">
                    <a:lumMod val="20000"/>
                    <a:lumOff val="80000"/>
                  </a:schemeClr>
                </a:solidFill>
              </a:rPr>
              <a:t>:</a:t>
            </a:r>
          </a:p>
          <a:p>
            <a:pPr eaLnBrk="1" hangingPunct="1">
              <a:spcBef>
                <a:spcPct val="50000"/>
              </a:spcBef>
              <a:defRPr/>
            </a:pPr>
            <a:r>
              <a:rPr lang="en-US" altLang="ja-JP" sz="1400"/>
              <a:t>       </a:t>
            </a:r>
            <a:r>
              <a:rPr lang="en-US" altLang="ja-JP" sz="1400" b="1"/>
              <a:t>Nescience </a:t>
            </a:r>
            <a:r>
              <a:rPr lang="en-US" altLang="ja-JP" sz="1400" b="1" dirty="0"/>
              <a:t>→ formation → consciousness → name-form → six bases → contact →     feeling → craving →  appropriation → becoming → birth → aging-death</a:t>
            </a:r>
          </a:p>
          <a:p>
            <a:pPr eaLnBrk="1" hangingPunct="1">
              <a:spcBef>
                <a:spcPct val="50000"/>
              </a:spcBef>
              <a:defRPr/>
            </a:pPr>
            <a:endParaRPr lang="en-US" altLang="ja-JP" sz="1400" b="1" dirty="0"/>
          </a:p>
          <a:p>
            <a:pPr eaLnBrk="1" hangingPunct="1">
              <a:spcBef>
                <a:spcPct val="50000"/>
              </a:spcBef>
              <a:defRPr/>
            </a:pPr>
            <a:r>
              <a:rPr lang="en-US" altLang="ja-JP" sz="1400" b="1" dirty="0">
                <a:solidFill>
                  <a:schemeClr val="tx2"/>
                </a:solidFill>
              </a:rPr>
              <a:t>2.     </a:t>
            </a:r>
            <a:r>
              <a:rPr lang="en-US" altLang="ja-JP" sz="1400" b="1" u="sng" dirty="0">
                <a:solidFill>
                  <a:schemeClr val="tx2">
                    <a:lumMod val="20000"/>
                    <a:lumOff val="80000"/>
                  </a:schemeClr>
                </a:solidFill>
              </a:rPr>
              <a:t>New structural presentation = showing samsara (flowing/change)</a:t>
            </a:r>
            <a:r>
              <a:rPr lang="ja-JP" altLang="en-US" sz="1400" b="1" u="sng" dirty="0">
                <a:solidFill>
                  <a:schemeClr val="tx2">
                    <a:lumMod val="20000"/>
                    <a:lumOff val="80000"/>
                  </a:schemeClr>
                </a:solidFill>
              </a:rPr>
              <a:t> </a:t>
            </a:r>
            <a:r>
              <a:rPr lang="en-US" altLang="ja-JP" sz="1400" b="1" u="sng" dirty="0">
                <a:solidFill>
                  <a:schemeClr val="tx2">
                    <a:lumMod val="20000"/>
                    <a:lumOff val="80000"/>
                  </a:schemeClr>
                </a:solidFill>
              </a:rPr>
              <a:t>/suffering</a:t>
            </a:r>
            <a:r>
              <a:rPr lang="en-US" altLang="ja-JP" sz="1400" dirty="0">
                <a:solidFill>
                  <a:schemeClr val="tx2"/>
                </a:solidFill>
              </a:rPr>
              <a:t>:</a:t>
            </a:r>
          </a:p>
        </p:txBody>
      </p:sp>
      <p:sp>
        <p:nvSpPr>
          <p:cNvPr id="36869" name="Oval 5">
            <a:extLst>
              <a:ext uri="{FF2B5EF4-FFF2-40B4-BE49-F238E27FC236}">
                <a16:creationId xmlns:a16="http://schemas.microsoft.com/office/drawing/2014/main" id="{19A5D626-7496-4B36-9BAE-57FDF56AA3BC}"/>
              </a:ext>
            </a:extLst>
          </p:cNvPr>
          <p:cNvSpPr>
            <a:spLocks noChangeArrowheads="1"/>
          </p:cNvSpPr>
          <p:nvPr/>
        </p:nvSpPr>
        <p:spPr bwMode="auto">
          <a:xfrm>
            <a:off x="1792552" y="3108327"/>
            <a:ext cx="3959225" cy="3556000"/>
          </a:xfrm>
          <a:prstGeom prst="ellipse">
            <a:avLst/>
          </a:prstGeom>
          <a:gradFill rotWithShape="1">
            <a:gsLst>
              <a:gs pos="0">
                <a:srgbClr val="FC9860">
                  <a:alpha val="0"/>
                </a:srgbClr>
              </a:gs>
              <a:gs pos="100000">
                <a:srgbClr val="75462C">
                  <a:alpha val="34000"/>
                </a:srgbClr>
              </a:gs>
            </a:gsLst>
            <a:path path="shape">
              <a:fillToRect l="50000" t="50000" r="50000" b="50000"/>
            </a:path>
          </a:gradFill>
          <a:ln w="9525">
            <a:solidFill>
              <a:srgbClr val="CC006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36870" name="Text Box 6">
            <a:extLst>
              <a:ext uri="{FF2B5EF4-FFF2-40B4-BE49-F238E27FC236}">
                <a16:creationId xmlns:a16="http://schemas.microsoft.com/office/drawing/2014/main" id="{C03CE724-1FFC-CD2F-099F-B23BDC2C1BF3}"/>
              </a:ext>
            </a:extLst>
          </p:cNvPr>
          <p:cNvSpPr txBox="1">
            <a:spLocks noChangeArrowheads="1"/>
          </p:cNvSpPr>
          <p:nvPr/>
        </p:nvSpPr>
        <p:spPr bwMode="auto">
          <a:xfrm>
            <a:off x="2916238" y="2839244"/>
            <a:ext cx="1727200" cy="3600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lang="en-US" altLang="ja-JP" sz="1200" dirty="0">
              <a:latin typeface="Arial" panose="020B0604020202020204" pitchFamily="34" charset="0"/>
            </a:endParaRPr>
          </a:p>
          <a:p>
            <a:pPr algn="ctr" eaLnBrk="1" hangingPunct="1">
              <a:spcBef>
                <a:spcPct val="50000"/>
              </a:spcBef>
              <a:buClrTx/>
              <a:buFontTx/>
              <a:buNone/>
            </a:pPr>
            <a:r>
              <a:rPr lang="en-US" altLang="ja-JP" sz="1200" dirty="0">
                <a:latin typeface="Arial" panose="020B0604020202020204" pitchFamily="34" charset="0"/>
              </a:rPr>
              <a:t>Six bases</a:t>
            </a: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r>
              <a:rPr lang="en-US" altLang="ja-JP" sz="1200" b="1" dirty="0">
                <a:solidFill>
                  <a:srgbClr val="FFFF00"/>
                </a:solidFill>
                <a:latin typeface="Arial" panose="020B0604020202020204" pitchFamily="34" charset="0"/>
              </a:rPr>
              <a:t>Consciousness</a:t>
            </a:r>
          </a:p>
          <a:p>
            <a:pPr algn="ctr" eaLnBrk="1" hangingPunct="1">
              <a:spcBef>
                <a:spcPct val="50000"/>
              </a:spcBef>
              <a:buClrTx/>
              <a:buFontTx/>
              <a:buNone/>
            </a:pPr>
            <a:endParaRPr lang="en-US" altLang="ja-JP" sz="1200" b="1" dirty="0">
              <a:latin typeface="Arial" panose="020B0604020202020204" pitchFamily="34" charset="0"/>
            </a:endParaRPr>
          </a:p>
          <a:p>
            <a:pPr algn="ctr" eaLnBrk="1" hangingPunct="1">
              <a:spcBef>
                <a:spcPct val="50000"/>
              </a:spcBef>
              <a:buClrTx/>
              <a:buFontTx/>
              <a:buNone/>
            </a:pPr>
            <a:r>
              <a:rPr lang="en-US" altLang="ja-JP" sz="1200" b="1" dirty="0">
                <a:solidFill>
                  <a:srgbClr val="FFFF00"/>
                </a:solidFill>
                <a:latin typeface="Arial" panose="020B0604020202020204" pitchFamily="34" charset="0"/>
              </a:rPr>
              <a:t>Feeling</a:t>
            </a: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r>
              <a:rPr lang="en-US" altLang="ja-JP" sz="1200" b="1" dirty="0">
                <a:latin typeface="Arial" panose="020B0604020202020204" pitchFamily="34" charset="0"/>
              </a:rPr>
              <a:t>Formations</a:t>
            </a: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endParaRPr lang="en-US" altLang="ja-JP" sz="1200" b="1" dirty="0">
              <a:solidFill>
                <a:srgbClr val="FFFF00"/>
              </a:solidFill>
              <a:latin typeface="Arial" panose="020B0604020202020204" pitchFamily="34" charset="0"/>
            </a:endParaRPr>
          </a:p>
          <a:p>
            <a:pPr algn="ctr" eaLnBrk="1" hangingPunct="1">
              <a:spcBef>
                <a:spcPct val="50000"/>
              </a:spcBef>
              <a:buClrTx/>
              <a:buFontTx/>
              <a:buNone/>
            </a:pPr>
            <a:endParaRPr lang="en-US" altLang="ja-JP" sz="1200" b="1" dirty="0">
              <a:latin typeface="Arial" panose="020B0604020202020204" pitchFamily="34" charset="0"/>
            </a:endParaRPr>
          </a:p>
          <a:p>
            <a:pPr algn="ctr" eaLnBrk="1" hangingPunct="1">
              <a:spcBef>
                <a:spcPct val="50000"/>
              </a:spcBef>
              <a:buClrTx/>
              <a:buFontTx/>
              <a:buNone/>
            </a:pPr>
            <a:r>
              <a:rPr lang="en-US" altLang="ja-JP" sz="1200" b="1" dirty="0">
                <a:solidFill>
                  <a:srgbClr val="FF33CC"/>
                </a:solidFill>
                <a:latin typeface="Arial" panose="020B0604020202020204" pitchFamily="34" charset="0"/>
              </a:rPr>
              <a:t>becoming</a:t>
            </a:r>
          </a:p>
          <a:p>
            <a:pPr algn="ctr" eaLnBrk="1" hangingPunct="1">
              <a:spcBef>
                <a:spcPct val="50000"/>
              </a:spcBef>
              <a:buClrTx/>
              <a:buFontTx/>
              <a:buNone/>
            </a:pPr>
            <a:endParaRPr lang="en-US" altLang="ja-JP" sz="1200" b="1" dirty="0">
              <a:solidFill>
                <a:srgbClr val="A50021"/>
              </a:solidFill>
              <a:latin typeface="Arial" panose="020B0604020202020204" pitchFamily="34" charset="0"/>
            </a:endParaRPr>
          </a:p>
          <a:p>
            <a:pPr algn="ctr" eaLnBrk="1" hangingPunct="1">
              <a:spcBef>
                <a:spcPct val="50000"/>
              </a:spcBef>
              <a:buClrTx/>
              <a:buFontTx/>
              <a:buNone/>
            </a:pPr>
            <a:r>
              <a:rPr lang="en-US" altLang="ja-JP" sz="1200" b="1" dirty="0">
                <a:solidFill>
                  <a:srgbClr val="FF0000"/>
                </a:solidFill>
                <a:latin typeface="Arial" panose="020B0604020202020204" pitchFamily="34" charset="0"/>
              </a:rPr>
              <a:t>Birth/aging death</a:t>
            </a:r>
          </a:p>
        </p:txBody>
      </p:sp>
      <p:sp>
        <p:nvSpPr>
          <p:cNvPr id="36871" name="Text Box 7">
            <a:extLst>
              <a:ext uri="{FF2B5EF4-FFF2-40B4-BE49-F238E27FC236}">
                <a16:creationId xmlns:a16="http://schemas.microsoft.com/office/drawing/2014/main" id="{8B52AC81-F0A9-7841-22DB-D6D12155620F}"/>
              </a:ext>
            </a:extLst>
          </p:cNvPr>
          <p:cNvSpPr txBox="1">
            <a:spLocks noChangeArrowheads="1"/>
          </p:cNvSpPr>
          <p:nvPr/>
        </p:nvSpPr>
        <p:spPr bwMode="auto">
          <a:xfrm>
            <a:off x="3300940" y="2638425"/>
            <a:ext cx="1100138"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CDFE92"/>
                </a:solidFill>
                <a:latin typeface="Arial" panose="020B0604020202020204" pitchFamily="34" charset="0"/>
              </a:rPr>
              <a:t>Name-form</a:t>
            </a:r>
          </a:p>
        </p:txBody>
      </p:sp>
      <p:sp>
        <p:nvSpPr>
          <p:cNvPr id="36872" name="Text Box 8">
            <a:extLst>
              <a:ext uri="{FF2B5EF4-FFF2-40B4-BE49-F238E27FC236}">
                <a16:creationId xmlns:a16="http://schemas.microsoft.com/office/drawing/2014/main" id="{FA4A260E-E328-B471-55C7-CBE3ADC9D710}"/>
              </a:ext>
            </a:extLst>
          </p:cNvPr>
          <p:cNvSpPr txBox="1">
            <a:spLocks noChangeArrowheads="1"/>
          </p:cNvSpPr>
          <p:nvPr/>
        </p:nvSpPr>
        <p:spPr bwMode="auto">
          <a:xfrm>
            <a:off x="3989388" y="2854325"/>
            <a:ext cx="10795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FFFF99"/>
                </a:solidFill>
                <a:latin typeface="Arial" panose="020B0604020202020204" pitchFamily="34" charset="0"/>
              </a:rPr>
              <a:t>contact</a:t>
            </a:r>
          </a:p>
        </p:txBody>
      </p:sp>
      <p:sp>
        <p:nvSpPr>
          <p:cNvPr id="36873" name="Line 9">
            <a:extLst>
              <a:ext uri="{FF2B5EF4-FFF2-40B4-BE49-F238E27FC236}">
                <a16:creationId xmlns:a16="http://schemas.microsoft.com/office/drawing/2014/main" id="{714483B7-8C8D-946F-6D94-98A45D5A819E}"/>
              </a:ext>
            </a:extLst>
          </p:cNvPr>
          <p:cNvSpPr>
            <a:spLocks noChangeShapeType="1"/>
          </p:cNvSpPr>
          <p:nvPr/>
        </p:nvSpPr>
        <p:spPr bwMode="auto">
          <a:xfrm flipV="1">
            <a:off x="2647156" y="4639469"/>
            <a:ext cx="649288" cy="144463"/>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4" name="Line 10">
            <a:extLst>
              <a:ext uri="{FF2B5EF4-FFF2-40B4-BE49-F238E27FC236}">
                <a16:creationId xmlns:a16="http://schemas.microsoft.com/office/drawing/2014/main" id="{F58A5887-F2B2-7539-CF80-BE03F85259DB}"/>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5" name="Line 11">
            <a:extLst>
              <a:ext uri="{FF2B5EF4-FFF2-40B4-BE49-F238E27FC236}">
                <a16:creationId xmlns:a16="http://schemas.microsoft.com/office/drawing/2014/main" id="{DF1CC23D-9EFF-0E41-AB86-C4CC093D73D5}"/>
              </a:ext>
            </a:extLst>
          </p:cNvPr>
          <p:cNvSpPr>
            <a:spLocks noChangeShapeType="1"/>
          </p:cNvSpPr>
          <p:nvPr/>
        </p:nvSpPr>
        <p:spPr bwMode="auto">
          <a:xfrm>
            <a:off x="4427538" y="4652963"/>
            <a:ext cx="523875" cy="229394"/>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6" name="Line 12">
            <a:extLst>
              <a:ext uri="{FF2B5EF4-FFF2-40B4-BE49-F238E27FC236}">
                <a16:creationId xmlns:a16="http://schemas.microsoft.com/office/drawing/2014/main" id="{735F2E7A-0E4E-1F2E-E119-C59ED204ADB9}"/>
              </a:ext>
            </a:extLst>
          </p:cNvPr>
          <p:cNvSpPr>
            <a:spLocks noChangeShapeType="1"/>
          </p:cNvSpPr>
          <p:nvPr/>
        </p:nvSpPr>
        <p:spPr bwMode="auto">
          <a:xfrm flipV="1">
            <a:off x="4500564" y="5001417"/>
            <a:ext cx="450850" cy="229395"/>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7" name="Text Box 13">
            <a:extLst>
              <a:ext uri="{FF2B5EF4-FFF2-40B4-BE49-F238E27FC236}">
                <a16:creationId xmlns:a16="http://schemas.microsoft.com/office/drawing/2014/main" id="{8A4D0A2E-4707-FF02-BD7B-5B1120AA5CBF}"/>
              </a:ext>
            </a:extLst>
          </p:cNvPr>
          <p:cNvSpPr txBox="1">
            <a:spLocks noChangeArrowheads="1"/>
          </p:cNvSpPr>
          <p:nvPr/>
        </p:nvSpPr>
        <p:spPr bwMode="auto">
          <a:xfrm>
            <a:off x="1908175" y="4652963"/>
            <a:ext cx="1081088"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craving</a:t>
            </a:r>
          </a:p>
          <a:p>
            <a:pPr eaLnBrk="1" hangingPunct="1">
              <a:spcBef>
                <a:spcPct val="50000"/>
              </a:spcBef>
              <a:buClrTx/>
              <a:buFontTx/>
              <a:buNone/>
            </a:pP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nescience</a:t>
            </a:r>
          </a:p>
        </p:txBody>
      </p:sp>
      <p:sp>
        <p:nvSpPr>
          <p:cNvPr id="36878" name="Text Box 14">
            <a:extLst>
              <a:ext uri="{FF2B5EF4-FFF2-40B4-BE49-F238E27FC236}">
                <a16:creationId xmlns:a16="http://schemas.microsoft.com/office/drawing/2014/main" id="{C5B3C148-7407-015E-F5D6-8090F144979F}"/>
              </a:ext>
            </a:extLst>
          </p:cNvPr>
          <p:cNvSpPr txBox="1">
            <a:spLocks noChangeArrowheads="1"/>
          </p:cNvSpPr>
          <p:nvPr/>
        </p:nvSpPr>
        <p:spPr bwMode="auto">
          <a:xfrm>
            <a:off x="4876800" y="4811449"/>
            <a:ext cx="911225"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sz="1200" b="1" dirty="0">
                <a:solidFill>
                  <a:srgbClr val="FF9933"/>
                </a:solidFill>
                <a:latin typeface="Arial" panose="020B0604020202020204" pitchFamily="34" charset="0"/>
              </a:rPr>
              <a:t>suffering</a:t>
            </a:r>
          </a:p>
        </p:txBody>
      </p:sp>
      <p:sp>
        <p:nvSpPr>
          <p:cNvPr id="36879" name="Line 15">
            <a:extLst>
              <a:ext uri="{FF2B5EF4-FFF2-40B4-BE49-F238E27FC236}">
                <a16:creationId xmlns:a16="http://schemas.microsoft.com/office/drawing/2014/main" id="{9284E790-38E9-9072-58F2-C827B1B77441}"/>
              </a:ext>
            </a:extLst>
          </p:cNvPr>
          <p:cNvSpPr>
            <a:spLocks noChangeShapeType="1"/>
          </p:cNvSpPr>
          <p:nvPr/>
        </p:nvSpPr>
        <p:spPr bwMode="auto">
          <a:xfrm>
            <a:off x="3821376" y="2914650"/>
            <a:ext cx="0" cy="2159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0" name="Line 16">
            <a:extLst>
              <a:ext uri="{FF2B5EF4-FFF2-40B4-BE49-F238E27FC236}">
                <a16:creationId xmlns:a16="http://schemas.microsoft.com/office/drawing/2014/main" id="{4A272E7A-673E-E48D-6EFD-0BBF08F98E62}"/>
              </a:ext>
            </a:extLst>
          </p:cNvPr>
          <p:cNvSpPr>
            <a:spLocks noChangeShapeType="1"/>
          </p:cNvSpPr>
          <p:nvPr/>
        </p:nvSpPr>
        <p:spPr bwMode="auto">
          <a:xfrm>
            <a:off x="3824288" y="3011488"/>
            <a:ext cx="215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1" name="Line 17">
            <a:extLst>
              <a:ext uri="{FF2B5EF4-FFF2-40B4-BE49-F238E27FC236}">
                <a16:creationId xmlns:a16="http://schemas.microsoft.com/office/drawing/2014/main" id="{F867ED2D-5794-B718-4B79-F9F220CFB469}"/>
              </a:ext>
            </a:extLst>
          </p:cNvPr>
          <p:cNvSpPr>
            <a:spLocks noChangeShapeType="1"/>
          </p:cNvSpPr>
          <p:nvPr/>
        </p:nvSpPr>
        <p:spPr bwMode="auto">
          <a:xfrm>
            <a:off x="3821376" y="3645024"/>
            <a:ext cx="0" cy="360363"/>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2" name="Line 18">
            <a:extLst>
              <a:ext uri="{FF2B5EF4-FFF2-40B4-BE49-F238E27FC236}">
                <a16:creationId xmlns:a16="http://schemas.microsoft.com/office/drawing/2014/main" id="{55486FF5-470E-4A96-7346-DCCC24192F6D}"/>
              </a:ext>
            </a:extLst>
          </p:cNvPr>
          <p:cNvSpPr>
            <a:spLocks noChangeShapeType="1"/>
          </p:cNvSpPr>
          <p:nvPr/>
        </p:nvSpPr>
        <p:spPr bwMode="auto">
          <a:xfrm>
            <a:off x="3821376" y="4143375"/>
            <a:ext cx="0" cy="360363"/>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3" name="Line 19">
            <a:extLst>
              <a:ext uri="{FF2B5EF4-FFF2-40B4-BE49-F238E27FC236}">
                <a16:creationId xmlns:a16="http://schemas.microsoft.com/office/drawing/2014/main" id="{229B8BD2-CC4F-AB93-4A1F-FF4ED636B70C}"/>
              </a:ext>
            </a:extLst>
          </p:cNvPr>
          <p:cNvSpPr>
            <a:spLocks noChangeShapeType="1"/>
          </p:cNvSpPr>
          <p:nvPr/>
        </p:nvSpPr>
        <p:spPr bwMode="auto">
          <a:xfrm>
            <a:off x="3851009" y="5431632"/>
            <a:ext cx="0" cy="23336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4" name="Line 20">
            <a:extLst>
              <a:ext uri="{FF2B5EF4-FFF2-40B4-BE49-F238E27FC236}">
                <a16:creationId xmlns:a16="http://schemas.microsoft.com/office/drawing/2014/main" id="{317A3ECD-FA7B-DF5A-421A-606EB67291E5}"/>
              </a:ext>
            </a:extLst>
          </p:cNvPr>
          <p:cNvSpPr>
            <a:spLocks noChangeShapeType="1"/>
          </p:cNvSpPr>
          <p:nvPr/>
        </p:nvSpPr>
        <p:spPr bwMode="auto">
          <a:xfrm>
            <a:off x="3803915" y="5949950"/>
            <a:ext cx="0" cy="2159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5" name="Line 21">
            <a:extLst>
              <a:ext uri="{FF2B5EF4-FFF2-40B4-BE49-F238E27FC236}">
                <a16:creationId xmlns:a16="http://schemas.microsoft.com/office/drawing/2014/main" id="{7855963D-4BDB-1B39-B5C8-72319CFAB1C8}"/>
              </a:ext>
            </a:extLst>
          </p:cNvPr>
          <p:cNvSpPr>
            <a:spLocks noChangeShapeType="1"/>
          </p:cNvSpPr>
          <p:nvPr/>
        </p:nvSpPr>
        <p:spPr bwMode="auto">
          <a:xfrm flipH="1">
            <a:off x="3876942" y="5949950"/>
            <a:ext cx="790" cy="2159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6" name="Line 22">
            <a:extLst>
              <a:ext uri="{FF2B5EF4-FFF2-40B4-BE49-F238E27FC236}">
                <a16:creationId xmlns:a16="http://schemas.microsoft.com/office/drawing/2014/main" id="{4AA0537F-6537-C7F7-9F25-6CA9B057BA27}"/>
              </a:ext>
            </a:extLst>
          </p:cNvPr>
          <p:cNvSpPr>
            <a:spLocks noChangeShapeType="1"/>
          </p:cNvSpPr>
          <p:nvPr/>
        </p:nvSpPr>
        <p:spPr bwMode="auto">
          <a:xfrm>
            <a:off x="3824288" y="3356769"/>
            <a:ext cx="0" cy="14446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1" name="Oval 23">
            <a:extLst>
              <a:ext uri="{FF2B5EF4-FFF2-40B4-BE49-F238E27FC236}">
                <a16:creationId xmlns:a16="http://schemas.microsoft.com/office/drawing/2014/main" id="{0A836EE2-B863-F835-5D5F-4F14EEE99B13}"/>
              </a:ext>
            </a:extLst>
          </p:cNvPr>
          <p:cNvSpPr>
            <a:spLocks noChangeArrowheads="1"/>
          </p:cNvSpPr>
          <p:nvPr/>
        </p:nvSpPr>
        <p:spPr bwMode="auto">
          <a:xfrm>
            <a:off x="1799431" y="4247279"/>
            <a:ext cx="3959225" cy="1368425"/>
          </a:xfrm>
          <a:prstGeom prst="ellipse">
            <a:avLst/>
          </a:prstGeom>
          <a:gradFill rotWithShape="1">
            <a:gsLst>
              <a:gs pos="0">
                <a:schemeClr val="accent1">
                  <a:gamma/>
                  <a:shade val="46275"/>
                  <a:invGamma/>
                  <a:alpha val="43999"/>
                </a:schemeClr>
              </a:gs>
              <a:gs pos="100000">
                <a:schemeClr val="accent1">
                  <a:alpha val="0"/>
                </a:schemeClr>
              </a:gs>
            </a:gsLst>
            <a:lin ang="5400000" scaled="1"/>
          </a:gradFill>
          <a:ln w="9525" cmpd="sng">
            <a:solidFill>
              <a:srgbClr val="CC0066"/>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a typeface="ＭＳ Ｐゴシック" panose="020B0600070205080204" pitchFamily="50" charset="-128"/>
            </a:endParaRPr>
          </a:p>
        </p:txBody>
      </p:sp>
      <p:sp>
        <p:nvSpPr>
          <p:cNvPr id="36888" name="Text Box 24">
            <a:extLst>
              <a:ext uri="{FF2B5EF4-FFF2-40B4-BE49-F238E27FC236}">
                <a16:creationId xmlns:a16="http://schemas.microsoft.com/office/drawing/2014/main" id="{816C60D9-C5CA-EB68-FE85-23981B24F11B}"/>
              </a:ext>
            </a:extLst>
          </p:cNvPr>
          <p:cNvSpPr txBox="1">
            <a:spLocks noChangeArrowheads="1"/>
          </p:cNvSpPr>
          <p:nvPr/>
        </p:nvSpPr>
        <p:spPr bwMode="auto">
          <a:xfrm>
            <a:off x="5762625" y="2490788"/>
            <a:ext cx="3362325" cy="480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1200" b="1" u="sng">
                <a:latin typeface="Arial" panose="020B0604020202020204" pitchFamily="34" charset="0"/>
              </a:rPr>
              <a:t>Terms:</a:t>
            </a:r>
          </a:p>
          <a:p>
            <a:pPr eaLnBrk="1" hangingPunct="1">
              <a:spcBef>
                <a:spcPct val="50000"/>
              </a:spcBef>
              <a:buClrTx/>
              <a:buFontTx/>
              <a:buNone/>
            </a:pPr>
            <a:r>
              <a:rPr lang="en-US" altLang="ja-JP" sz="1200" b="1">
                <a:solidFill>
                  <a:srgbClr val="CDFE92"/>
                </a:solidFill>
                <a:latin typeface="Arial" panose="020B0604020202020204" pitchFamily="34" charset="0"/>
              </a:rPr>
              <a:t>Name-form</a:t>
            </a:r>
            <a:r>
              <a:rPr lang="en-US" altLang="ja-JP" sz="1200" b="1">
                <a:latin typeface="Arial" panose="020B0604020202020204" pitchFamily="34" charset="0"/>
              </a:rPr>
              <a:t> = sense object = dharma/s</a:t>
            </a:r>
          </a:p>
          <a:p>
            <a:pPr eaLnBrk="1" hangingPunct="1">
              <a:spcBef>
                <a:spcPct val="50000"/>
              </a:spcBef>
              <a:buClrTx/>
              <a:buFontTx/>
              <a:buNone/>
            </a:pPr>
            <a:r>
              <a:rPr lang="en-US" altLang="ja-JP" sz="1200" b="1">
                <a:solidFill>
                  <a:srgbClr val="FFFF00"/>
                </a:solidFill>
                <a:latin typeface="Arial" panose="020B0604020202020204" pitchFamily="34" charset="0"/>
              </a:rPr>
              <a:t>Six organs </a:t>
            </a:r>
            <a:r>
              <a:rPr lang="en-US" altLang="ja-JP" sz="1200" b="1">
                <a:latin typeface="Arial" panose="020B0604020202020204" pitchFamily="34" charset="0"/>
              </a:rPr>
              <a:t>= </a:t>
            </a:r>
            <a:r>
              <a:rPr lang="en-US" altLang="ja-JP" sz="1200" b="1">
                <a:solidFill>
                  <a:srgbClr val="FFFF00"/>
                </a:solidFill>
                <a:latin typeface="Arial" panose="020B0604020202020204" pitchFamily="34" charset="0"/>
              </a:rPr>
              <a:t>six sense organs</a:t>
            </a:r>
          </a:p>
          <a:p>
            <a:pPr eaLnBrk="1" hangingPunct="1">
              <a:spcBef>
                <a:spcPct val="50000"/>
              </a:spcBef>
              <a:buClrTx/>
              <a:buFontTx/>
              <a:buNone/>
            </a:pPr>
            <a:r>
              <a:rPr lang="en-US" altLang="ja-JP" sz="1200" b="1">
                <a:solidFill>
                  <a:srgbClr val="FFFF99"/>
                </a:solidFill>
                <a:latin typeface="Arial" panose="020B0604020202020204" pitchFamily="34" charset="0"/>
              </a:rPr>
              <a:t>Contact</a:t>
            </a:r>
            <a:r>
              <a:rPr lang="en-US" altLang="ja-JP" sz="1200" b="1">
                <a:latin typeface="Arial" panose="020B0604020202020204" pitchFamily="34" charset="0"/>
              </a:rPr>
              <a:t> = contact of a</a:t>
            </a:r>
            <a:r>
              <a:rPr lang="en-US" altLang="ja-JP" sz="1200" b="1">
                <a:solidFill>
                  <a:srgbClr val="FFFF00"/>
                </a:solidFill>
                <a:latin typeface="Arial" panose="020B0604020202020204" pitchFamily="34" charset="0"/>
              </a:rPr>
              <a:t>ense organs</a:t>
            </a:r>
            <a:r>
              <a:rPr lang="ja-JP" altLang="en-US" sz="1200" b="1">
                <a:latin typeface="Arial" panose="020B0604020202020204" pitchFamily="34" charset="0"/>
              </a:rPr>
              <a:t>・</a:t>
            </a:r>
            <a:r>
              <a:rPr lang="en-US" altLang="ja-JP" sz="1200" b="1">
                <a:latin typeface="Arial" panose="020B0604020202020204" pitchFamily="34" charset="0"/>
              </a:rPr>
              <a:t>sense objects</a:t>
            </a:r>
            <a:r>
              <a:rPr lang="ja-JP" altLang="en-US" sz="1200" b="1">
                <a:latin typeface="Arial" panose="020B0604020202020204" pitchFamily="34" charset="0"/>
              </a:rPr>
              <a:t>・</a:t>
            </a:r>
            <a:r>
              <a:rPr lang="en-US" altLang="ja-JP" sz="1200" b="1">
                <a:latin typeface="Arial" panose="020B0604020202020204" pitchFamily="34" charset="0"/>
              </a:rPr>
              <a:t>consciousnesses</a:t>
            </a:r>
          </a:p>
          <a:p>
            <a:pPr eaLnBrk="1" hangingPunct="1">
              <a:spcBef>
                <a:spcPct val="50000"/>
              </a:spcBef>
              <a:buClrTx/>
              <a:buFontTx/>
              <a:buNone/>
            </a:pPr>
            <a:r>
              <a:rPr lang="en-US" altLang="ja-JP" sz="1200" b="1">
                <a:solidFill>
                  <a:srgbClr val="FFFF00"/>
                </a:solidFill>
                <a:latin typeface="Arial" panose="020B0604020202020204" pitchFamily="34" charset="0"/>
              </a:rPr>
              <a:t>Formations = action/function (past/present actions of body, mouth, mind)</a:t>
            </a:r>
          </a:p>
          <a:p>
            <a:pPr eaLnBrk="1" hangingPunct="1">
              <a:spcBef>
                <a:spcPct val="50000"/>
              </a:spcBef>
              <a:buClrTx/>
              <a:buFontTx/>
              <a:buNone/>
            </a:pPr>
            <a:r>
              <a:rPr lang="en-US" altLang="ja-JP" sz="1200" b="1">
                <a:solidFill>
                  <a:srgbClr val="FF00FF"/>
                </a:solidFill>
                <a:latin typeface="Arial" panose="020B0604020202020204" pitchFamily="34" charset="0"/>
              </a:rPr>
              <a:t>Becoming</a:t>
            </a:r>
            <a:r>
              <a:rPr lang="en-US" altLang="ja-JP" sz="1200" b="1">
                <a:solidFill>
                  <a:srgbClr val="FF0000"/>
                </a:solidFill>
                <a:latin typeface="Arial" panose="020B0604020202020204" pitchFamily="34" charset="0"/>
              </a:rPr>
              <a:t> </a:t>
            </a:r>
            <a:r>
              <a:rPr lang="en-US" altLang="ja-JP" sz="1200" b="1">
                <a:latin typeface="Arial" panose="020B0604020202020204" pitchFamily="34" charset="0"/>
              </a:rPr>
              <a:t>= involvement into birth/death</a:t>
            </a:r>
            <a:r>
              <a:rPr lang="ja-JP" altLang="en-US" sz="1200" b="1">
                <a:latin typeface="Arial" panose="020B0604020202020204" pitchFamily="34" charset="0"/>
              </a:rPr>
              <a:t>（</a:t>
            </a:r>
            <a:r>
              <a:rPr lang="en-US" altLang="ja-JP" sz="1200" b="1">
                <a:latin typeface="Arial" panose="020B0604020202020204" pitchFamily="34" charset="0"/>
              </a:rPr>
              <a:t>change/samsara</a:t>
            </a:r>
            <a:r>
              <a:rPr lang="ja-JP" altLang="en-US" sz="1200" b="1">
                <a:latin typeface="Arial" panose="020B0604020202020204" pitchFamily="34" charset="0"/>
              </a:rPr>
              <a:t>）</a:t>
            </a:r>
            <a:endParaRPr lang="en-US" altLang="ja-JP" sz="1200" b="1">
              <a:latin typeface="Arial" panose="020B0604020202020204" pitchFamily="34" charset="0"/>
            </a:endParaRPr>
          </a:p>
          <a:p>
            <a:pPr eaLnBrk="1" hangingPunct="1">
              <a:spcBef>
                <a:spcPct val="50000"/>
              </a:spcBef>
              <a:buClrTx/>
              <a:buFontTx/>
              <a:buNone/>
            </a:pPr>
            <a:r>
              <a:rPr lang="en-US" altLang="ja-JP" sz="1200">
                <a:latin typeface="Arial" panose="020B0604020202020204" pitchFamily="34" charset="0"/>
              </a:rPr>
              <a:t> </a:t>
            </a:r>
            <a:r>
              <a:rPr lang="en-US" altLang="ja-JP" sz="1200" b="1">
                <a:solidFill>
                  <a:srgbClr val="FFFF00"/>
                </a:solidFill>
                <a:latin typeface="Arial" panose="020B0604020202020204" pitchFamily="34" charset="0"/>
              </a:rPr>
              <a:t>Craving = urge, lit. thirst</a:t>
            </a:r>
          </a:p>
          <a:p>
            <a:pPr eaLnBrk="1" hangingPunct="1">
              <a:spcBef>
                <a:spcPct val="50000"/>
              </a:spcBef>
              <a:buClrTx/>
              <a:buFontTx/>
              <a:buNone/>
            </a:pPr>
            <a:r>
              <a:rPr lang="en-US" altLang="ja-JP" sz="1200" b="1">
                <a:solidFill>
                  <a:srgbClr val="FFFF00"/>
                </a:solidFill>
                <a:latin typeface="Arial" panose="020B0604020202020204" pitchFamily="34" charset="0"/>
              </a:rPr>
              <a:t> craving-formation</a:t>
            </a:r>
            <a:r>
              <a:rPr lang="ja-JP" altLang="en-US" sz="1200" b="1">
                <a:solidFill>
                  <a:srgbClr val="FF6600"/>
                </a:solidFill>
                <a:latin typeface="Arial" panose="020B0604020202020204" pitchFamily="34" charset="0"/>
              </a:rPr>
              <a:t>・</a:t>
            </a:r>
            <a:r>
              <a:rPr lang="en-US" altLang="ja-JP" sz="1200" b="1">
                <a:solidFill>
                  <a:srgbClr val="FF6600"/>
                </a:solidFill>
                <a:latin typeface="Arial" panose="020B0604020202020204" pitchFamily="34" charset="0"/>
              </a:rPr>
              <a:t>suffering </a:t>
            </a:r>
            <a:r>
              <a:rPr lang="en-US" altLang="ja-JP" sz="1200" b="1">
                <a:latin typeface="Arial" panose="020B0604020202020204" pitchFamily="34" charset="0"/>
              </a:rPr>
              <a:t>is called</a:t>
            </a:r>
          </a:p>
          <a:p>
            <a:pPr eaLnBrk="1" hangingPunct="1">
              <a:spcBef>
                <a:spcPct val="50000"/>
              </a:spcBef>
              <a:buClrTx/>
              <a:buFontTx/>
              <a:buNone/>
            </a:pPr>
            <a:r>
              <a:rPr lang="en-US" altLang="ja-JP" sz="1200" b="1">
                <a:latin typeface="Arial" panose="020B0604020202020204" pitchFamily="34" charset="0"/>
              </a:rPr>
              <a:t>	three steps (sando)</a:t>
            </a:r>
            <a:endParaRPr lang="en-US" altLang="ja-JP" sz="1200">
              <a:latin typeface="Arial" panose="020B0604020202020204" pitchFamily="34" charset="0"/>
            </a:endParaRPr>
          </a:p>
          <a:p>
            <a:pPr eaLnBrk="1" hangingPunct="1">
              <a:spcBef>
                <a:spcPct val="50000"/>
              </a:spcBef>
              <a:buClrTx/>
              <a:buFontTx/>
              <a:buNone/>
            </a:pPr>
            <a:r>
              <a:rPr lang="en-US" altLang="ja-JP" sz="1200" b="1">
                <a:solidFill>
                  <a:srgbClr val="FFFF00"/>
                </a:solidFill>
                <a:latin typeface="Arial" panose="020B0604020202020204" pitchFamily="34" charset="0"/>
              </a:rPr>
              <a:t>Nescience = </a:t>
            </a:r>
            <a:r>
              <a:rPr lang="en-US" altLang="ja-JP" sz="1200" b="1">
                <a:latin typeface="Arial" panose="020B0604020202020204" pitchFamily="34" charset="0"/>
              </a:rPr>
              <a:t>no witness of nirvana</a:t>
            </a:r>
            <a:r>
              <a:rPr lang="en-US" altLang="ja-JP" sz="1200">
                <a:latin typeface="Arial" panose="020B0604020202020204" pitchFamily="34" charset="0"/>
              </a:rPr>
              <a:t> </a:t>
            </a:r>
          </a:p>
          <a:p>
            <a:pPr eaLnBrk="1" hangingPunct="1">
              <a:spcBef>
                <a:spcPct val="50000"/>
              </a:spcBef>
              <a:buClrTx/>
              <a:buFontTx/>
              <a:buNone/>
            </a:pPr>
            <a:r>
              <a:rPr lang="en-US" altLang="ja-JP" sz="1200">
                <a:latin typeface="Arial" panose="020B0604020202020204" pitchFamily="34" charset="0"/>
              </a:rPr>
              <a:t> </a:t>
            </a:r>
            <a:r>
              <a:rPr lang="en-US" altLang="ja-JP" sz="1200" b="1">
                <a:solidFill>
                  <a:srgbClr val="FFC000"/>
                </a:solidFill>
                <a:latin typeface="Arial" panose="020B0604020202020204" pitchFamily="34" charset="0"/>
              </a:rPr>
              <a:t>Appropriation </a:t>
            </a:r>
            <a:r>
              <a:rPr lang="en-US" altLang="ja-JP" sz="1200" b="1">
                <a:latin typeface="Arial" panose="020B0604020202020204" pitchFamily="34" charset="0"/>
              </a:rPr>
              <a:t>= </a:t>
            </a:r>
            <a:r>
              <a:rPr lang="ja-JP" altLang="en-US" sz="1200" b="1">
                <a:latin typeface="Arial" panose="020B0604020202020204" pitchFamily="34" charset="0"/>
              </a:rPr>
              <a:t>（</a:t>
            </a:r>
            <a:r>
              <a:rPr lang="en-US" altLang="ja-JP" sz="1200" b="1">
                <a:latin typeface="Arial" panose="020B0604020202020204" pitchFamily="34" charset="0"/>
              </a:rPr>
              <a:t>body/mind</a:t>
            </a:r>
            <a:r>
              <a:rPr lang="ja-JP" altLang="en-US" sz="1200" b="1">
                <a:latin typeface="Arial" panose="020B0604020202020204" pitchFamily="34" charset="0"/>
              </a:rPr>
              <a:t>）</a:t>
            </a:r>
            <a:r>
              <a:rPr lang="en-US" altLang="ja-JP" sz="1200" b="1">
                <a:solidFill>
                  <a:srgbClr val="FFC000"/>
                </a:solidFill>
                <a:latin typeface="Arial" panose="020B0604020202020204" pitchFamily="34" charset="0"/>
              </a:rPr>
              <a:t>possession</a:t>
            </a:r>
            <a:r>
              <a:rPr lang="ja-JP" altLang="en-US" sz="1200" b="1">
                <a:solidFill>
                  <a:srgbClr val="FFC000"/>
                </a:solidFill>
                <a:latin typeface="Arial" panose="020B0604020202020204" pitchFamily="34" charset="0"/>
              </a:rPr>
              <a:t> </a:t>
            </a:r>
            <a:r>
              <a:rPr lang="en-US" altLang="ja-JP" sz="1200" b="1">
                <a:latin typeface="Arial" panose="020B0604020202020204" pitchFamily="34" charset="0"/>
              </a:rPr>
              <a:t>= (self) </a:t>
            </a:r>
            <a:r>
              <a:rPr lang="en-US" altLang="ja-JP" sz="1200" b="1">
                <a:solidFill>
                  <a:srgbClr val="FFC000"/>
                </a:solidFill>
                <a:latin typeface="Arial" panose="020B0604020202020204" pitchFamily="34" charset="0"/>
              </a:rPr>
              <a:t>identification </a:t>
            </a:r>
            <a:r>
              <a:rPr lang="en-US" altLang="ja-JP" sz="1200">
                <a:latin typeface="Arial" panose="020B0604020202020204" pitchFamily="34" charset="0"/>
              </a:rPr>
              <a:t> </a:t>
            </a:r>
          </a:p>
          <a:p>
            <a:pPr eaLnBrk="1" hangingPunct="1">
              <a:spcBef>
                <a:spcPct val="50000"/>
              </a:spcBef>
              <a:buClrTx/>
              <a:buFontTx/>
              <a:buNone/>
            </a:pPr>
            <a:r>
              <a:rPr lang="ja-JP" altLang="en-US" sz="1200" b="1">
                <a:solidFill>
                  <a:srgbClr val="A50021"/>
                </a:solidFill>
                <a:latin typeface="Arial" panose="020B0604020202020204" pitchFamily="34" charset="0"/>
              </a:rPr>
              <a:t> </a:t>
            </a:r>
            <a:r>
              <a:rPr lang="en-US" altLang="ja-JP" sz="1200" b="1">
                <a:solidFill>
                  <a:srgbClr val="FF0000"/>
                </a:solidFill>
                <a:latin typeface="Arial" panose="020B0604020202020204" pitchFamily="34" charset="0"/>
              </a:rPr>
              <a:t>Birth/aging-death </a:t>
            </a:r>
            <a:r>
              <a:rPr lang="en-US" altLang="ja-JP" sz="1200" b="1">
                <a:latin typeface="Arial" panose="020B0604020202020204" pitchFamily="34" charset="0"/>
              </a:rPr>
              <a:t>= </a:t>
            </a:r>
            <a:r>
              <a:rPr lang="en-US" altLang="ja-JP" sz="1200" b="1">
                <a:solidFill>
                  <a:srgbClr val="FF0000"/>
                </a:solidFill>
                <a:latin typeface="Arial" panose="020B0604020202020204" pitchFamily="34" charset="0"/>
              </a:rPr>
              <a:t>birth/aging/death</a:t>
            </a:r>
            <a:r>
              <a:rPr lang="en-US" altLang="ja-JP" sz="1200" b="1">
                <a:latin typeface="Arial" panose="020B0604020202020204" pitchFamily="34" charset="0"/>
              </a:rPr>
              <a:t>(due to appropriation/IE</a:t>
            </a:r>
            <a:r>
              <a:rPr lang="ja-JP" altLang="en-US" sz="1200" b="1">
                <a:latin typeface="Arial" panose="020B0604020202020204" pitchFamily="34" charset="0"/>
              </a:rPr>
              <a:t>）</a:t>
            </a:r>
            <a:endParaRPr lang="en-US" altLang="ja-JP" sz="1200" b="1">
              <a:latin typeface="Arial" panose="020B0604020202020204" pitchFamily="34" charset="0"/>
            </a:endParaRPr>
          </a:p>
          <a:p>
            <a:pPr eaLnBrk="1" hangingPunct="1">
              <a:spcBef>
                <a:spcPct val="50000"/>
              </a:spcBef>
              <a:buClrTx/>
              <a:buFontTx/>
              <a:buNone/>
            </a:pPr>
            <a:r>
              <a:rPr lang="en-US" altLang="ja-JP" sz="1200" b="1">
                <a:solidFill>
                  <a:srgbClr val="A50021"/>
                </a:solidFill>
                <a:latin typeface="Arial" panose="020B0604020202020204" pitchFamily="34" charset="0"/>
              </a:rPr>
              <a:t>  </a:t>
            </a:r>
            <a:r>
              <a:rPr lang="en-US" altLang="ja-JP" sz="1200">
                <a:latin typeface="Arial" panose="020B0604020202020204" pitchFamily="34" charset="0"/>
              </a:rPr>
              <a:t>.</a:t>
            </a:r>
          </a:p>
          <a:p>
            <a:pPr eaLnBrk="1" hangingPunct="1">
              <a:spcBef>
                <a:spcPct val="50000"/>
              </a:spcBef>
              <a:buClrTx/>
              <a:buFontTx/>
              <a:buNone/>
            </a:pPr>
            <a:endParaRPr lang="en-US" altLang="ja-JP" sz="1200">
              <a:latin typeface="Arial" panose="020B0604020202020204" pitchFamily="34" charset="0"/>
            </a:endParaRPr>
          </a:p>
        </p:txBody>
      </p:sp>
      <p:sp>
        <p:nvSpPr>
          <p:cNvPr id="78873" name="Rectangle 25">
            <a:extLst>
              <a:ext uri="{FF2B5EF4-FFF2-40B4-BE49-F238E27FC236}">
                <a16:creationId xmlns:a16="http://schemas.microsoft.com/office/drawing/2014/main" id="{7BB21655-EBD1-0361-9785-724348F27917}"/>
              </a:ext>
            </a:extLst>
          </p:cNvPr>
          <p:cNvSpPr>
            <a:spLocks noChangeArrowheads="1"/>
          </p:cNvSpPr>
          <p:nvPr/>
        </p:nvSpPr>
        <p:spPr bwMode="auto">
          <a:xfrm>
            <a:off x="3289300" y="4951413"/>
            <a:ext cx="1031875" cy="596900"/>
          </a:xfrm>
          <a:prstGeom prst="rect">
            <a:avLst/>
          </a:prstGeom>
          <a:gradFill rotWithShape="1">
            <a:gsLst>
              <a:gs pos="0">
                <a:schemeClr val="hlink">
                  <a:gamma/>
                  <a:shade val="46275"/>
                  <a:invGamma/>
                  <a:alpha val="12000"/>
                </a:schemeClr>
              </a:gs>
              <a:gs pos="100000">
                <a:schemeClr val="hlink">
                  <a:alpha val="3000"/>
                </a:schemeClr>
              </a:gs>
            </a:gsLst>
            <a:lin ang="0" scaled="1"/>
          </a:gra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US" altLang="ja-JP" sz="1400" b="1" dirty="0">
                <a:solidFill>
                  <a:srgbClr val="FFC000"/>
                </a:solidFill>
                <a:ea typeface="ＭＳ Ｐゴシック" panose="020B0600070205080204" pitchFamily="50" charset="-128"/>
              </a:rPr>
              <a:t> Appropriation </a:t>
            </a:r>
          </a:p>
          <a:p>
            <a:pPr eaLnBrk="1" hangingPunct="1">
              <a:defRPr/>
            </a:pPr>
            <a:r>
              <a:rPr lang="ja-JP" altLang="en-US" sz="1400" b="1" dirty="0">
                <a:solidFill>
                  <a:srgbClr val="FFC000"/>
                </a:solidFill>
                <a:ea typeface="ＭＳ Ｐゴシック" panose="020B0600070205080204" pitchFamily="50" charset="-128"/>
              </a:rPr>
              <a:t>（</a:t>
            </a:r>
            <a:r>
              <a:rPr lang="en-US" altLang="ja-JP" sz="1400" b="1" dirty="0">
                <a:solidFill>
                  <a:srgbClr val="FFC000"/>
                </a:solidFill>
                <a:ea typeface="ＭＳ Ｐゴシック" panose="020B0600070205080204" pitchFamily="50" charset="-128"/>
              </a:rPr>
              <a:t>identification</a:t>
            </a:r>
            <a:r>
              <a:rPr lang="ja-JP" altLang="en-US" sz="1400" b="1" dirty="0">
                <a:solidFill>
                  <a:srgbClr val="FFC000"/>
                </a:solidFill>
                <a:ea typeface="ＭＳ Ｐゴシック" panose="020B0600070205080204" pitchFamily="50" charset="-128"/>
              </a:rPr>
              <a:t>）</a:t>
            </a:r>
          </a:p>
        </p:txBody>
      </p:sp>
      <p:sp>
        <p:nvSpPr>
          <p:cNvPr id="36890" name="Text Box 26">
            <a:extLst>
              <a:ext uri="{FF2B5EF4-FFF2-40B4-BE49-F238E27FC236}">
                <a16:creationId xmlns:a16="http://schemas.microsoft.com/office/drawing/2014/main" id="{7E7FC14A-666A-88B4-6B10-5C563CFE41DA}"/>
              </a:ext>
            </a:extLst>
          </p:cNvPr>
          <p:cNvSpPr txBox="1">
            <a:spLocks noChangeArrowheads="1"/>
          </p:cNvSpPr>
          <p:nvPr/>
        </p:nvSpPr>
        <p:spPr bwMode="auto">
          <a:xfrm>
            <a:off x="2679700" y="4717257"/>
            <a:ext cx="2198688"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en-US" sz="1400" dirty="0">
                <a:solidFill>
                  <a:srgbClr val="FFFF00"/>
                </a:solidFill>
                <a:latin typeface="Arial" panose="020B0604020202020204" pitchFamily="34" charset="0"/>
              </a:rPr>
              <a:t>(body/mouth/mind action)</a:t>
            </a:r>
          </a:p>
        </p:txBody>
      </p:sp>
    </p:spTree>
    <p:extLst>
      <p:ext uri="{BB962C8B-B14F-4D97-AF65-F5344CB8AC3E}">
        <p14:creationId xmlns:p14="http://schemas.microsoft.com/office/powerpoint/2010/main" val="683314791"/>
      </p:ext>
    </p:extLst>
  </p:cSld>
  <p:clrMapOvr>
    <a:masterClrMapping/>
  </p:clrMapOvr>
  <p:transition spd="slow" advTm="140206"/>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a:extLst>
            <a:ext uri="{FF2B5EF4-FFF2-40B4-BE49-F238E27FC236}">
              <a16:creationId xmlns:a16="http://schemas.microsoft.com/office/drawing/2014/main" id="{9F94C02D-2C8F-835F-5DEF-AD723199F3AE}"/>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1528D132-0B77-B626-244B-DC008AC6A7F4}"/>
              </a:ext>
            </a:extLst>
          </p:cNvPr>
          <p:cNvSpPr>
            <a:spLocks noGrp="1" noChangeArrowheads="1"/>
          </p:cNvSpPr>
          <p:nvPr>
            <p:ph type="ctrTitle"/>
          </p:nvPr>
        </p:nvSpPr>
        <p:spPr>
          <a:xfrm>
            <a:off x="1446213" y="180975"/>
            <a:ext cx="6589712" cy="719138"/>
          </a:xfrm>
          <a:extLst>
            <a:ext uri="{91240B29-F687-4f45-9708-019B960494DF}">
              <a14:hiddenLine xmlns:a14="http://schemas.microsoft.com/office/drawing/2010/main" xmlns="" w="9525">
                <a:solidFill>
                  <a:srgbClr val="00CC66"/>
                </a:solidFill>
                <a:miter lim="800000"/>
                <a:headEnd/>
                <a:tailEnd/>
              </a14:hiddenLine>
            </a:ext>
          </a:extLst>
        </p:spPr>
        <p:txBody>
          <a:bodyPr>
            <a:normAutofit fontScale="90000"/>
          </a:bodyPr>
          <a:lstStyle/>
          <a:p>
            <a:pPr eaLnBrk="1" hangingPunct="1"/>
            <a:r>
              <a:rPr lang="en-US" altLang="ja-JP" sz="3600">
                <a:solidFill>
                  <a:srgbClr val="FFC000"/>
                </a:solidFill>
              </a:rPr>
              <a:t>12-limbed Dependent Origination </a:t>
            </a:r>
            <a:br>
              <a:rPr lang="en-US" altLang="ja-JP" sz="3600">
                <a:solidFill>
                  <a:srgbClr val="FFC000"/>
                </a:solidFill>
              </a:rPr>
            </a:br>
            <a:r>
              <a:rPr lang="en-US" altLang="ja-JP" sz="2800">
                <a:solidFill>
                  <a:srgbClr val="FFC000"/>
                </a:solidFill>
              </a:rPr>
              <a:t>(Becoming Wheel) </a:t>
            </a:r>
          </a:p>
        </p:txBody>
      </p:sp>
      <p:sp>
        <p:nvSpPr>
          <p:cNvPr id="11267" name="Rectangle 3">
            <a:extLst>
              <a:ext uri="{FF2B5EF4-FFF2-40B4-BE49-F238E27FC236}">
                <a16:creationId xmlns:a16="http://schemas.microsoft.com/office/drawing/2014/main" id="{ECD1835D-FC92-849F-D994-0A9C8B11978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68" name="Text Box 4">
            <a:extLst>
              <a:ext uri="{FF2B5EF4-FFF2-40B4-BE49-F238E27FC236}">
                <a16:creationId xmlns:a16="http://schemas.microsoft.com/office/drawing/2014/main" id="{8E3D30ED-3A43-7FF4-FDAA-5C50145E63AE}"/>
              </a:ext>
            </a:extLst>
          </p:cNvPr>
          <p:cNvSpPr txBox="1">
            <a:spLocks noChangeArrowheads="1"/>
          </p:cNvSpPr>
          <p:nvPr/>
        </p:nvSpPr>
        <p:spPr bwMode="auto">
          <a:xfrm>
            <a:off x="1636713" y="1123950"/>
            <a:ext cx="705485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sz="1400">
                <a:solidFill>
                  <a:schemeClr val="tx1"/>
                </a:solidFill>
                <a:latin typeface="Arial" panose="020B0604020202020204" pitchFamily="34" charset="0"/>
                <a:ea typeface="ＭＳ Ｐゴシック" panose="020B0600070205080204" pitchFamily="34" charset="-128"/>
              </a:defRPr>
            </a:lvl1pPr>
            <a:lvl2pPr marL="800100" indent="-342900">
              <a:defRPr sz="1400">
                <a:solidFill>
                  <a:schemeClr val="tx1"/>
                </a:solidFill>
                <a:latin typeface="Arial" panose="020B0604020202020204" pitchFamily="34" charset="0"/>
                <a:ea typeface="ＭＳ Ｐゴシック" panose="020B0600070205080204" pitchFamily="34" charset="-128"/>
              </a:defRPr>
            </a:lvl2pPr>
            <a:lvl3pPr marL="1257300" indent="-342900">
              <a:defRPr sz="1400">
                <a:solidFill>
                  <a:schemeClr val="tx1"/>
                </a:solidFill>
                <a:latin typeface="Arial" panose="020B0604020202020204" pitchFamily="34" charset="0"/>
                <a:ea typeface="ＭＳ Ｐゴシック" panose="020B0600070205080204" pitchFamily="34" charset="-128"/>
              </a:defRPr>
            </a:lvl3pPr>
            <a:lvl4pPr marL="1714500" indent="-342900">
              <a:defRPr sz="1400">
                <a:solidFill>
                  <a:schemeClr val="tx1"/>
                </a:solidFill>
                <a:latin typeface="Arial" panose="020B0604020202020204" pitchFamily="34" charset="0"/>
                <a:ea typeface="ＭＳ Ｐゴシック" panose="020B0600070205080204" pitchFamily="34" charset="-128"/>
              </a:defRPr>
            </a:lvl4pPr>
            <a:lvl5pPr marL="2171700" indent="-342900">
              <a:defRPr sz="1400">
                <a:solidFill>
                  <a:schemeClr val="tx1"/>
                </a:solidFill>
                <a:latin typeface="Arial" panose="020B0604020202020204" pitchFamily="34" charset="0"/>
                <a:ea typeface="ＭＳ Ｐゴシック" panose="020B0600070205080204" pitchFamily="34" charset="-128"/>
              </a:defRPr>
            </a:lvl5pPr>
            <a:lvl6pPr marL="26289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30861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5433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4000500" indent="-3429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AutoNum type="arabicPeriod"/>
            </a:pPr>
            <a:r>
              <a:rPr kumimoji="1" lang="en-US" altLang="ja-JP" sz="1200" b="1" u="sng" dirty="0">
                <a:solidFill>
                  <a:schemeClr val="bg2"/>
                </a:solidFill>
              </a:rPr>
              <a:t>Old oral tradition (embryo-</a:t>
            </a:r>
            <a:r>
              <a:rPr kumimoji="1" lang="en-US" altLang="ja-JP" sz="1200" b="1" u="sng" dirty="0" err="1">
                <a:solidFill>
                  <a:schemeClr val="bg2"/>
                </a:solidFill>
              </a:rPr>
              <a:t>genetial</a:t>
            </a:r>
            <a:r>
              <a:rPr kumimoji="1" lang="en-US" altLang="ja-JP" sz="1200" b="1" u="sng" dirty="0">
                <a:solidFill>
                  <a:schemeClr val="bg2"/>
                </a:solidFill>
              </a:rPr>
              <a:t> interpretation spanning past, present, future)</a:t>
            </a:r>
            <a:r>
              <a:rPr kumimoji="1" lang="en-US" altLang="ja-JP" sz="1200" u="sng" dirty="0">
                <a:solidFill>
                  <a:schemeClr val="bg2"/>
                </a:solidFill>
              </a:rPr>
              <a:t>:</a:t>
            </a:r>
          </a:p>
          <a:p>
            <a:pPr eaLnBrk="1" hangingPunct="1">
              <a:spcBef>
                <a:spcPct val="50000"/>
              </a:spcBef>
            </a:pPr>
            <a:r>
              <a:rPr kumimoji="1" lang="en-US" altLang="ja-JP" sz="1200" dirty="0">
                <a:solidFill>
                  <a:srgbClr val="000000"/>
                </a:solidFill>
              </a:rPr>
              <a:t>        </a:t>
            </a:r>
            <a:r>
              <a:rPr kumimoji="1" lang="en-US" altLang="ja-JP" sz="1200" b="1" dirty="0">
                <a:solidFill>
                  <a:srgbClr val="660033"/>
                </a:solidFill>
              </a:rPr>
              <a:t>Nescience – formations –</a:t>
            </a:r>
            <a:r>
              <a:rPr kumimoji="1" lang="en-US" altLang="ja-JP" sz="1200" dirty="0">
                <a:solidFill>
                  <a:srgbClr val="660033"/>
                </a:solidFill>
              </a:rPr>
              <a:t> </a:t>
            </a:r>
            <a:r>
              <a:rPr kumimoji="1" lang="en-US" altLang="ja-JP" sz="1200" b="1" dirty="0">
                <a:solidFill>
                  <a:srgbClr val="660033"/>
                </a:solidFill>
              </a:rPr>
              <a:t> consciousness – name-form – six bases – contact – feeling –</a:t>
            </a:r>
          </a:p>
          <a:p>
            <a:pPr eaLnBrk="1" hangingPunct="1">
              <a:spcBef>
                <a:spcPct val="50000"/>
              </a:spcBef>
            </a:pPr>
            <a:r>
              <a:rPr kumimoji="1" lang="en-US" altLang="ja-JP" sz="1200" b="1" dirty="0">
                <a:solidFill>
                  <a:srgbClr val="660033"/>
                </a:solidFill>
              </a:rPr>
              <a:t>         craving – appropriation – becoming  - birth – aging-death</a:t>
            </a:r>
          </a:p>
          <a:p>
            <a:pPr eaLnBrk="1" hangingPunct="1">
              <a:spcBef>
                <a:spcPct val="50000"/>
              </a:spcBef>
            </a:pPr>
            <a:endParaRPr kumimoji="1" lang="en-US" altLang="ja-JP" sz="1200" b="1" dirty="0"/>
          </a:p>
          <a:p>
            <a:pPr eaLnBrk="1" hangingPunct="1">
              <a:spcBef>
                <a:spcPct val="50000"/>
              </a:spcBef>
            </a:pPr>
            <a:r>
              <a:rPr kumimoji="1" lang="en-US" altLang="ja-JP" sz="1200" b="1" u="sng" dirty="0">
                <a:solidFill>
                  <a:srgbClr val="C00000"/>
                </a:solidFill>
              </a:rPr>
              <a:t> 2.    New structural interpretation = showing suffering of samsara (impermanence)</a:t>
            </a:r>
            <a:r>
              <a:rPr kumimoji="1" lang="en-US" altLang="ja-JP" sz="1200" dirty="0">
                <a:solidFill>
                  <a:srgbClr val="C00000"/>
                </a:solidFill>
              </a:rPr>
              <a:t>:</a:t>
            </a:r>
          </a:p>
        </p:txBody>
      </p:sp>
      <p:sp>
        <p:nvSpPr>
          <p:cNvPr id="11269" name="Oval 5">
            <a:extLst>
              <a:ext uri="{FF2B5EF4-FFF2-40B4-BE49-F238E27FC236}">
                <a16:creationId xmlns:a16="http://schemas.microsoft.com/office/drawing/2014/main" id="{21392728-5D57-EC37-25FF-78F787198996}"/>
              </a:ext>
            </a:extLst>
          </p:cNvPr>
          <p:cNvSpPr>
            <a:spLocks noChangeArrowheads="1"/>
          </p:cNvSpPr>
          <p:nvPr/>
        </p:nvSpPr>
        <p:spPr bwMode="auto">
          <a:xfrm>
            <a:off x="2014538" y="3163888"/>
            <a:ext cx="3959225" cy="3556000"/>
          </a:xfrm>
          <a:prstGeom prst="ellipse">
            <a:avLst/>
          </a:prstGeom>
          <a:gradFill rotWithShape="1">
            <a:gsLst>
              <a:gs pos="0">
                <a:srgbClr val="FFFFFF">
                  <a:alpha val="0"/>
                </a:srgbClr>
              </a:gs>
              <a:gs pos="100000">
                <a:srgbClr val="75462C">
                  <a:alpha val="34000"/>
                </a:srgbClr>
              </a:gs>
            </a:gsLst>
            <a:path path="shape">
              <a:fillToRect l="50000" t="50000" r="50000" b="50000"/>
            </a:path>
          </a:gradFill>
          <a:ln w="9525">
            <a:solidFill>
              <a:srgbClr val="CC0066"/>
            </a:solidFill>
            <a:round/>
            <a:headEnd/>
            <a:tailEnd/>
          </a:ln>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270" name="Text Box 6">
            <a:extLst>
              <a:ext uri="{FF2B5EF4-FFF2-40B4-BE49-F238E27FC236}">
                <a16:creationId xmlns:a16="http://schemas.microsoft.com/office/drawing/2014/main" id="{52BED843-17DB-7442-0543-9A7900FDECD7}"/>
              </a:ext>
            </a:extLst>
          </p:cNvPr>
          <p:cNvSpPr txBox="1">
            <a:spLocks noChangeArrowheads="1"/>
          </p:cNvSpPr>
          <p:nvPr/>
        </p:nvSpPr>
        <p:spPr bwMode="auto">
          <a:xfrm>
            <a:off x="3049588" y="2911475"/>
            <a:ext cx="1727200" cy="357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endParaRPr kumimoji="1" lang="en-US" altLang="ja-JP" sz="1200">
              <a:latin typeface="Arial" panose="020B0604020202020204" pitchFamily="34" charset="0"/>
            </a:endParaRPr>
          </a:p>
          <a:p>
            <a:pPr algn="ctr" eaLnBrk="1" hangingPunct="1">
              <a:spcBef>
                <a:spcPct val="50000"/>
              </a:spcBef>
              <a:buClrTx/>
              <a:buFontTx/>
              <a:buNone/>
            </a:pPr>
            <a:r>
              <a:rPr kumimoji="1" lang="en-US" altLang="ja-JP" sz="1200" b="1">
                <a:solidFill>
                  <a:srgbClr val="009900"/>
                </a:solidFill>
                <a:latin typeface="Arial" panose="020B0604020202020204" pitchFamily="34" charset="0"/>
              </a:rPr>
              <a:t>six bases</a:t>
            </a:r>
          </a:p>
          <a:p>
            <a:pPr algn="ctr" eaLnBrk="1" hangingPunct="1">
              <a:spcBef>
                <a:spcPct val="50000"/>
              </a:spcBef>
              <a:buClrTx/>
              <a:buFontTx/>
              <a:buNone/>
            </a:pPr>
            <a:r>
              <a:rPr kumimoji="1" lang="en-US" altLang="ja-JP" sz="1200" b="1">
                <a:solidFill>
                  <a:srgbClr val="009900"/>
                </a:solidFill>
                <a:latin typeface="Arial" panose="020B0604020202020204" pitchFamily="34" charset="0"/>
              </a:rPr>
              <a:t>consciousness</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chemeClr val="hlink"/>
                </a:solidFill>
                <a:latin typeface="Arial" panose="020B0604020202020204" pitchFamily="34" charset="0"/>
              </a:rPr>
              <a:t>feeling</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FF0066"/>
                </a:solidFill>
                <a:latin typeface="Arial" panose="020B0604020202020204" pitchFamily="34" charset="0"/>
              </a:rPr>
              <a:t>formations</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CC0066"/>
                </a:solidFill>
                <a:latin typeface="Arial" panose="020B0604020202020204" pitchFamily="34" charset="0"/>
              </a:rPr>
              <a:t>appropriation</a:t>
            </a:r>
          </a:p>
          <a:p>
            <a:pPr algn="ctr" eaLnBrk="1" hangingPunct="1">
              <a:spcBef>
                <a:spcPct val="50000"/>
              </a:spcBef>
              <a:buClrTx/>
              <a:buFontTx/>
              <a:buNone/>
            </a:pPr>
            <a:endParaRPr kumimoji="1" lang="en-US" altLang="ja-JP" sz="1200" b="1">
              <a:latin typeface="Arial" panose="020B0604020202020204" pitchFamily="34" charset="0"/>
            </a:endParaRPr>
          </a:p>
          <a:p>
            <a:pPr algn="ctr" eaLnBrk="1" hangingPunct="1">
              <a:spcBef>
                <a:spcPct val="50000"/>
              </a:spcBef>
              <a:buClrTx/>
              <a:buFontTx/>
              <a:buNone/>
            </a:pPr>
            <a:r>
              <a:rPr kumimoji="1" lang="en-US" altLang="ja-JP" sz="1200" b="1">
                <a:solidFill>
                  <a:srgbClr val="A50021"/>
                </a:solidFill>
                <a:latin typeface="Arial" panose="020B0604020202020204" pitchFamily="34" charset="0"/>
              </a:rPr>
              <a:t>becoming</a:t>
            </a:r>
          </a:p>
          <a:p>
            <a:pPr algn="ctr" eaLnBrk="1" hangingPunct="1">
              <a:spcBef>
                <a:spcPct val="50000"/>
              </a:spcBef>
              <a:buClrTx/>
              <a:buFontTx/>
              <a:buNone/>
            </a:pPr>
            <a:endParaRPr kumimoji="1" lang="en-US" altLang="ja-JP" sz="1200" b="1">
              <a:solidFill>
                <a:srgbClr val="A50021"/>
              </a:solidFill>
              <a:latin typeface="Arial" panose="020B0604020202020204" pitchFamily="34" charset="0"/>
            </a:endParaRPr>
          </a:p>
          <a:p>
            <a:pPr algn="ctr" eaLnBrk="1" hangingPunct="1">
              <a:spcBef>
                <a:spcPct val="50000"/>
              </a:spcBef>
              <a:buClrTx/>
              <a:buFontTx/>
              <a:buNone/>
            </a:pPr>
            <a:r>
              <a:rPr kumimoji="1" lang="en-US" altLang="ja-JP" sz="1200" b="1">
                <a:solidFill>
                  <a:srgbClr val="A50021"/>
                </a:solidFill>
                <a:latin typeface="Arial" panose="020B0604020202020204" pitchFamily="34" charset="0"/>
              </a:rPr>
              <a:t>birth/aging-death</a:t>
            </a:r>
          </a:p>
        </p:txBody>
      </p:sp>
      <p:sp>
        <p:nvSpPr>
          <p:cNvPr id="11271" name="Text Box 7">
            <a:extLst>
              <a:ext uri="{FF2B5EF4-FFF2-40B4-BE49-F238E27FC236}">
                <a16:creationId xmlns:a16="http://schemas.microsoft.com/office/drawing/2014/main" id="{428E7490-5CFF-A2F3-3D28-5ABF16B0B19F}"/>
              </a:ext>
            </a:extLst>
          </p:cNvPr>
          <p:cNvSpPr txBox="1">
            <a:spLocks noChangeArrowheads="1"/>
          </p:cNvSpPr>
          <p:nvPr/>
        </p:nvSpPr>
        <p:spPr bwMode="auto">
          <a:xfrm>
            <a:off x="3419475" y="2636838"/>
            <a:ext cx="969963"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name-form</a:t>
            </a:r>
          </a:p>
        </p:txBody>
      </p:sp>
      <p:sp>
        <p:nvSpPr>
          <p:cNvPr id="11272" name="Text Box 8">
            <a:extLst>
              <a:ext uri="{FF2B5EF4-FFF2-40B4-BE49-F238E27FC236}">
                <a16:creationId xmlns:a16="http://schemas.microsoft.com/office/drawing/2014/main" id="{AA224282-2A92-4807-5955-FB4FEADA60E9}"/>
              </a:ext>
            </a:extLst>
          </p:cNvPr>
          <p:cNvSpPr txBox="1">
            <a:spLocks noChangeArrowheads="1"/>
          </p:cNvSpPr>
          <p:nvPr/>
        </p:nvSpPr>
        <p:spPr bwMode="auto">
          <a:xfrm>
            <a:off x="4070350" y="2889250"/>
            <a:ext cx="10795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009900"/>
                </a:solidFill>
                <a:latin typeface="Arial" panose="020B0604020202020204" pitchFamily="34" charset="0"/>
              </a:rPr>
              <a:t>  contact</a:t>
            </a:r>
          </a:p>
        </p:txBody>
      </p:sp>
      <p:sp>
        <p:nvSpPr>
          <p:cNvPr id="11273" name="Line 9">
            <a:extLst>
              <a:ext uri="{FF2B5EF4-FFF2-40B4-BE49-F238E27FC236}">
                <a16:creationId xmlns:a16="http://schemas.microsoft.com/office/drawing/2014/main" id="{5E69D147-9B49-0049-96E6-AEFAA66F769A}"/>
              </a:ext>
            </a:extLst>
          </p:cNvPr>
          <p:cNvSpPr>
            <a:spLocks noChangeShapeType="1"/>
          </p:cNvSpPr>
          <p:nvPr/>
        </p:nvSpPr>
        <p:spPr bwMode="auto">
          <a:xfrm flipV="1">
            <a:off x="2771775" y="4724400"/>
            <a:ext cx="649288"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4" name="Line 10">
            <a:extLst>
              <a:ext uri="{FF2B5EF4-FFF2-40B4-BE49-F238E27FC236}">
                <a16:creationId xmlns:a16="http://schemas.microsoft.com/office/drawing/2014/main" id="{20186A64-434B-ACBD-2C03-CEC854EF2991}"/>
              </a:ext>
            </a:extLst>
          </p:cNvPr>
          <p:cNvSpPr>
            <a:spLocks noChangeShapeType="1"/>
          </p:cNvSpPr>
          <p:nvPr/>
        </p:nvSpPr>
        <p:spPr bwMode="auto">
          <a:xfrm>
            <a:off x="2843213" y="5084763"/>
            <a:ext cx="576262"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5" name="Line 11">
            <a:extLst>
              <a:ext uri="{FF2B5EF4-FFF2-40B4-BE49-F238E27FC236}">
                <a16:creationId xmlns:a16="http://schemas.microsoft.com/office/drawing/2014/main" id="{99C1CAA3-CF2E-1B42-C39E-5F09008EE1ED}"/>
              </a:ext>
            </a:extLst>
          </p:cNvPr>
          <p:cNvSpPr>
            <a:spLocks noChangeShapeType="1"/>
          </p:cNvSpPr>
          <p:nvPr/>
        </p:nvSpPr>
        <p:spPr bwMode="auto">
          <a:xfrm>
            <a:off x="4427538" y="4652963"/>
            <a:ext cx="72072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6" name="Line 12">
            <a:extLst>
              <a:ext uri="{FF2B5EF4-FFF2-40B4-BE49-F238E27FC236}">
                <a16:creationId xmlns:a16="http://schemas.microsoft.com/office/drawing/2014/main" id="{BCD689FF-1145-72C1-013A-D3DA96A86510}"/>
              </a:ext>
            </a:extLst>
          </p:cNvPr>
          <p:cNvSpPr>
            <a:spLocks noChangeShapeType="1"/>
          </p:cNvSpPr>
          <p:nvPr/>
        </p:nvSpPr>
        <p:spPr bwMode="auto">
          <a:xfrm flipV="1">
            <a:off x="4500563" y="4941888"/>
            <a:ext cx="649287"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7" name="Text Box 13">
            <a:extLst>
              <a:ext uri="{FF2B5EF4-FFF2-40B4-BE49-F238E27FC236}">
                <a16:creationId xmlns:a16="http://schemas.microsoft.com/office/drawing/2014/main" id="{A8087801-0AC3-1EBF-2D79-130DA5AAA5AB}"/>
              </a:ext>
            </a:extLst>
          </p:cNvPr>
          <p:cNvSpPr txBox="1">
            <a:spLocks noChangeArrowheads="1"/>
          </p:cNvSpPr>
          <p:nvPr/>
        </p:nvSpPr>
        <p:spPr bwMode="auto">
          <a:xfrm>
            <a:off x="1908175" y="4608513"/>
            <a:ext cx="1081088"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FF0066"/>
                </a:solidFill>
                <a:latin typeface="Arial" panose="020B0604020202020204" pitchFamily="34" charset="0"/>
              </a:rPr>
              <a:t>craving</a:t>
            </a:r>
          </a:p>
          <a:p>
            <a:pPr eaLnBrk="1" hangingPunct="1">
              <a:spcBef>
                <a:spcPct val="50000"/>
              </a:spcBef>
              <a:buClrTx/>
              <a:buFontTx/>
              <a:buNone/>
            </a:pPr>
            <a:r>
              <a:rPr kumimoji="1" lang="en-US" altLang="ja-JP" sz="1200" b="1">
                <a:latin typeface="Arial" panose="020B0604020202020204" pitchFamily="34" charset="0"/>
              </a:rPr>
              <a:t> </a:t>
            </a:r>
            <a:r>
              <a:rPr kumimoji="1" lang="en-US" altLang="ja-JP" sz="1200" b="1">
                <a:solidFill>
                  <a:srgbClr val="CC0066"/>
                </a:solidFill>
                <a:latin typeface="Arial" panose="020B0604020202020204" pitchFamily="34" charset="0"/>
              </a:rPr>
              <a:t>nescience</a:t>
            </a:r>
          </a:p>
        </p:txBody>
      </p:sp>
      <p:sp>
        <p:nvSpPr>
          <p:cNvPr id="11278" name="Text Box 14">
            <a:extLst>
              <a:ext uri="{FF2B5EF4-FFF2-40B4-BE49-F238E27FC236}">
                <a16:creationId xmlns:a16="http://schemas.microsoft.com/office/drawing/2014/main" id="{D3C64D47-EF16-C0D8-ABB7-0F445E026A08}"/>
              </a:ext>
            </a:extLst>
          </p:cNvPr>
          <p:cNvSpPr txBox="1">
            <a:spLocks noChangeArrowheads="1"/>
          </p:cNvSpPr>
          <p:nvPr/>
        </p:nvSpPr>
        <p:spPr bwMode="auto">
          <a:xfrm>
            <a:off x="5076825" y="4724400"/>
            <a:ext cx="91122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kumimoji="1" lang="en-US" altLang="ja-JP" sz="1200" b="1">
                <a:solidFill>
                  <a:srgbClr val="FF0066"/>
                </a:solidFill>
                <a:latin typeface="Arial" panose="020B0604020202020204" pitchFamily="34" charset="0"/>
              </a:rPr>
              <a:t>suffering</a:t>
            </a:r>
          </a:p>
        </p:txBody>
      </p:sp>
      <p:sp>
        <p:nvSpPr>
          <p:cNvPr id="11279" name="Line 16">
            <a:extLst>
              <a:ext uri="{FF2B5EF4-FFF2-40B4-BE49-F238E27FC236}">
                <a16:creationId xmlns:a16="http://schemas.microsoft.com/office/drawing/2014/main" id="{C8E3F957-F8AD-7762-9EC1-D50C75E5ADE0}"/>
              </a:ext>
            </a:extLst>
          </p:cNvPr>
          <p:cNvSpPr>
            <a:spLocks noChangeShapeType="1"/>
          </p:cNvSpPr>
          <p:nvPr/>
        </p:nvSpPr>
        <p:spPr bwMode="auto">
          <a:xfrm flipV="1">
            <a:off x="3903663" y="3025775"/>
            <a:ext cx="2794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0" name="Line 17">
            <a:extLst>
              <a:ext uri="{FF2B5EF4-FFF2-40B4-BE49-F238E27FC236}">
                <a16:creationId xmlns:a16="http://schemas.microsoft.com/office/drawing/2014/main" id="{3A3447EB-E21B-BF01-F212-9ABA29D3517D}"/>
              </a:ext>
            </a:extLst>
          </p:cNvPr>
          <p:cNvSpPr>
            <a:spLocks noChangeShapeType="1"/>
          </p:cNvSpPr>
          <p:nvPr/>
        </p:nvSpPr>
        <p:spPr bwMode="auto">
          <a:xfrm flipH="1">
            <a:off x="3908425" y="3668713"/>
            <a:ext cx="4763" cy="3206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1" name="Line 18">
            <a:extLst>
              <a:ext uri="{FF2B5EF4-FFF2-40B4-BE49-F238E27FC236}">
                <a16:creationId xmlns:a16="http://schemas.microsoft.com/office/drawing/2014/main" id="{A7E9994B-8A2C-8520-31D2-76CAFE1E2CED}"/>
              </a:ext>
            </a:extLst>
          </p:cNvPr>
          <p:cNvSpPr>
            <a:spLocks noChangeShapeType="1"/>
          </p:cNvSpPr>
          <p:nvPr/>
        </p:nvSpPr>
        <p:spPr bwMode="auto">
          <a:xfrm>
            <a:off x="3924300" y="4221163"/>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2" name="Line 19">
            <a:extLst>
              <a:ext uri="{FF2B5EF4-FFF2-40B4-BE49-F238E27FC236}">
                <a16:creationId xmlns:a16="http://schemas.microsoft.com/office/drawing/2014/main" id="{9941E8D2-DBFB-FE58-C00E-89996FEC1097}"/>
              </a:ext>
            </a:extLst>
          </p:cNvPr>
          <p:cNvSpPr>
            <a:spLocks noChangeShapeType="1"/>
          </p:cNvSpPr>
          <p:nvPr/>
        </p:nvSpPr>
        <p:spPr bwMode="auto">
          <a:xfrm>
            <a:off x="3924300" y="5300663"/>
            <a:ext cx="0" cy="360362"/>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3" name="Line 20">
            <a:extLst>
              <a:ext uri="{FF2B5EF4-FFF2-40B4-BE49-F238E27FC236}">
                <a16:creationId xmlns:a16="http://schemas.microsoft.com/office/drawing/2014/main" id="{2D6EC5E3-2929-F0B3-9287-E56824871C32}"/>
              </a:ext>
            </a:extLst>
          </p:cNvPr>
          <p:cNvSpPr>
            <a:spLocks noChangeShapeType="1"/>
          </p:cNvSpPr>
          <p:nvPr/>
        </p:nvSpPr>
        <p:spPr bwMode="auto">
          <a:xfrm flipH="1">
            <a:off x="3852863" y="6029325"/>
            <a:ext cx="71437" cy="1365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4" name="Line 22">
            <a:extLst>
              <a:ext uri="{FF2B5EF4-FFF2-40B4-BE49-F238E27FC236}">
                <a16:creationId xmlns:a16="http://schemas.microsoft.com/office/drawing/2014/main" id="{974A833D-C140-40CC-D5F9-340CF723A949}"/>
              </a:ext>
            </a:extLst>
          </p:cNvPr>
          <p:cNvSpPr>
            <a:spLocks noChangeShapeType="1"/>
          </p:cNvSpPr>
          <p:nvPr/>
        </p:nvSpPr>
        <p:spPr bwMode="auto">
          <a:xfrm>
            <a:off x="3884613" y="3317875"/>
            <a:ext cx="3175" cy="20637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9767" name="Oval 23">
            <a:extLst>
              <a:ext uri="{FF2B5EF4-FFF2-40B4-BE49-F238E27FC236}">
                <a16:creationId xmlns:a16="http://schemas.microsoft.com/office/drawing/2014/main" id="{87D4A31E-A1F1-62D9-12D3-A7C028D19BC5}"/>
              </a:ext>
            </a:extLst>
          </p:cNvPr>
          <p:cNvSpPr>
            <a:spLocks noChangeArrowheads="1"/>
          </p:cNvSpPr>
          <p:nvPr/>
        </p:nvSpPr>
        <p:spPr bwMode="auto">
          <a:xfrm>
            <a:off x="1979613" y="4241800"/>
            <a:ext cx="3959225" cy="1368425"/>
          </a:xfrm>
          <a:prstGeom prst="ellipse">
            <a:avLst/>
          </a:prstGeom>
          <a:gradFill rotWithShape="1">
            <a:gsLst>
              <a:gs pos="0">
                <a:schemeClr val="accent1">
                  <a:gamma/>
                  <a:shade val="46275"/>
                  <a:invGamma/>
                  <a:alpha val="44000"/>
                </a:schemeClr>
              </a:gs>
              <a:gs pos="100000">
                <a:srgbClr val="E5D29B">
                  <a:alpha val="0"/>
                </a:srgbClr>
              </a:gs>
            </a:gsLst>
            <a:lin ang="5400000" scaled="1"/>
          </a:gradFill>
          <a:ln w="9525">
            <a:solidFill>
              <a:srgbClr val="CC0066"/>
            </a:solidFill>
            <a:round/>
            <a:headEnd/>
            <a:tailEnd/>
          </a:ln>
          <a:effectLst/>
        </p:spPr>
        <p:txBody>
          <a:bodyPr wrap="none" anchor="ctr"/>
          <a:lstStyle/>
          <a:p>
            <a:pPr eaLnBrk="1" hangingPunct="1">
              <a:defRPr/>
            </a:pPr>
            <a:endParaRPr lang="en-US" dirty="0"/>
          </a:p>
        </p:txBody>
      </p:sp>
      <p:sp>
        <p:nvSpPr>
          <p:cNvPr id="11286" name="Text Box 24">
            <a:extLst>
              <a:ext uri="{FF2B5EF4-FFF2-40B4-BE49-F238E27FC236}">
                <a16:creationId xmlns:a16="http://schemas.microsoft.com/office/drawing/2014/main" id="{88B7E56C-2704-5FE8-D08F-622E00D7698E}"/>
              </a:ext>
            </a:extLst>
          </p:cNvPr>
          <p:cNvSpPr txBox="1">
            <a:spLocks noChangeArrowheads="1"/>
          </p:cNvSpPr>
          <p:nvPr/>
        </p:nvSpPr>
        <p:spPr bwMode="auto">
          <a:xfrm>
            <a:off x="6022975" y="2590800"/>
            <a:ext cx="2663825" cy="434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kumimoji="1" lang="en-US" altLang="ja-JP" sz="1200" b="1" dirty="0">
                <a:solidFill>
                  <a:srgbClr val="000000"/>
                </a:solidFill>
                <a:latin typeface="Arial" panose="020B0604020202020204" pitchFamily="34" charset="0"/>
              </a:rPr>
              <a:t>Notes on the terms: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Name-form</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sense object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dharma </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Six bases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six sense organs</a:t>
            </a:r>
          </a:p>
          <a:p>
            <a:pPr eaLnBrk="1" hangingPunct="1">
              <a:spcBef>
                <a:spcPct val="50000"/>
              </a:spcBef>
              <a:buClrTx/>
              <a:buFontTx/>
              <a:buNone/>
            </a:pPr>
            <a:r>
              <a:rPr kumimoji="1" lang="en-US" altLang="ja-JP" sz="1200" b="1" dirty="0">
                <a:solidFill>
                  <a:srgbClr val="009900"/>
                </a:solidFill>
                <a:latin typeface="Arial" panose="020B0604020202020204" pitchFamily="34" charset="0"/>
              </a:rPr>
              <a:t>Contact</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contact of sense organ,</a:t>
            </a:r>
          </a:p>
          <a:p>
            <a:pPr eaLnBrk="1" hangingPunct="1">
              <a:spcBef>
                <a:spcPct val="50000"/>
              </a:spcBef>
              <a:buClrTx/>
              <a:buFontTx/>
              <a:buNone/>
            </a:pPr>
            <a:r>
              <a:rPr kumimoji="1" lang="en-US" altLang="ja-JP" sz="1200" dirty="0">
                <a:solidFill>
                  <a:srgbClr val="000000"/>
                </a:solidFill>
                <a:latin typeface="Arial" panose="020B0604020202020204" pitchFamily="34" charset="0"/>
              </a:rPr>
              <a:t>     sense object and consciousness</a:t>
            </a:r>
          </a:p>
          <a:p>
            <a:pPr eaLnBrk="1" hangingPunct="1">
              <a:spcBef>
                <a:spcPct val="50000"/>
              </a:spcBef>
              <a:buClrTx/>
              <a:buFontTx/>
              <a:buNone/>
            </a:pPr>
            <a:r>
              <a:rPr kumimoji="1" lang="en-US" altLang="ja-JP" sz="1200" b="1" dirty="0">
                <a:solidFill>
                  <a:srgbClr val="FF0000"/>
                </a:solidFill>
                <a:latin typeface="Arial" panose="020B0604020202020204" pitchFamily="34" charset="0"/>
              </a:rPr>
              <a:t>Formation </a:t>
            </a:r>
            <a:r>
              <a:rPr kumimoji="1" lang="en-US" altLang="ja-JP" sz="1200" b="1" dirty="0">
                <a:solidFill>
                  <a:srgbClr val="000000"/>
                </a:solidFill>
                <a:latin typeface="Arial" panose="020B0604020202020204" pitchFamily="34" charset="0"/>
              </a:rPr>
              <a:t>= </a:t>
            </a:r>
            <a:r>
              <a:rPr kumimoji="1" lang="en-US" altLang="ja-JP" sz="1200" dirty="0">
                <a:solidFill>
                  <a:srgbClr val="000000"/>
                </a:solidFill>
                <a:latin typeface="Arial" panose="020B0604020202020204" pitchFamily="34" charset="0"/>
              </a:rPr>
              <a:t>function (karma)</a:t>
            </a:r>
            <a:endParaRPr kumimoji="1" lang="en-US" altLang="ja-JP" sz="1200" b="1" dirty="0">
              <a:solidFill>
                <a:srgbClr val="000000"/>
              </a:solidFill>
              <a:latin typeface="Arial" panose="020B0604020202020204" pitchFamily="34" charset="0"/>
            </a:endParaRPr>
          </a:p>
          <a:p>
            <a:pPr eaLnBrk="1" hangingPunct="1">
              <a:spcBef>
                <a:spcPct val="50000"/>
              </a:spcBef>
              <a:buClrTx/>
              <a:buFontTx/>
              <a:buNone/>
            </a:pPr>
            <a:r>
              <a:rPr kumimoji="1" lang="en-US" altLang="ja-JP" sz="1200" b="1" dirty="0">
                <a:solidFill>
                  <a:srgbClr val="A50021"/>
                </a:solidFill>
                <a:latin typeface="Arial" panose="020B0604020202020204" pitchFamily="34" charset="0"/>
              </a:rPr>
              <a:t>Becoming</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birth/aging/death</a:t>
            </a:r>
          </a:p>
          <a:p>
            <a:pPr eaLnBrk="1" hangingPunct="1">
              <a:spcBef>
                <a:spcPct val="50000"/>
              </a:spcBef>
              <a:buClrTx/>
              <a:buFontTx/>
              <a:buNone/>
            </a:pPr>
            <a:r>
              <a:rPr kumimoji="1" lang="en-US" altLang="ja-JP" sz="1200" dirty="0">
                <a:solidFill>
                  <a:srgbClr val="000000"/>
                </a:solidFill>
                <a:latin typeface="Arial" panose="020B0604020202020204" pitchFamily="34" charset="0"/>
              </a:rPr>
              <a:t>                 = samsara (flow)         </a:t>
            </a:r>
            <a:r>
              <a:rPr kumimoji="1" lang="en-US" altLang="ja-JP" sz="1200" b="1" dirty="0">
                <a:solidFill>
                  <a:srgbClr val="FF0066"/>
                </a:solidFill>
                <a:latin typeface="Arial" panose="020B0604020202020204" pitchFamily="34" charset="0"/>
              </a:rPr>
              <a:t>Craving, formations &amp; suffering</a:t>
            </a:r>
            <a:r>
              <a:rPr kumimoji="1" lang="en-US" altLang="ja-JP" sz="1200" dirty="0">
                <a:latin typeface="Arial" panose="020B0604020202020204" pitchFamily="34" charset="0"/>
              </a:rPr>
              <a:t> </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are called “three steps (</a:t>
            </a:r>
            <a:r>
              <a:rPr kumimoji="1" lang="en-US" altLang="ja-JP" sz="1200" i="1" dirty="0">
                <a:solidFill>
                  <a:srgbClr val="000000"/>
                </a:solidFill>
                <a:latin typeface="Arial" panose="020B0604020202020204" pitchFamily="34" charset="0"/>
              </a:rPr>
              <a:t>sando</a:t>
            </a:r>
            <a:r>
              <a:rPr kumimoji="1" lang="en-US" altLang="ja-JP" sz="1200" dirty="0">
                <a:solidFill>
                  <a:srgbClr val="000000"/>
                </a:solidFill>
                <a:latin typeface="Arial" panose="020B0604020202020204" pitchFamily="34" charset="0"/>
              </a:rPr>
              <a:t>)</a:t>
            </a:r>
          </a:p>
          <a:p>
            <a:pPr eaLnBrk="1" hangingPunct="1">
              <a:spcBef>
                <a:spcPct val="50000"/>
              </a:spcBef>
              <a:buClrTx/>
              <a:buFontTx/>
              <a:buNone/>
            </a:pPr>
            <a:r>
              <a:rPr kumimoji="1" lang="en-US" altLang="ja-JP" sz="1200" b="1" dirty="0">
                <a:solidFill>
                  <a:srgbClr val="CC0066"/>
                </a:solidFill>
                <a:latin typeface="Arial" panose="020B0604020202020204" pitchFamily="34" charset="0"/>
              </a:rPr>
              <a:t>Nescience</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(existential ignorance)</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b="1" dirty="0">
                <a:solidFill>
                  <a:srgbClr val="CC0066"/>
                </a:solidFill>
                <a:latin typeface="Arial" panose="020B0604020202020204" pitchFamily="34" charset="0"/>
              </a:rPr>
              <a:t>appropriates</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body-mind as self</a:t>
            </a:r>
            <a:r>
              <a:rPr kumimoji="1" lang="en-US" altLang="ja-JP" sz="1200" dirty="0">
                <a:latin typeface="Arial" panose="020B0604020202020204" pitchFamily="34" charset="0"/>
              </a:rPr>
              <a:t>,</a:t>
            </a:r>
          </a:p>
          <a:p>
            <a:pPr eaLnBrk="1" hangingPunct="1">
              <a:spcBef>
                <a:spcPct val="50000"/>
              </a:spcBef>
              <a:buClrTx/>
              <a:buFontTx/>
              <a:buNone/>
            </a:pP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involved in </a:t>
            </a:r>
            <a:r>
              <a:rPr kumimoji="1" lang="en-US" altLang="ja-JP" sz="1200" b="1" dirty="0">
                <a:solidFill>
                  <a:srgbClr val="A50021"/>
                </a:solidFill>
                <a:latin typeface="Arial" panose="020B0604020202020204" pitchFamily="34" charset="0"/>
              </a:rPr>
              <a:t>becoming (birth,</a:t>
            </a:r>
          </a:p>
          <a:p>
            <a:pPr eaLnBrk="1" hangingPunct="1">
              <a:spcBef>
                <a:spcPct val="50000"/>
              </a:spcBef>
              <a:buClrTx/>
              <a:buFontTx/>
              <a:buNone/>
            </a:pPr>
            <a:r>
              <a:rPr kumimoji="1" lang="en-US" altLang="ja-JP" sz="1200" b="1" dirty="0">
                <a:solidFill>
                  <a:srgbClr val="A50021"/>
                </a:solidFill>
                <a:latin typeface="Arial" panose="020B0604020202020204" pitchFamily="34" charset="0"/>
              </a:rPr>
              <a:t>      aging, death</a:t>
            </a:r>
            <a:r>
              <a:rPr kumimoji="1" lang="en-US" altLang="ja-JP" sz="1200" dirty="0">
                <a:latin typeface="Arial" panose="020B0604020202020204" pitchFamily="34" charset="0"/>
              </a:rPr>
              <a:t> </a:t>
            </a:r>
            <a:r>
              <a:rPr kumimoji="1" lang="en-US" altLang="ja-JP" sz="1200" dirty="0">
                <a:solidFill>
                  <a:srgbClr val="000000"/>
                </a:solidFill>
                <a:latin typeface="Arial" panose="020B0604020202020204" pitchFamily="34" charset="0"/>
              </a:rPr>
              <a:t>= samsara).</a:t>
            </a:r>
          </a:p>
          <a:p>
            <a:pPr eaLnBrk="1" hangingPunct="1">
              <a:spcBef>
                <a:spcPct val="50000"/>
              </a:spcBef>
              <a:buClrTx/>
              <a:buFontTx/>
              <a:buNone/>
            </a:pPr>
            <a:endParaRPr kumimoji="1" lang="en-US" altLang="ja-JP" sz="1200" dirty="0">
              <a:latin typeface="Arial" panose="020B0604020202020204" pitchFamily="34" charset="0"/>
            </a:endParaRPr>
          </a:p>
        </p:txBody>
      </p:sp>
      <p:cxnSp>
        <p:nvCxnSpPr>
          <p:cNvPr id="3" name="Straight Connector 2">
            <a:extLst>
              <a:ext uri="{FF2B5EF4-FFF2-40B4-BE49-F238E27FC236}">
                <a16:creationId xmlns:a16="http://schemas.microsoft.com/office/drawing/2014/main" id="{CBACFB1B-C3C9-C75E-159A-74F7055EBC6F}"/>
              </a:ext>
            </a:extLst>
          </p:cNvPr>
          <p:cNvCxnSpPr>
            <a:cxnSpLocks/>
          </p:cNvCxnSpPr>
          <p:nvPr/>
        </p:nvCxnSpPr>
        <p:spPr>
          <a:xfrm>
            <a:off x="3868738" y="2889250"/>
            <a:ext cx="0" cy="217488"/>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3186C90-E927-ABAA-C5D5-B1FD12210E6B}"/>
              </a:ext>
            </a:extLst>
          </p:cNvPr>
          <p:cNvCxnSpPr>
            <a:cxnSpLocks/>
          </p:cNvCxnSpPr>
          <p:nvPr/>
        </p:nvCxnSpPr>
        <p:spPr>
          <a:xfrm>
            <a:off x="2833688" y="5051425"/>
            <a:ext cx="530225" cy="1428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4F739B4-269D-15F9-3C75-A841889EACC6}"/>
              </a:ext>
            </a:extLst>
          </p:cNvPr>
          <p:cNvCxnSpPr>
            <a:cxnSpLocks/>
          </p:cNvCxnSpPr>
          <p:nvPr/>
        </p:nvCxnSpPr>
        <p:spPr>
          <a:xfrm flipV="1">
            <a:off x="2768600" y="4689475"/>
            <a:ext cx="593725" cy="6985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731988A-77B3-953F-D212-690613338221}"/>
              </a:ext>
            </a:extLst>
          </p:cNvPr>
          <p:cNvCxnSpPr>
            <a:cxnSpLocks/>
          </p:cNvCxnSpPr>
          <p:nvPr/>
        </p:nvCxnSpPr>
        <p:spPr>
          <a:xfrm flipV="1">
            <a:off x="4481513" y="4967288"/>
            <a:ext cx="588962" cy="15716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7F01792-C6E9-36E6-210A-66BAD706E13C}"/>
              </a:ext>
            </a:extLst>
          </p:cNvPr>
          <p:cNvCxnSpPr>
            <a:cxnSpLocks/>
          </p:cNvCxnSpPr>
          <p:nvPr/>
        </p:nvCxnSpPr>
        <p:spPr>
          <a:xfrm>
            <a:off x="4411663" y="4672013"/>
            <a:ext cx="658812" cy="23177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9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76C61-A835-485D-A91F-363F256301FF}"/>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7AF1B819-1E8C-F132-C59C-1F8BB8BECFC4}"/>
              </a:ext>
            </a:extLst>
          </p:cNvPr>
          <p:cNvSpPr>
            <a:spLocks noGrp="1" noChangeArrowheads="1"/>
          </p:cNvSpPr>
          <p:nvPr>
            <p:ph type="title"/>
          </p:nvPr>
        </p:nvSpPr>
        <p:spPr/>
        <p:txBody>
          <a:bodyPr/>
          <a:lstStyle/>
          <a:p>
            <a:pPr eaLnBrk="1" hangingPunct="1"/>
            <a:r>
              <a:rPr lang="en-US" altLang="en-US">
                <a:solidFill>
                  <a:srgbClr val="92D050"/>
                </a:solidFill>
              </a:rPr>
              <a:t>Zen (Meditation) = Stilling </a:t>
            </a:r>
            <a:r>
              <a:rPr lang="en-US" altLang="en-US">
                <a:solidFill>
                  <a:srgbClr val="FFFF00"/>
                </a:solidFill>
              </a:rPr>
              <a:t>Karma</a:t>
            </a:r>
          </a:p>
        </p:txBody>
      </p:sp>
      <p:sp>
        <p:nvSpPr>
          <p:cNvPr id="3" name="Content Placeholder 2">
            <a:extLst>
              <a:ext uri="{FF2B5EF4-FFF2-40B4-BE49-F238E27FC236}">
                <a16:creationId xmlns:a16="http://schemas.microsoft.com/office/drawing/2014/main" id="{599EE584-186C-C397-0014-B584D7E54A2B}"/>
              </a:ext>
            </a:extLst>
          </p:cNvPr>
          <p:cNvSpPr>
            <a:spLocks noGrp="1"/>
          </p:cNvSpPr>
          <p:nvPr>
            <p:ph idx="1"/>
          </p:nvPr>
        </p:nvSpPr>
        <p:spPr>
          <a:xfrm>
            <a:off x="457200" y="1774825"/>
            <a:ext cx="8229600" cy="4830763"/>
          </a:xfrm>
        </p:spPr>
        <p:txBody>
          <a:bodyPr/>
          <a:lstStyle/>
          <a:p>
            <a:pPr eaLnBrk="1" hangingPunct="1">
              <a:defRPr/>
            </a:pPr>
            <a:r>
              <a:rPr lang="en-US" b="1" dirty="0">
                <a:solidFill>
                  <a:srgbClr val="92D050"/>
                </a:solidFill>
              </a:rPr>
              <a:t>Zen (Za-</a:t>
            </a:r>
            <a:r>
              <a:rPr lang="en-US" b="1" dirty="0" err="1">
                <a:solidFill>
                  <a:srgbClr val="92D050"/>
                </a:solidFill>
              </a:rPr>
              <a:t>zen</a:t>
            </a:r>
            <a:r>
              <a:rPr lang="en-US" b="1" dirty="0">
                <a:solidFill>
                  <a:srgbClr val="92D050"/>
                </a:solidFill>
              </a:rPr>
              <a:t>: sitting meditation) stills </a:t>
            </a:r>
            <a:r>
              <a:rPr lang="en-US" b="1" dirty="0">
                <a:solidFill>
                  <a:srgbClr val="FFFF00"/>
                </a:solidFill>
              </a:rPr>
              <a:t>Karma,</a:t>
            </a:r>
          </a:p>
          <a:p>
            <a:pPr marL="0" indent="0" eaLnBrk="1" hangingPunct="1">
              <a:buFontTx/>
              <a:buNone/>
              <a:defRPr/>
            </a:pPr>
            <a:r>
              <a:rPr lang="en-US" b="1" dirty="0"/>
              <a:t>    </a:t>
            </a:r>
            <a:r>
              <a:rPr lang="en-US" b="1" dirty="0">
                <a:solidFill>
                  <a:srgbClr val="92D050"/>
                </a:solidFill>
              </a:rPr>
              <a:t>sees Dharma, serves and saves all, reaching</a:t>
            </a:r>
          </a:p>
          <a:p>
            <a:pPr marL="0" indent="0" eaLnBrk="1" hangingPunct="1">
              <a:buFontTx/>
              <a:buNone/>
              <a:defRPr/>
            </a:pPr>
            <a:r>
              <a:rPr lang="en-US" b="1" dirty="0">
                <a:solidFill>
                  <a:srgbClr val="92D050"/>
                </a:solidFill>
              </a:rPr>
              <a:t>    </a:t>
            </a:r>
            <a:r>
              <a:rPr lang="en-US" b="1" dirty="0">
                <a:solidFill>
                  <a:srgbClr val="99FF99"/>
                </a:solidFill>
              </a:rPr>
              <a:t>Nirvana.</a:t>
            </a:r>
          </a:p>
          <a:p>
            <a:pPr marL="0" indent="0" eaLnBrk="1" hangingPunct="1">
              <a:buFontTx/>
              <a:buNone/>
              <a:defRPr/>
            </a:pPr>
            <a:endParaRPr lang="en-US" b="1" dirty="0">
              <a:solidFill>
                <a:srgbClr val="99FF99"/>
              </a:solidFill>
            </a:endParaRPr>
          </a:p>
          <a:p>
            <a:pPr eaLnBrk="1" hangingPunct="1">
              <a:defRPr/>
            </a:pPr>
            <a:r>
              <a:rPr lang="en-US" b="1" dirty="0">
                <a:solidFill>
                  <a:srgbClr val="99FF99"/>
                </a:solidFill>
              </a:rPr>
              <a:t>  Nirvana = No-wind (of </a:t>
            </a:r>
            <a:r>
              <a:rPr lang="en-US" b="1" dirty="0">
                <a:solidFill>
                  <a:srgbClr val="FFFF00"/>
                </a:solidFill>
              </a:rPr>
              <a:t>Karma</a:t>
            </a:r>
            <a:r>
              <a:rPr lang="en-US" b="1" dirty="0">
                <a:solidFill>
                  <a:srgbClr val="99FF99"/>
                </a:solidFill>
              </a:rPr>
              <a:t>)</a:t>
            </a:r>
          </a:p>
          <a:p>
            <a:pPr eaLnBrk="1" hangingPunct="1">
              <a:defRPr/>
            </a:pPr>
            <a:r>
              <a:rPr lang="en-US" b="1" dirty="0">
                <a:solidFill>
                  <a:srgbClr val="99FF99"/>
                </a:solidFill>
              </a:rPr>
              <a:t>    “</a:t>
            </a:r>
            <a:r>
              <a:rPr lang="en-US" b="1" i="1" dirty="0" err="1">
                <a:solidFill>
                  <a:srgbClr val="99FF99"/>
                </a:solidFill>
              </a:rPr>
              <a:t>Nivāte</a:t>
            </a:r>
            <a:r>
              <a:rPr lang="en-US" b="1" i="1" dirty="0">
                <a:solidFill>
                  <a:srgbClr val="99FF99"/>
                </a:solidFill>
              </a:rPr>
              <a:t> </a:t>
            </a:r>
            <a:r>
              <a:rPr lang="en-US" b="1" i="1" dirty="0" err="1">
                <a:solidFill>
                  <a:srgbClr val="99FF99"/>
                </a:solidFill>
              </a:rPr>
              <a:t>padīpa</a:t>
            </a:r>
            <a:r>
              <a:rPr lang="en-US" b="1" i="1" dirty="0">
                <a:solidFill>
                  <a:srgbClr val="99FF99"/>
                </a:solidFill>
              </a:rPr>
              <a:t>” </a:t>
            </a:r>
          </a:p>
          <a:p>
            <a:pPr eaLnBrk="1" hangingPunct="1">
              <a:defRPr/>
            </a:pPr>
            <a:r>
              <a:rPr lang="en-US" b="1" i="1" dirty="0">
                <a:solidFill>
                  <a:srgbClr val="99FF99"/>
                </a:solidFill>
              </a:rPr>
              <a:t>    (lamp-light in no-wind)</a:t>
            </a:r>
            <a:endParaRPr lang="en-US" b="1" dirty="0">
              <a:solidFill>
                <a:srgbClr val="99FF99"/>
              </a:solidFill>
            </a:endParaRPr>
          </a:p>
        </p:txBody>
      </p:sp>
    </p:spTree>
    <p:extLst>
      <p:ext uri="{BB962C8B-B14F-4D97-AF65-F5344CB8AC3E}">
        <p14:creationId xmlns:p14="http://schemas.microsoft.com/office/powerpoint/2010/main" val="4020591163"/>
      </p:ext>
    </p:extLst>
  </p:cSld>
  <p:clrMapOvr>
    <a:masterClrMapping/>
  </p:clrMapOvr>
  <p:transition spd="slow" advTm="25529"/>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361E6-D8E4-3C9C-81E1-35ADB1413B16}"/>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1D3F475A-FB1D-5084-8DCA-E7D46EA9136C}"/>
              </a:ext>
            </a:extLst>
          </p:cNvPr>
          <p:cNvSpPr>
            <a:spLocks noGrp="1" noChangeArrowheads="1"/>
          </p:cNvSpPr>
          <p:nvPr>
            <p:ph type="title"/>
          </p:nvPr>
        </p:nvSpPr>
        <p:spPr/>
        <p:txBody>
          <a:bodyPr/>
          <a:lstStyle/>
          <a:p>
            <a:pPr eaLnBrk="1" hangingPunct="1"/>
            <a:r>
              <a:rPr lang="en-US" altLang="ja-JP"/>
              <a:t>1</a:t>
            </a:r>
            <a:r>
              <a:rPr lang="en-US" altLang="ja-JP" baseline="30000"/>
              <a:t>st</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0387" name="Rectangle 3">
            <a:extLst>
              <a:ext uri="{FF2B5EF4-FFF2-40B4-BE49-F238E27FC236}">
                <a16:creationId xmlns:a16="http://schemas.microsoft.com/office/drawing/2014/main" id="{EC592235-AD1F-1DA7-1673-8FD14E6C7055}"/>
              </a:ext>
            </a:extLst>
          </p:cNvPr>
          <p:cNvSpPr>
            <a:spLocks noGrp="1" noChangeArrowheads="1"/>
          </p:cNvSpPr>
          <p:nvPr>
            <p:ph idx="1"/>
          </p:nvPr>
        </p:nvSpPr>
        <p:spPr>
          <a:xfrm>
            <a:off x="0" y="1484313"/>
            <a:ext cx="9144000" cy="5373687"/>
          </a:xfrm>
          <a:ln>
            <a:solidFill>
              <a:srgbClr val="CC0066"/>
            </a:solidFill>
            <a:miter lim="800000"/>
            <a:headEnd/>
            <a:tailEnd/>
          </a:ln>
        </p:spPr>
        <p:txBody>
          <a:bodyPr/>
          <a:lstStyle/>
          <a:p>
            <a:pPr eaLnBrk="1" hangingPunct="1">
              <a:buFont typeface="Wingdings" panose="05000000000000000000" pitchFamily="2" charset="2"/>
              <a:buNone/>
            </a:pPr>
            <a:r>
              <a:rPr lang="en-US" altLang="ja-JP" sz="2800"/>
              <a:t>  </a:t>
            </a:r>
          </a:p>
          <a:p>
            <a:pPr eaLnBrk="1" hangingPunct="1">
              <a:buFont typeface="Wingdings" panose="05000000000000000000" pitchFamily="2" charset="2"/>
              <a:buNone/>
            </a:pPr>
            <a:r>
              <a:rPr lang="ja-JP" altLang="en-US" sz="2800"/>
              <a:t>　</a:t>
            </a:r>
            <a:r>
              <a:rPr lang="en-US" altLang="ja-JP" sz="2800" b="1"/>
              <a:t>reflection</a:t>
            </a:r>
          </a:p>
          <a:p>
            <a:pPr eaLnBrk="1" hangingPunct="1">
              <a:buFont typeface="Wingdings" panose="05000000000000000000" pitchFamily="2" charset="2"/>
              <a:buNone/>
            </a:pPr>
            <a:r>
              <a:rPr lang="en-US" altLang="ja-JP" sz="2800" b="1"/>
              <a:t>                </a:t>
            </a:r>
            <a:r>
              <a:rPr lang="ja-JP" altLang="en-US" sz="2800" b="1"/>
              <a:t>　</a:t>
            </a:r>
            <a:r>
              <a:rPr lang="en-US" altLang="ja-JP" sz="2800" b="1"/>
              <a:t>contemplation</a:t>
            </a:r>
          </a:p>
          <a:p>
            <a:pPr eaLnBrk="1" hangingPunct="1">
              <a:buFont typeface="Wingdings" panose="05000000000000000000" pitchFamily="2" charset="2"/>
              <a:buNone/>
            </a:pPr>
            <a:r>
              <a:rPr lang="en-US" altLang="ja-JP" sz="2800" b="1"/>
              <a:t>                                       </a:t>
            </a:r>
            <a:r>
              <a:rPr lang="ja-JP" altLang="en-US" sz="2800" b="1"/>
              <a:t>　</a:t>
            </a:r>
            <a:r>
              <a:rPr lang="en-US" altLang="ja-JP" sz="2800" b="1"/>
              <a:t>joy</a:t>
            </a:r>
          </a:p>
          <a:p>
            <a:pPr eaLnBrk="1" hangingPunct="1">
              <a:buFont typeface="Wingdings" panose="05000000000000000000" pitchFamily="2" charset="2"/>
              <a:buNone/>
            </a:pPr>
            <a:r>
              <a:rPr lang="en-US" altLang="ja-JP" sz="2800" b="1"/>
              <a:t>                                             </a:t>
            </a:r>
            <a:r>
              <a:rPr lang="ja-JP" altLang="en-US" sz="2800" b="1"/>
              <a:t>　</a:t>
            </a:r>
            <a:r>
              <a:rPr lang="en-US" altLang="ja-JP" sz="2800" b="1"/>
              <a:t>comfort</a:t>
            </a:r>
          </a:p>
          <a:p>
            <a:pPr eaLnBrk="1" hangingPunct="1">
              <a:buFont typeface="Wingdings" panose="05000000000000000000" pitchFamily="2" charset="2"/>
              <a:buNone/>
            </a:pPr>
            <a:r>
              <a:rPr lang="en-US" altLang="ja-JP" sz="2800" b="1"/>
              <a:t>                                                          one-pointedness</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solidFill>
                  <a:srgbClr val="FF0000"/>
                </a:solidFill>
              </a:rPr>
              <a:t>5 coverings </a:t>
            </a:r>
            <a:r>
              <a:rPr lang="en-US" altLang="ja-JP" sz="2800" b="1"/>
              <a:t>(lust-desire, covetousness-malevolence,</a:t>
            </a:r>
          </a:p>
          <a:p>
            <a:pPr eaLnBrk="1" hangingPunct="1">
              <a:buFont typeface="Wingdings" panose="05000000000000000000" pitchFamily="2" charset="2"/>
              <a:buNone/>
            </a:pPr>
            <a:r>
              <a:rPr lang="en-US" altLang="ja-JP" sz="2800" b="1"/>
              <a:t> sloth-drowsiness, agitation-worry, doubt) </a:t>
            </a:r>
            <a:r>
              <a:rPr lang="en-US" altLang="ja-JP" sz="2800" b="1">
                <a:solidFill>
                  <a:srgbClr val="FF0000"/>
                </a:solidFill>
              </a:rPr>
              <a:t>extinct</a:t>
            </a:r>
            <a:endParaRPr lang="en-US" altLang="ja-JP" sz="2800" b="1"/>
          </a:p>
          <a:p>
            <a:pPr eaLnBrk="1" hangingPunct="1">
              <a:buFont typeface="Wingdings" panose="05000000000000000000" pitchFamily="2" charset="2"/>
              <a:buNone/>
            </a:pPr>
            <a:r>
              <a:rPr lang="en-US" altLang="ja-JP" b="1"/>
              <a:t> </a:t>
            </a:r>
            <a:r>
              <a:rPr lang="en-US" altLang="ja-JP" sz="2800" b="1">
                <a:solidFill>
                  <a:srgbClr val="CC3300"/>
                </a:solidFill>
              </a:rPr>
              <a:t>4 fluxes</a:t>
            </a:r>
            <a:r>
              <a:rPr lang="en-US" altLang="ja-JP" sz="2800" b="1"/>
              <a:t> (lust, becoming, view, nescience) </a:t>
            </a:r>
            <a:r>
              <a:rPr lang="en-US" altLang="ja-JP" sz="2800" b="1">
                <a:solidFill>
                  <a:srgbClr val="CC3300"/>
                </a:solidFill>
              </a:rPr>
              <a:t>still extant</a:t>
            </a:r>
          </a:p>
        </p:txBody>
      </p:sp>
    </p:spTree>
    <p:custDataLst>
      <p:tags r:id="rId1"/>
    </p:custDataLst>
    <p:extLst>
      <p:ext uri="{BB962C8B-B14F-4D97-AF65-F5344CB8AC3E}">
        <p14:creationId xmlns:p14="http://schemas.microsoft.com/office/powerpoint/2010/main" val="1999782401"/>
      </p:ext>
    </p:extLst>
  </p:cSld>
  <p:clrMapOvr>
    <a:masterClrMapping/>
  </p:clrMapOvr>
  <p:transition spd="slow" advTm="5604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400387">
                                            <p:txEl>
                                              <p:pRg st="1" end="1"/>
                                            </p:txEl>
                                          </p:spTgt>
                                        </p:tgtEl>
                                        <p:attrNameLst>
                                          <p:attrName>style.visibility</p:attrName>
                                        </p:attrNameLst>
                                      </p:cBhvr>
                                      <p:to>
                                        <p:strVal val="visible"/>
                                      </p:to>
                                    </p:set>
                                    <p:anim calcmode="lin" valueType="num">
                                      <p:cBhvr>
                                        <p:cTn id="7" dur="500" fill="hold"/>
                                        <p:tgtEl>
                                          <p:spTgt spid="400387">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00387">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00387">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400387">
                                            <p:txEl>
                                              <p:pRg st="2" end="2"/>
                                            </p:txEl>
                                          </p:spTgt>
                                        </p:tgtEl>
                                        <p:attrNameLst>
                                          <p:attrName>style.visibility</p:attrName>
                                        </p:attrNameLst>
                                      </p:cBhvr>
                                      <p:to>
                                        <p:strVal val="visible"/>
                                      </p:to>
                                    </p:set>
                                    <p:anim calcmode="lin" valueType="num">
                                      <p:cBhvr>
                                        <p:cTn id="14" dur="500" fill="hold"/>
                                        <p:tgtEl>
                                          <p:spTgt spid="400387">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00387">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0038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400387">
                                            <p:txEl>
                                              <p:pRg st="3" end="3"/>
                                            </p:txEl>
                                          </p:spTgt>
                                        </p:tgtEl>
                                        <p:attrNameLst>
                                          <p:attrName>style.visibility</p:attrName>
                                        </p:attrNameLst>
                                      </p:cBhvr>
                                      <p:to>
                                        <p:strVal val="visible"/>
                                      </p:to>
                                    </p:set>
                                    <p:anim calcmode="lin" valueType="num">
                                      <p:cBhvr>
                                        <p:cTn id="21" dur="500" fill="hold"/>
                                        <p:tgtEl>
                                          <p:spTgt spid="400387">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00387">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0038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400387">
                                            <p:txEl>
                                              <p:pRg st="4" end="4"/>
                                            </p:txEl>
                                          </p:spTgt>
                                        </p:tgtEl>
                                        <p:attrNameLst>
                                          <p:attrName>style.visibility</p:attrName>
                                        </p:attrNameLst>
                                      </p:cBhvr>
                                      <p:to>
                                        <p:strVal val="visible"/>
                                      </p:to>
                                    </p:set>
                                    <p:anim calcmode="lin" valueType="num">
                                      <p:cBhvr>
                                        <p:cTn id="28" dur="500" fill="hold"/>
                                        <p:tgtEl>
                                          <p:spTgt spid="400387">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400387">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400387">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400387">
                                            <p:txEl>
                                              <p:pRg st="5" end="5"/>
                                            </p:txEl>
                                          </p:spTgt>
                                        </p:tgtEl>
                                        <p:attrNameLst>
                                          <p:attrName>style.visibility</p:attrName>
                                        </p:attrNameLst>
                                      </p:cBhvr>
                                      <p:to>
                                        <p:strVal val="visible"/>
                                      </p:to>
                                    </p:set>
                                    <p:anim calcmode="lin" valueType="num">
                                      <p:cBhvr>
                                        <p:cTn id="35" dur="500" fill="hold"/>
                                        <p:tgtEl>
                                          <p:spTgt spid="400387">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400387">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40038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nodeType="clickEffect">
                                  <p:stCondLst>
                                    <p:cond delay="0"/>
                                  </p:stCondLst>
                                  <p:childTnLst>
                                    <p:set>
                                      <p:cBhvr>
                                        <p:cTn id="41" dur="1" fill="hold">
                                          <p:stCondLst>
                                            <p:cond delay="0"/>
                                          </p:stCondLst>
                                        </p:cTn>
                                        <p:tgtEl>
                                          <p:spTgt spid="400387">
                                            <p:txEl>
                                              <p:pRg st="7" end="7"/>
                                            </p:txEl>
                                          </p:spTgt>
                                        </p:tgtEl>
                                        <p:attrNameLst>
                                          <p:attrName>style.visibility</p:attrName>
                                        </p:attrNameLst>
                                      </p:cBhvr>
                                      <p:to>
                                        <p:strVal val="visible"/>
                                      </p:to>
                                    </p:set>
                                    <p:anim calcmode="lin" valueType="num">
                                      <p:cBhvr>
                                        <p:cTn id="42" dur="500" fill="hold"/>
                                        <p:tgtEl>
                                          <p:spTgt spid="400387">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400387">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400387">
                                            <p:txEl>
                                              <p:pRg st="7" end="7"/>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nodeType="clickEffect">
                                  <p:stCondLst>
                                    <p:cond delay="0"/>
                                  </p:stCondLst>
                                  <p:childTnLst>
                                    <p:set>
                                      <p:cBhvr>
                                        <p:cTn id="48" dur="1" fill="hold">
                                          <p:stCondLst>
                                            <p:cond delay="0"/>
                                          </p:stCondLst>
                                        </p:cTn>
                                        <p:tgtEl>
                                          <p:spTgt spid="400387">
                                            <p:txEl>
                                              <p:pRg st="8" end="8"/>
                                            </p:txEl>
                                          </p:spTgt>
                                        </p:tgtEl>
                                        <p:attrNameLst>
                                          <p:attrName>style.visibility</p:attrName>
                                        </p:attrNameLst>
                                      </p:cBhvr>
                                      <p:to>
                                        <p:strVal val="visible"/>
                                      </p:to>
                                    </p:set>
                                    <p:anim calcmode="lin" valueType="num">
                                      <p:cBhvr>
                                        <p:cTn id="49" dur="500" fill="hold"/>
                                        <p:tgtEl>
                                          <p:spTgt spid="400387">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400387">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400387">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mph" presetSubtype="0" fill="hold" nodeType="clickEffect">
                                  <p:stCondLst>
                                    <p:cond delay="0"/>
                                  </p:stCondLst>
                                  <p:childTnLst>
                                    <p:animClr clrSpc="rgb" dir="cw">
                                      <p:cBhvr override="childStyle">
                                        <p:cTn id="55" dur="250" autoRev="1" fill="hold"/>
                                        <p:tgtEl>
                                          <p:spTgt spid="400387">
                                            <p:txEl>
                                              <p:pRg st="9" end="9"/>
                                            </p:txEl>
                                          </p:spTgt>
                                        </p:tgtEl>
                                        <p:attrNameLst>
                                          <p:attrName>style.color</p:attrName>
                                        </p:attrNameLst>
                                      </p:cBhvr>
                                      <p:to>
                                        <a:schemeClr val="bg1"/>
                                      </p:to>
                                    </p:animClr>
                                    <p:animClr clrSpc="rgb" dir="cw">
                                      <p:cBhvr>
                                        <p:cTn id="56" dur="250" autoRev="1" fill="hold"/>
                                        <p:tgtEl>
                                          <p:spTgt spid="400387">
                                            <p:txEl>
                                              <p:pRg st="9" end="9"/>
                                            </p:txEl>
                                          </p:spTgt>
                                        </p:tgtEl>
                                        <p:attrNameLst>
                                          <p:attrName>fillcolor</p:attrName>
                                        </p:attrNameLst>
                                      </p:cBhvr>
                                      <p:to>
                                        <a:schemeClr val="bg1"/>
                                      </p:to>
                                    </p:animClr>
                                    <p:set>
                                      <p:cBhvr>
                                        <p:cTn id="57" dur="250" autoRev="1" fill="hold"/>
                                        <p:tgtEl>
                                          <p:spTgt spid="400387">
                                            <p:txEl>
                                              <p:pRg st="9" end="9"/>
                                            </p:txEl>
                                          </p:spTgt>
                                        </p:tgtEl>
                                        <p:attrNameLst>
                                          <p:attrName>fill.type</p:attrName>
                                        </p:attrNameLst>
                                      </p:cBhvr>
                                      <p:to>
                                        <p:strVal val="solid"/>
                                      </p:to>
                                    </p:set>
                                    <p:set>
                                      <p:cBhvr>
                                        <p:cTn id="58" dur="250" autoRev="1" fill="hold"/>
                                        <p:tgtEl>
                                          <p:spTgt spid="400387">
                                            <p:txEl>
                                              <p:pRg st="9" end="9"/>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F5CBA-5E59-80DB-D1CC-DA90042A5204}"/>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9F21E0FB-002F-15EC-BE0B-693FC14F387E}"/>
              </a:ext>
            </a:extLst>
          </p:cNvPr>
          <p:cNvSpPr>
            <a:spLocks noGrp="1" noChangeArrowheads="1"/>
          </p:cNvSpPr>
          <p:nvPr>
            <p:ph type="title"/>
          </p:nvPr>
        </p:nvSpPr>
        <p:spPr>
          <a:xfrm>
            <a:off x="1259632" y="836712"/>
            <a:ext cx="8229600" cy="868362"/>
          </a:xfrm>
        </p:spPr>
        <p:txBody>
          <a:bodyPr/>
          <a:lstStyle/>
          <a:p>
            <a:pPr eaLnBrk="1" hangingPunct="1"/>
            <a:r>
              <a:rPr lang="en-US" altLang="ja-JP"/>
              <a:t>2</a:t>
            </a:r>
            <a:r>
              <a:rPr lang="en-US" altLang="ja-JP" baseline="30000"/>
              <a:t>nd</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1411" name="Rectangle 3">
            <a:extLst>
              <a:ext uri="{FF2B5EF4-FFF2-40B4-BE49-F238E27FC236}">
                <a16:creationId xmlns:a16="http://schemas.microsoft.com/office/drawing/2014/main" id="{FB4790F8-F028-DD5E-DE09-4E8702E720D2}"/>
              </a:ext>
            </a:extLst>
          </p:cNvPr>
          <p:cNvSpPr>
            <a:spLocks noGrp="1" noChangeArrowheads="1"/>
          </p:cNvSpPr>
          <p:nvPr>
            <p:ph idx="1"/>
          </p:nvPr>
        </p:nvSpPr>
        <p:spPr>
          <a:xfrm>
            <a:off x="0" y="1600200"/>
            <a:ext cx="9144000" cy="4525963"/>
          </a:xfrm>
          <a:ln>
            <a:solidFill>
              <a:srgbClr val="006DB0"/>
            </a:solidFill>
            <a:miter lim="800000"/>
            <a:headEnd/>
            <a:tailEnd/>
          </a:ln>
        </p:spPr>
        <p:txBody>
          <a:bodyPr/>
          <a:lstStyle/>
          <a:p>
            <a:pPr eaLnBrk="1" hangingPunct="1">
              <a:lnSpc>
                <a:spcPct val="90000"/>
              </a:lnSpc>
              <a:buFont typeface="Wingdings" panose="05000000000000000000" pitchFamily="2" charset="2"/>
              <a:buNone/>
            </a:pPr>
            <a:r>
              <a:rPr lang="en-US" altLang="ja-JP" sz="2400"/>
              <a:t>  </a:t>
            </a:r>
            <a:r>
              <a:rPr lang="ja-JP" altLang="en-US" sz="2400"/>
              <a:t>　</a:t>
            </a:r>
            <a:r>
              <a:rPr lang="en-US" altLang="ja-JP" sz="2400" b="1"/>
              <a:t>              joy</a:t>
            </a:r>
          </a:p>
          <a:p>
            <a:pPr eaLnBrk="1" hangingPunct="1">
              <a:lnSpc>
                <a:spcPct val="90000"/>
              </a:lnSpc>
              <a:buFont typeface="Wingdings" panose="05000000000000000000" pitchFamily="2" charset="2"/>
              <a:buNone/>
            </a:pPr>
            <a:r>
              <a:rPr lang="en-US" altLang="ja-JP" sz="2400" b="1"/>
              <a:t>                             comfort</a:t>
            </a:r>
          </a:p>
          <a:p>
            <a:pPr eaLnBrk="1" hangingPunct="1">
              <a:lnSpc>
                <a:spcPct val="90000"/>
              </a:lnSpc>
              <a:buFont typeface="Wingdings" panose="05000000000000000000" pitchFamily="2" charset="2"/>
              <a:buNone/>
            </a:pPr>
            <a:r>
              <a:rPr lang="en-US" altLang="ja-JP" sz="2400" b="1"/>
              <a:t>                                               one-pointedness of mind</a:t>
            </a:r>
          </a:p>
          <a:p>
            <a:pPr eaLnBrk="1" hangingPunct="1">
              <a:lnSpc>
                <a:spcPct val="90000"/>
              </a:lnSpc>
              <a:buFont typeface="Wingdings" panose="05000000000000000000" pitchFamily="2" charset="2"/>
              <a:buNone/>
            </a:pPr>
            <a:endParaRPr lang="en-US" altLang="ja-JP" sz="2400" b="1"/>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solidFill>
                  <a:srgbClr val="CC3300"/>
                </a:solidFill>
              </a:rPr>
              <a:t>4 fluxes</a:t>
            </a:r>
            <a:r>
              <a:rPr lang="en-US" altLang="ja-JP" sz="2400" b="1"/>
              <a:t> (lust,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becoming,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view, </a:t>
            </a:r>
          </a:p>
          <a:p>
            <a:pPr eaLnBrk="1" hangingPunct="1">
              <a:lnSpc>
                <a:spcPct val="90000"/>
              </a:lnSpc>
              <a:buFont typeface="Wingdings" panose="05000000000000000000" pitchFamily="2" charset="2"/>
              <a:buNone/>
            </a:pPr>
            <a:r>
              <a:rPr lang="en-US" altLang="ja-JP" sz="2400" b="1"/>
              <a:t>                                                       </a:t>
            </a:r>
            <a:r>
              <a:rPr lang="ja-JP" altLang="en-US" sz="2400" b="1"/>
              <a:t>　</a:t>
            </a:r>
            <a:r>
              <a:rPr lang="en-US" altLang="ja-JP" sz="2400" b="1"/>
              <a:t>nescience) </a:t>
            </a:r>
          </a:p>
          <a:p>
            <a:pPr eaLnBrk="1" hangingPunct="1">
              <a:lnSpc>
                <a:spcPct val="90000"/>
              </a:lnSpc>
              <a:buFont typeface="Wingdings" panose="05000000000000000000" pitchFamily="2" charset="2"/>
              <a:buNone/>
            </a:pPr>
            <a:r>
              <a:rPr lang="en-US" altLang="ja-JP" sz="2400" b="1"/>
              <a:t>                                                                             </a:t>
            </a:r>
            <a:r>
              <a:rPr lang="en-US" altLang="ja-JP" sz="2400" b="1">
                <a:solidFill>
                  <a:srgbClr val="CC3300"/>
                </a:solidFill>
              </a:rPr>
              <a:t>now extinct</a:t>
            </a:r>
          </a:p>
          <a:p>
            <a:pPr eaLnBrk="1" hangingPunct="1">
              <a:lnSpc>
                <a:spcPct val="90000"/>
              </a:lnSpc>
              <a:buFont typeface="Wingdings" panose="05000000000000000000" pitchFamily="2" charset="2"/>
              <a:buNone/>
            </a:pPr>
            <a:endParaRPr lang="en-US" altLang="ja-JP" sz="2400"/>
          </a:p>
        </p:txBody>
      </p:sp>
    </p:spTree>
    <p:custDataLst>
      <p:tags r:id="rId1"/>
    </p:custDataLst>
    <p:extLst>
      <p:ext uri="{BB962C8B-B14F-4D97-AF65-F5344CB8AC3E}">
        <p14:creationId xmlns:p14="http://schemas.microsoft.com/office/powerpoint/2010/main" val="2674901341"/>
      </p:ext>
    </p:extLst>
  </p:cSld>
  <p:clrMapOvr>
    <a:masterClrMapping/>
  </p:clrMapOvr>
  <p:transition spd="slow" advTm="3554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401411">
                                            <p:txEl>
                                              <p:pRg st="4" end="4"/>
                                            </p:txEl>
                                          </p:spTgt>
                                        </p:tgtEl>
                                      </p:cBhvr>
                                    </p:animEffect>
                                    <p:set>
                                      <p:cBhvr>
                                        <p:cTn id="7" dur="1" fill="hold">
                                          <p:stCondLst>
                                            <p:cond delay="1999"/>
                                          </p:stCondLst>
                                        </p:cTn>
                                        <p:tgtEl>
                                          <p:spTgt spid="401411">
                                            <p:txEl>
                                              <p:pRg st="4" end="4"/>
                                            </p:txEl>
                                          </p:spTgt>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401411">
                                            <p:txEl>
                                              <p:pRg st="5" end="5"/>
                                            </p:txEl>
                                          </p:spTgt>
                                        </p:tgtEl>
                                      </p:cBhvr>
                                    </p:animEffect>
                                    <p:set>
                                      <p:cBhvr>
                                        <p:cTn id="12" dur="1" fill="hold">
                                          <p:stCondLst>
                                            <p:cond delay="1999"/>
                                          </p:stCondLst>
                                        </p:cTn>
                                        <p:tgtEl>
                                          <p:spTgt spid="401411">
                                            <p:txEl>
                                              <p:pRg st="5" end="5"/>
                                            </p:txEl>
                                          </p:spTgt>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401411">
                                            <p:txEl>
                                              <p:pRg st="6" end="6"/>
                                            </p:txEl>
                                          </p:spTgt>
                                        </p:tgtEl>
                                      </p:cBhvr>
                                    </p:animEffect>
                                    <p:set>
                                      <p:cBhvr>
                                        <p:cTn id="17" dur="1" fill="hold">
                                          <p:stCondLst>
                                            <p:cond delay="1999"/>
                                          </p:stCondLst>
                                        </p:cTn>
                                        <p:tgtEl>
                                          <p:spTgt spid="401411">
                                            <p:txEl>
                                              <p:pRg st="6" end="6"/>
                                            </p:txEl>
                                          </p:spTgt>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401411">
                                            <p:txEl>
                                              <p:pRg st="7" end="7"/>
                                            </p:txEl>
                                          </p:spTgt>
                                        </p:tgtEl>
                                      </p:cBhvr>
                                    </p:animEffect>
                                    <p:set>
                                      <p:cBhvr>
                                        <p:cTn id="22" dur="1" fill="hold">
                                          <p:stCondLst>
                                            <p:cond delay="1999"/>
                                          </p:stCondLst>
                                        </p:cTn>
                                        <p:tgtEl>
                                          <p:spTgt spid="401411">
                                            <p:txEl>
                                              <p:pRg st="7" end="7"/>
                                            </p:txEl>
                                          </p:spTgt>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401411">
                                            <p:txEl>
                                              <p:pRg st="8" end="8"/>
                                            </p:txEl>
                                          </p:spTgt>
                                        </p:tgtEl>
                                      </p:cBhvr>
                                    </p:animEffect>
                                    <p:set>
                                      <p:cBhvr>
                                        <p:cTn id="27" dur="1" fill="hold">
                                          <p:stCondLst>
                                            <p:cond delay="1999"/>
                                          </p:stCondLst>
                                        </p:cTn>
                                        <p:tgtEl>
                                          <p:spTgt spid="401411">
                                            <p:txEl>
                                              <p:pRg st="8" end="8"/>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2000"/>
                                        <p:tgtEl>
                                          <p:spTgt spid="401411">
                                            <p:txEl>
                                              <p:pRg st="4" end="4"/>
                                            </p:txEl>
                                          </p:spTgt>
                                        </p:tgtEl>
                                      </p:cBhvr>
                                    </p:animEffect>
                                    <p:set>
                                      <p:cBhvr>
                                        <p:cTn id="32" dur="1" fill="hold">
                                          <p:stCondLst>
                                            <p:cond delay="1999"/>
                                          </p:stCondLst>
                                        </p:cTn>
                                        <p:tgtEl>
                                          <p:spTgt spid="401411">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EB2C-4D6A-7778-24B9-F4DE7579B48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347BA02F-2C9B-A9A8-3BBC-4536392D922E}"/>
              </a:ext>
            </a:extLst>
          </p:cNvPr>
          <p:cNvSpPr>
            <a:spLocks noGrp="1" noChangeArrowheads="1"/>
          </p:cNvSpPr>
          <p:nvPr>
            <p:ph type="title"/>
          </p:nvPr>
        </p:nvSpPr>
        <p:spPr/>
        <p:txBody>
          <a:bodyPr/>
          <a:lstStyle/>
          <a:p>
            <a:pPr eaLnBrk="1" hangingPunct="1"/>
            <a:r>
              <a:rPr lang="en-US" altLang="ja-JP"/>
              <a:t>3</a:t>
            </a:r>
            <a:r>
              <a:rPr lang="en-US" altLang="ja-JP" baseline="30000"/>
              <a:t>rd</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2435" name="Rectangle 3">
            <a:extLst>
              <a:ext uri="{FF2B5EF4-FFF2-40B4-BE49-F238E27FC236}">
                <a16:creationId xmlns:a16="http://schemas.microsoft.com/office/drawing/2014/main" id="{B44A687F-8A61-C7F2-AD02-5E0BDA36280D}"/>
              </a:ext>
            </a:extLst>
          </p:cNvPr>
          <p:cNvSpPr>
            <a:spLocks noGrp="1" noChangeArrowheads="1"/>
          </p:cNvSpPr>
          <p:nvPr>
            <p:ph idx="1"/>
          </p:nvPr>
        </p:nvSpPr>
        <p:spPr/>
        <p:txBody>
          <a:bodyPr>
            <a:normAutofit lnSpcReduction="10000"/>
          </a:bodyPr>
          <a:lstStyle/>
          <a:p>
            <a:pPr eaLnBrk="1" hangingPunct="1">
              <a:buFont typeface="Wingdings" panose="05000000000000000000" pitchFamily="2" charset="2"/>
              <a:buNone/>
            </a:pPr>
            <a:r>
              <a:rPr lang="en-US" altLang="ja-JP" sz="2800"/>
              <a:t>        </a:t>
            </a:r>
            <a:r>
              <a:rPr lang="ja-JP" altLang="en-US" sz="2800"/>
              <a:t>　　　　 　　　　　</a:t>
            </a:r>
            <a:r>
              <a:rPr lang="en-US" altLang="ja-JP" sz="2800"/>
              <a:t>    </a:t>
            </a:r>
          </a:p>
          <a:p>
            <a:pPr eaLnBrk="1" hangingPunct="1">
              <a:buFont typeface="Wingdings" panose="05000000000000000000" pitchFamily="2" charset="2"/>
              <a:buNone/>
            </a:pPr>
            <a:endParaRPr lang="en-US" altLang="ja-JP" sz="2800"/>
          </a:p>
          <a:p>
            <a:pPr eaLnBrk="1" hangingPunct="1">
              <a:buFont typeface="Wingdings" panose="05000000000000000000" pitchFamily="2" charset="2"/>
              <a:buNone/>
            </a:pPr>
            <a:r>
              <a:rPr lang="en-US" altLang="ja-JP" sz="2800"/>
              <a:t>                   </a:t>
            </a:r>
            <a:r>
              <a:rPr lang="ja-JP" altLang="en-US" sz="2800"/>
              <a:t>　　　 　　</a:t>
            </a:r>
            <a:endParaRPr lang="en-US" altLang="ja-JP" sz="2800"/>
          </a:p>
          <a:p>
            <a:pPr eaLnBrk="1" hangingPunct="1">
              <a:buFont typeface="Wingdings" panose="05000000000000000000" pitchFamily="2" charset="2"/>
              <a:buNone/>
            </a:pPr>
            <a:r>
              <a:rPr lang="en-US" altLang="ja-JP" sz="2800"/>
              <a:t>                        </a:t>
            </a:r>
            <a:r>
              <a:rPr lang="en-US" altLang="ja-JP" sz="2800" b="1"/>
              <a:t>comfort</a:t>
            </a:r>
          </a:p>
          <a:p>
            <a:pPr eaLnBrk="1" hangingPunct="1">
              <a:buFont typeface="Wingdings" panose="05000000000000000000" pitchFamily="2" charset="2"/>
              <a:buNone/>
            </a:pPr>
            <a:r>
              <a:rPr lang="en-US" altLang="ja-JP" sz="2800" b="1"/>
              <a:t>                                       one-pointedness of mind</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t>                               </a:t>
            </a:r>
            <a:r>
              <a:rPr lang="en-US" altLang="ja-JP" b="1">
                <a:solidFill>
                  <a:srgbClr val="99CCFF"/>
                </a:solidFill>
              </a:rPr>
              <a:t>equipoised</a:t>
            </a:r>
          </a:p>
        </p:txBody>
      </p:sp>
    </p:spTree>
    <p:custDataLst>
      <p:tags r:id="rId1"/>
    </p:custDataLst>
    <p:extLst>
      <p:ext uri="{BB962C8B-B14F-4D97-AF65-F5344CB8AC3E}">
        <p14:creationId xmlns:p14="http://schemas.microsoft.com/office/powerpoint/2010/main" val="172988253"/>
      </p:ext>
    </p:extLst>
  </p:cSld>
  <p:clrMapOvr>
    <a:masterClrMapping/>
  </p:clrMapOvr>
  <p:transition spd="slow" advTm="1905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402435">
                                            <p:txEl>
                                              <p:pRg st="3" end="3"/>
                                            </p:txEl>
                                          </p:spTgt>
                                        </p:tgtEl>
                                      </p:cBhvr>
                                    </p:animEffect>
                                    <p:set>
                                      <p:cBhvr>
                                        <p:cTn id="7" dur="1" fill="hold">
                                          <p:stCondLst>
                                            <p:cond delay="1999"/>
                                          </p:stCondLst>
                                        </p:cTn>
                                        <p:tgtEl>
                                          <p:spTgt spid="402435">
                                            <p:txEl>
                                              <p:pRg st="3" end="3"/>
                                            </p:txEl>
                                          </p:spTgt>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7" presetClass="entr" presetSubtype="0" fill="hold" nodeType="clickEffect">
                                  <p:stCondLst>
                                    <p:cond delay="0"/>
                                  </p:stCondLst>
                                  <p:childTnLst>
                                    <p:set>
                                      <p:cBhvr>
                                        <p:cTn id="11" dur="1" fill="hold">
                                          <p:stCondLst>
                                            <p:cond delay="0"/>
                                          </p:stCondLst>
                                        </p:cTn>
                                        <p:tgtEl>
                                          <p:spTgt spid="402435">
                                            <p:txEl>
                                              <p:pRg st="8" end="8"/>
                                            </p:txEl>
                                          </p:spTgt>
                                        </p:tgtEl>
                                        <p:attrNameLst>
                                          <p:attrName>style.visibility</p:attrName>
                                        </p:attrNameLst>
                                      </p:cBhvr>
                                      <p:to>
                                        <p:strVal val="visible"/>
                                      </p:to>
                                    </p:set>
                                    <p:animEffect transition="in" filter="fade">
                                      <p:cBhvr>
                                        <p:cTn id="12" dur="1000"/>
                                        <p:tgtEl>
                                          <p:spTgt spid="402435">
                                            <p:txEl>
                                              <p:pRg st="8" end="8"/>
                                            </p:txEl>
                                          </p:spTgt>
                                        </p:tgtEl>
                                      </p:cBhvr>
                                    </p:animEffect>
                                    <p:anim calcmode="lin" valueType="num">
                                      <p:cBhvr>
                                        <p:cTn id="13" dur="1000" fill="hold"/>
                                        <p:tgtEl>
                                          <p:spTgt spid="402435">
                                            <p:txEl>
                                              <p:pRg st="8" end="8"/>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402435">
                                            <p:txEl>
                                              <p:pRg st="8" end="8"/>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40243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EAB0-B9C0-04DE-C199-D2BC2C099AEF}"/>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7144D07B-D0C3-EE69-4F29-9A06BAB20C19}"/>
              </a:ext>
            </a:extLst>
          </p:cNvPr>
          <p:cNvSpPr>
            <a:spLocks noGrp="1" noChangeArrowheads="1"/>
          </p:cNvSpPr>
          <p:nvPr>
            <p:ph type="title"/>
          </p:nvPr>
        </p:nvSpPr>
        <p:spPr/>
        <p:txBody>
          <a:bodyPr/>
          <a:lstStyle/>
          <a:p>
            <a:pPr eaLnBrk="1" hangingPunct="1"/>
            <a:r>
              <a:rPr lang="en-US" altLang="ja-JP"/>
              <a:t>4</a:t>
            </a:r>
            <a:r>
              <a:rPr lang="en-US" altLang="ja-JP" baseline="30000"/>
              <a:t>th</a:t>
            </a:r>
            <a:r>
              <a:rPr lang="en-US" altLang="ja-JP"/>
              <a:t>  stage of zen (jh</a:t>
            </a:r>
            <a:r>
              <a:rPr lang="en-US" altLang="ja-JP">
                <a:latin typeface="MS Mincho" panose="02020609040205080304" pitchFamily="49" charset="-128"/>
                <a:ea typeface="MS Mincho" panose="02020609040205080304" pitchFamily="49" charset="-128"/>
              </a:rPr>
              <a:t>ā</a:t>
            </a:r>
            <a:r>
              <a:rPr lang="en-US" altLang="ja-JP"/>
              <a:t>na)</a:t>
            </a:r>
          </a:p>
        </p:txBody>
      </p:sp>
      <p:sp>
        <p:nvSpPr>
          <p:cNvPr id="402435" name="Rectangle 3">
            <a:extLst>
              <a:ext uri="{FF2B5EF4-FFF2-40B4-BE49-F238E27FC236}">
                <a16:creationId xmlns:a16="http://schemas.microsoft.com/office/drawing/2014/main" id="{01455557-2FE0-8AF1-DF2B-0A5008C772A1}"/>
              </a:ext>
            </a:extLst>
          </p:cNvPr>
          <p:cNvSpPr>
            <a:spLocks noGrp="1" noChangeArrowheads="1"/>
          </p:cNvSpPr>
          <p:nvPr>
            <p:ph idx="1"/>
          </p:nvPr>
        </p:nvSpPr>
        <p:spPr/>
        <p:txBody>
          <a:bodyPr>
            <a:normAutofit lnSpcReduction="10000"/>
          </a:bodyPr>
          <a:lstStyle/>
          <a:p>
            <a:pPr eaLnBrk="1" hangingPunct="1">
              <a:buFont typeface="Wingdings" panose="05000000000000000000" pitchFamily="2" charset="2"/>
              <a:buNone/>
            </a:pPr>
            <a:r>
              <a:rPr lang="en-US" altLang="ja-JP" sz="2800"/>
              <a:t>        </a:t>
            </a:r>
            <a:r>
              <a:rPr lang="ja-JP" altLang="en-US" sz="2800"/>
              <a:t>　　　　 　　　　　</a:t>
            </a:r>
            <a:r>
              <a:rPr lang="en-US" altLang="ja-JP" sz="2800"/>
              <a:t>    </a:t>
            </a:r>
          </a:p>
          <a:p>
            <a:pPr eaLnBrk="1" hangingPunct="1">
              <a:buFont typeface="Wingdings" panose="05000000000000000000" pitchFamily="2" charset="2"/>
              <a:buNone/>
            </a:pPr>
            <a:endParaRPr lang="en-US" altLang="ja-JP" sz="2800"/>
          </a:p>
          <a:p>
            <a:pPr eaLnBrk="1" hangingPunct="1">
              <a:buFont typeface="Wingdings" panose="05000000000000000000" pitchFamily="2" charset="2"/>
              <a:buNone/>
            </a:pPr>
            <a:r>
              <a:rPr lang="en-US" altLang="ja-JP" sz="2800"/>
              <a:t>                   </a:t>
            </a:r>
            <a:r>
              <a:rPr lang="ja-JP" altLang="en-US" sz="2800"/>
              <a:t>　　　 　　</a:t>
            </a:r>
            <a:endParaRPr lang="en-US" altLang="ja-JP" sz="2800"/>
          </a:p>
          <a:p>
            <a:pPr eaLnBrk="1" hangingPunct="1">
              <a:buFont typeface="Wingdings" panose="05000000000000000000" pitchFamily="2" charset="2"/>
              <a:buNone/>
            </a:pPr>
            <a:r>
              <a:rPr lang="en-US" altLang="ja-JP" sz="2800"/>
              <a:t>                        </a:t>
            </a:r>
          </a:p>
          <a:p>
            <a:pPr eaLnBrk="1" hangingPunct="1">
              <a:buFont typeface="Wingdings" panose="05000000000000000000" pitchFamily="2" charset="2"/>
              <a:buNone/>
            </a:pPr>
            <a:r>
              <a:rPr lang="en-US" altLang="ja-JP" sz="2800" b="1"/>
              <a:t>                        one-pointedness of mind</a:t>
            </a:r>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endParaRPr lang="en-US" altLang="ja-JP" sz="2800" b="1"/>
          </a:p>
          <a:p>
            <a:pPr eaLnBrk="1" hangingPunct="1">
              <a:buFont typeface="Wingdings" panose="05000000000000000000" pitchFamily="2" charset="2"/>
              <a:buNone/>
            </a:pPr>
            <a:r>
              <a:rPr lang="en-US" altLang="ja-JP" sz="2800" b="1"/>
              <a:t>                               </a:t>
            </a:r>
            <a:r>
              <a:rPr lang="en-US" altLang="ja-JP" b="1">
                <a:solidFill>
                  <a:srgbClr val="99CCFF"/>
                </a:solidFill>
              </a:rPr>
              <a:t>equanimity</a:t>
            </a:r>
          </a:p>
        </p:txBody>
      </p:sp>
    </p:spTree>
    <p:custDataLst>
      <p:tags r:id="rId1"/>
    </p:custDataLst>
    <p:extLst>
      <p:ext uri="{BB962C8B-B14F-4D97-AF65-F5344CB8AC3E}">
        <p14:creationId xmlns:p14="http://schemas.microsoft.com/office/powerpoint/2010/main" val="1911111449"/>
      </p:ext>
    </p:extLst>
  </p:cSld>
  <p:clrMapOvr>
    <a:masterClrMapping/>
  </p:clrMapOvr>
  <p:transition spd="slow" advTm="1955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02435">
                                            <p:txEl>
                                              <p:pRg st="8" end="8"/>
                                            </p:txEl>
                                          </p:spTgt>
                                        </p:tgtEl>
                                        <p:attrNameLst>
                                          <p:attrName>style.visibility</p:attrName>
                                        </p:attrNameLst>
                                      </p:cBhvr>
                                      <p:to>
                                        <p:strVal val="visible"/>
                                      </p:to>
                                    </p:set>
                                    <p:animEffect transition="in" filter="fade">
                                      <p:cBhvr>
                                        <p:cTn id="7" dur="1000"/>
                                        <p:tgtEl>
                                          <p:spTgt spid="402435">
                                            <p:txEl>
                                              <p:pRg st="8" end="8"/>
                                            </p:txEl>
                                          </p:spTgt>
                                        </p:tgtEl>
                                      </p:cBhvr>
                                    </p:animEffect>
                                    <p:anim calcmode="lin" valueType="num">
                                      <p:cBhvr>
                                        <p:cTn id="8" dur="1000" fill="hold"/>
                                        <p:tgtEl>
                                          <p:spTgt spid="402435">
                                            <p:txEl>
                                              <p:pRg st="8" end="8"/>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2435">
                                            <p:txEl>
                                              <p:pRg st="8" end="8"/>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243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08316-8DC0-3CCA-BF93-E42A137E5C44}"/>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32559ED7-DBD1-DC7F-1527-575392EAA965}"/>
              </a:ext>
            </a:extLst>
          </p:cNvPr>
          <p:cNvSpPr>
            <a:spLocks noGrp="1" noChangeArrowheads="1"/>
          </p:cNvSpPr>
          <p:nvPr>
            <p:ph type="title"/>
          </p:nvPr>
        </p:nvSpPr>
        <p:spPr>
          <a:xfrm>
            <a:off x="457200" y="185738"/>
            <a:ext cx="8229600" cy="868362"/>
          </a:xfrm>
        </p:spPr>
        <p:txBody>
          <a:bodyPr/>
          <a:lstStyle/>
          <a:p>
            <a:r>
              <a:rPr kumimoji="1" lang="en-US" altLang="ja-JP">
                <a:solidFill>
                  <a:schemeClr val="tx1"/>
                </a:solidFill>
              </a:rPr>
              <a:t>Nirvana/Awakening</a:t>
            </a:r>
            <a:endParaRPr kumimoji="1" lang="ja-JP" altLang="en-US" sz="1000">
              <a:solidFill>
                <a:schemeClr val="tx1"/>
              </a:solidFill>
            </a:endParaRPr>
          </a:p>
        </p:txBody>
      </p:sp>
      <p:sp>
        <p:nvSpPr>
          <p:cNvPr id="29699" name="Content Placeholder 2">
            <a:extLst>
              <a:ext uri="{FF2B5EF4-FFF2-40B4-BE49-F238E27FC236}">
                <a16:creationId xmlns:a16="http://schemas.microsoft.com/office/drawing/2014/main" id="{E9F15B82-1F61-4D8F-1F14-9C8EB11E165F}"/>
              </a:ext>
            </a:extLst>
          </p:cNvPr>
          <p:cNvSpPr>
            <a:spLocks noGrp="1"/>
          </p:cNvSpPr>
          <p:nvPr>
            <p:ph idx="1"/>
          </p:nvPr>
        </p:nvSpPr>
        <p:spPr>
          <a:xfrm>
            <a:off x="179388" y="1341438"/>
            <a:ext cx="8964612" cy="4830762"/>
          </a:xfrm>
        </p:spPr>
        <p:txBody>
          <a:bodyPr/>
          <a:lstStyle/>
          <a:p>
            <a:pPr>
              <a:defRPr/>
            </a:pPr>
            <a:r>
              <a:rPr lang="en-US" altLang="ja-JP" dirty="0">
                <a:solidFill>
                  <a:srgbClr val="FFFF00"/>
                </a:solidFill>
              </a:rPr>
              <a:t>   </a:t>
            </a:r>
            <a:r>
              <a:rPr lang="en-US" altLang="ja-JP" dirty="0" err="1">
                <a:solidFill>
                  <a:srgbClr val="FFFF00"/>
                </a:solidFill>
              </a:rPr>
              <a:t>nirvāṇa</a:t>
            </a:r>
            <a:r>
              <a:rPr lang="en-US" altLang="ja-JP" dirty="0">
                <a:solidFill>
                  <a:srgbClr val="FFFF00"/>
                </a:solidFill>
              </a:rPr>
              <a:t> = </a:t>
            </a:r>
            <a:r>
              <a:rPr lang="en-US" altLang="ja-JP" dirty="0" err="1">
                <a:solidFill>
                  <a:srgbClr val="FFFF00"/>
                </a:solidFill>
              </a:rPr>
              <a:t>nivāta</a:t>
            </a:r>
            <a:r>
              <a:rPr lang="en-US" altLang="ja-JP" dirty="0"/>
              <a:t>: </a:t>
            </a:r>
            <a:r>
              <a:rPr lang="en-US" altLang="ja-JP" dirty="0">
                <a:solidFill>
                  <a:srgbClr val="FFFF00"/>
                </a:solidFill>
              </a:rPr>
              <a:t>no wind</a:t>
            </a:r>
            <a:r>
              <a:rPr lang="ja-JP" altLang="en-US" dirty="0"/>
              <a:t>：</a:t>
            </a:r>
            <a:r>
              <a:rPr lang="en-US" altLang="ja-JP" dirty="0"/>
              <a:t>no karma wind </a:t>
            </a:r>
            <a:endParaRPr lang="en-US" altLang="ja-JP" dirty="0">
              <a:solidFill>
                <a:srgbClr val="FFFF00"/>
              </a:solidFill>
            </a:endParaRPr>
          </a:p>
          <a:p>
            <a:pPr>
              <a:defRPr/>
            </a:pPr>
            <a:r>
              <a:rPr kumimoji="1" lang="ja-JP" altLang="en-US" dirty="0"/>
              <a:t>　　　　　　　　　　　　　</a:t>
            </a:r>
            <a:r>
              <a:rPr kumimoji="1" lang="ja-JP" altLang="en-US" dirty="0">
                <a:latin typeface="Times New Roman" panose="02020603050405020304" pitchFamily="18" charset="0"/>
                <a:cs typeface="Times New Roman" panose="02020603050405020304" pitchFamily="18" charset="0"/>
              </a:rPr>
              <a:t>║</a:t>
            </a:r>
            <a:endParaRPr kumimoji="1" lang="en-US" altLang="ja-JP" dirty="0"/>
          </a:p>
          <a:p>
            <a:pPr marL="0" indent="0">
              <a:buFontTx/>
              <a:buNone/>
              <a:defRPr/>
            </a:pPr>
            <a:r>
              <a:rPr kumimoji="1" lang="en-US" altLang="ja-JP" dirty="0">
                <a:solidFill>
                  <a:srgbClr val="FFFF00"/>
                </a:solidFill>
              </a:rPr>
              <a:t>karma</a:t>
            </a:r>
            <a:r>
              <a:rPr kumimoji="1" lang="ja-JP" altLang="en-US" dirty="0"/>
              <a:t>（</a:t>
            </a:r>
            <a:r>
              <a:rPr kumimoji="1" lang="en-US" altLang="ja-JP" dirty="0"/>
              <a:t>Triple actions</a:t>
            </a:r>
            <a:r>
              <a:rPr kumimoji="1" lang="ja-JP" altLang="en-US" dirty="0"/>
              <a:t>：</a:t>
            </a:r>
            <a:r>
              <a:rPr kumimoji="1" lang="en-US" altLang="ja-JP" dirty="0"/>
              <a:t>body/emotion/volition</a:t>
            </a:r>
            <a:r>
              <a:rPr kumimoji="1" lang="ja-JP" altLang="en-US" dirty="0"/>
              <a:t>）</a:t>
            </a:r>
            <a:r>
              <a:rPr kumimoji="1" lang="en-US" altLang="ja-JP" dirty="0">
                <a:solidFill>
                  <a:srgbClr val="FFFF00"/>
                </a:solidFill>
              </a:rPr>
              <a:t>stilled</a:t>
            </a:r>
          </a:p>
          <a:p>
            <a:pPr>
              <a:defRPr/>
            </a:pPr>
            <a:r>
              <a:rPr kumimoji="1" lang="ja-JP" altLang="en-US" sz="2800" dirty="0"/>
              <a:t>　　　　　　　　　　　　      </a:t>
            </a:r>
            <a:r>
              <a:rPr kumimoji="1" lang="ja-JP" altLang="en-US" sz="2800" b="1" dirty="0"/>
              <a:t>↑</a:t>
            </a:r>
            <a:r>
              <a:rPr kumimoji="1" lang="en-US" altLang="ja-JP" b="1" dirty="0"/>
              <a:t>                              </a:t>
            </a:r>
          </a:p>
          <a:p>
            <a:pPr>
              <a:defRPr/>
            </a:pPr>
            <a:r>
              <a:rPr kumimoji="1" lang="en-US" altLang="ja-JP" b="1" dirty="0"/>
              <a:t>                 Zazen</a:t>
            </a:r>
            <a:r>
              <a:rPr kumimoji="1" lang="ja-JP" altLang="en-US" b="1" dirty="0"/>
              <a:t>　＝ </a:t>
            </a:r>
            <a:r>
              <a:rPr kumimoji="1" lang="en-US" altLang="ja-JP" b="1" dirty="0">
                <a:solidFill>
                  <a:srgbClr val="FFFF00"/>
                </a:solidFill>
              </a:rPr>
              <a:t>still karma</a:t>
            </a:r>
            <a:r>
              <a:rPr kumimoji="1" lang="ja-JP" altLang="en-US" b="1" dirty="0"/>
              <a:t> </a:t>
            </a:r>
            <a:r>
              <a:rPr kumimoji="1" lang="en-US" altLang="ja-JP" sz="2400" b="1" dirty="0"/>
              <a:t>(body/mouth/mind)</a:t>
            </a:r>
            <a:endParaRPr kumimoji="1" lang="en-US" altLang="ja-JP" b="1" dirty="0"/>
          </a:p>
          <a:p>
            <a:pPr>
              <a:defRPr/>
            </a:pPr>
            <a:r>
              <a:rPr kumimoji="1" lang="ja-JP" altLang="en-US" b="1" dirty="0"/>
              <a:t>　　　　　　　 </a:t>
            </a:r>
            <a:r>
              <a:rPr kumimoji="1" lang="en-US" altLang="ja-JP" b="1" dirty="0"/>
              <a:t>4th Zen</a:t>
            </a:r>
            <a:r>
              <a:rPr kumimoji="1" lang="ja-JP" altLang="en-US" b="1" dirty="0"/>
              <a:t> →</a:t>
            </a:r>
            <a:r>
              <a:rPr kumimoji="1" lang="ja-JP" altLang="en-US" b="1" dirty="0">
                <a:solidFill>
                  <a:srgbClr val="FFFF00"/>
                </a:solidFill>
              </a:rPr>
              <a:t> </a:t>
            </a:r>
            <a:r>
              <a:rPr kumimoji="1" lang="en-US" altLang="ja-JP" b="1" dirty="0">
                <a:solidFill>
                  <a:srgbClr val="FFFF00"/>
                </a:solidFill>
              </a:rPr>
              <a:t>nirvana</a:t>
            </a:r>
            <a:r>
              <a:rPr kumimoji="1" lang="ja-JP" altLang="en-US" sz="2400" dirty="0"/>
              <a:t> </a:t>
            </a:r>
            <a:r>
              <a:rPr kumimoji="1" lang="en-US" altLang="ja-JP" sz="2400" dirty="0"/>
              <a:t>(no self, no fear, etc.)</a:t>
            </a:r>
          </a:p>
          <a:p>
            <a:pPr>
              <a:defRPr/>
            </a:pPr>
            <a:r>
              <a:rPr kumimoji="1" lang="ja-JP" altLang="en-US" b="1" dirty="0"/>
              <a:t>　　　　　　　　　　　　　　</a:t>
            </a:r>
            <a:r>
              <a:rPr kumimoji="1" lang="ja-JP" altLang="en-US" b="1" dirty="0">
                <a:solidFill>
                  <a:schemeClr val="tx2"/>
                </a:solidFill>
              </a:rPr>
              <a:t>　</a:t>
            </a:r>
            <a:r>
              <a:rPr kumimoji="1" lang="en-US" altLang="ja-JP" b="1" dirty="0">
                <a:solidFill>
                  <a:schemeClr val="tx2"/>
                </a:solidFill>
              </a:rPr>
              <a:t>awakening</a:t>
            </a:r>
            <a:r>
              <a:rPr kumimoji="1" lang="ja-JP" altLang="en-US" b="1" dirty="0">
                <a:solidFill>
                  <a:schemeClr val="tx2"/>
                </a:solidFill>
              </a:rPr>
              <a:t> </a:t>
            </a:r>
            <a:r>
              <a:rPr kumimoji="1" lang="en-US" altLang="ja-JP" sz="2400" dirty="0"/>
              <a:t>(Law of all </a:t>
            </a:r>
            <a:r>
              <a:rPr kumimoji="1" lang="en-US" altLang="ja-JP" sz="2400" dirty="0" err="1"/>
              <a:t>pheno</a:t>
            </a:r>
            <a:r>
              <a:rPr kumimoji="1" lang="en-US" altLang="ja-JP" sz="2400" dirty="0"/>
              <a:t>-</a:t>
            </a:r>
          </a:p>
          <a:p>
            <a:pPr>
              <a:defRPr/>
            </a:pPr>
            <a:r>
              <a:rPr kumimoji="1" lang="en-US" altLang="ja-JP" sz="2400" dirty="0"/>
              <a:t>                                                       </a:t>
            </a:r>
            <a:r>
              <a:rPr kumimoji="1" lang="en-US" altLang="ja-JP" sz="2400" dirty="0" err="1"/>
              <a:t>mena</a:t>
            </a:r>
            <a:r>
              <a:rPr kumimoji="1" lang="en-US" altLang="ja-JP" sz="2400" dirty="0"/>
              <a:t>: 12 limb Dependent    </a:t>
            </a:r>
          </a:p>
          <a:p>
            <a:pPr>
              <a:defRPr/>
            </a:pPr>
            <a:r>
              <a:rPr kumimoji="1" lang="en-US" altLang="ja-JP" sz="2400" dirty="0"/>
              <a:t>                                                       Co-origination, etc.)</a:t>
            </a:r>
            <a:endParaRPr kumimoji="1" lang="ja-JP" altLang="en-US" sz="2400" dirty="0"/>
          </a:p>
        </p:txBody>
      </p:sp>
      <p:sp>
        <p:nvSpPr>
          <p:cNvPr id="18436" name="TextBox 1">
            <a:extLst>
              <a:ext uri="{FF2B5EF4-FFF2-40B4-BE49-F238E27FC236}">
                <a16:creationId xmlns:a16="http://schemas.microsoft.com/office/drawing/2014/main" id="{5FE004EC-7437-976E-5E62-5B7B7F2A265A}"/>
              </a:ext>
            </a:extLst>
          </p:cNvPr>
          <p:cNvSpPr txBox="1">
            <a:spLocks noChangeArrowheads="1"/>
          </p:cNvSpPr>
          <p:nvPr/>
        </p:nvSpPr>
        <p:spPr bwMode="auto">
          <a:xfrm>
            <a:off x="6588125" y="3500438"/>
            <a:ext cx="27368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kumimoji="1" lang="en-US" altLang="ja-JP" sz="1800">
                <a:latin typeface="Arial" panose="020B0604020202020204" pitchFamily="34" charset="0"/>
              </a:rPr>
              <a:t>present </a:t>
            </a:r>
            <a:r>
              <a:rPr kumimoji="1" lang="ja-JP" altLang="en-US" sz="1000">
                <a:latin typeface="Times New Roman" panose="02020603050405020304" pitchFamily="18" charset="0"/>
                <a:cs typeface="Times New Roman" panose="02020603050405020304" pitchFamily="18" charset="0"/>
              </a:rPr>
              <a:t>→ </a:t>
            </a:r>
            <a:r>
              <a:rPr kumimoji="1" lang="en-US" altLang="ja-JP" sz="1800">
                <a:latin typeface="Arial" panose="020B0604020202020204" pitchFamily="34" charset="0"/>
              </a:rPr>
              <a:t>past, future</a:t>
            </a:r>
            <a:endParaRPr kumimoji="1" lang="ja-JP" altLang="en-US" sz="1800">
              <a:latin typeface="Arial" panose="020B0604020202020204" pitchFamily="34" charset="0"/>
            </a:endParaRPr>
          </a:p>
        </p:txBody>
      </p:sp>
      <p:sp>
        <p:nvSpPr>
          <p:cNvPr id="18437" name="TextBox 2">
            <a:extLst>
              <a:ext uri="{FF2B5EF4-FFF2-40B4-BE49-F238E27FC236}">
                <a16:creationId xmlns:a16="http://schemas.microsoft.com/office/drawing/2014/main" id="{BD0E174F-4C0C-4687-0ED7-49A3EB49089B}"/>
              </a:ext>
            </a:extLst>
          </p:cNvPr>
          <p:cNvSpPr txBox="1">
            <a:spLocks noChangeArrowheads="1"/>
          </p:cNvSpPr>
          <p:nvPr/>
        </p:nvSpPr>
        <p:spPr bwMode="auto">
          <a:xfrm>
            <a:off x="4140200" y="4076700"/>
            <a:ext cx="4318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kumimoji="1" lang="ja-JP" altLang="en-US" sz="2800" b="1">
                <a:latin typeface="Arial" panose="020B0604020202020204" pitchFamily="34" charset="0"/>
              </a:rPr>
              <a:t>↓</a:t>
            </a:r>
            <a:endParaRPr kumimoji="1" lang="en-US" altLang="ja-JP" sz="2800" b="1">
              <a:latin typeface="Arial" panose="020B0604020202020204" pitchFamily="34" charset="0"/>
            </a:endParaRPr>
          </a:p>
        </p:txBody>
      </p:sp>
      <p:sp>
        <p:nvSpPr>
          <p:cNvPr id="18438" name="TextBox 3">
            <a:extLst>
              <a:ext uri="{FF2B5EF4-FFF2-40B4-BE49-F238E27FC236}">
                <a16:creationId xmlns:a16="http://schemas.microsoft.com/office/drawing/2014/main" id="{50485C67-9CA3-1063-E94D-188C6E070C85}"/>
              </a:ext>
            </a:extLst>
          </p:cNvPr>
          <p:cNvSpPr txBox="1">
            <a:spLocks noChangeArrowheads="1"/>
          </p:cNvSpPr>
          <p:nvPr/>
        </p:nvSpPr>
        <p:spPr bwMode="auto">
          <a:xfrm>
            <a:off x="2552700" y="1916113"/>
            <a:ext cx="43624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spcBef>
                <a:spcPct val="0"/>
              </a:spcBef>
              <a:buClrTx/>
              <a:buFontTx/>
              <a:buNone/>
            </a:pPr>
            <a:r>
              <a:rPr lang="en-US" altLang="ja-JP" sz="1800">
                <a:solidFill>
                  <a:srgbClr val="FFFF00"/>
                </a:solidFill>
                <a:latin typeface="Arial" panose="020B0604020202020204" pitchFamily="34" charset="0"/>
              </a:rPr>
              <a:t>“nivāte</a:t>
            </a:r>
            <a:r>
              <a:rPr lang="en-US" altLang="ja-JP" sz="1800">
                <a:latin typeface="Arial" panose="020B0604020202020204" pitchFamily="34" charset="0"/>
              </a:rPr>
              <a:t> padīpa”</a:t>
            </a:r>
            <a:r>
              <a:rPr kumimoji="1" lang="en-US" altLang="ja-JP" sz="1800">
                <a:solidFill>
                  <a:srgbClr val="FFFF00"/>
                </a:solidFill>
                <a:latin typeface="Times New Roman" panose="02020603050405020304" pitchFamily="18" charset="0"/>
                <a:cs typeface="Times New Roman" panose="02020603050405020304" pitchFamily="18" charset="0"/>
              </a:rPr>
              <a:t>: </a:t>
            </a:r>
            <a:r>
              <a:rPr kumimoji="1" lang="ja-JP" altLang="en-US" sz="1800">
                <a:solidFill>
                  <a:srgbClr val="FFFF00"/>
                </a:solidFill>
                <a:latin typeface="Times New Roman" panose="02020603050405020304" pitchFamily="18" charset="0"/>
                <a:cs typeface="Times New Roman" panose="02020603050405020304" pitchFamily="18" charset="0"/>
              </a:rPr>
              <a:t>  </a:t>
            </a:r>
            <a:r>
              <a:rPr kumimoji="1" lang="en-US" altLang="ja-JP" sz="1800">
                <a:solidFill>
                  <a:srgbClr val="FFFF00"/>
                </a:solidFill>
                <a:latin typeface="Times New Roman" panose="02020603050405020304" pitchFamily="18" charset="0"/>
                <a:cs typeface="Times New Roman" panose="02020603050405020304" pitchFamily="18" charset="0"/>
              </a:rPr>
              <a:t>(</a:t>
            </a:r>
            <a:r>
              <a:rPr kumimoji="1" lang="ja-JP" altLang="en-US" sz="1800">
                <a:solidFill>
                  <a:schemeClr val="tx2"/>
                </a:solidFill>
                <a:latin typeface="Times New Roman" panose="02020603050405020304" pitchFamily="18" charset="0"/>
                <a:cs typeface="Times New Roman" panose="02020603050405020304" pitchFamily="18" charset="0"/>
              </a:rPr>
              <a:t>“</a:t>
            </a:r>
            <a:r>
              <a:rPr kumimoji="1" lang="en-US" altLang="ja-JP" sz="1800">
                <a:solidFill>
                  <a:schemeClr val="tx2"/>
                </a:solidFill>
                <a:latin typeface="Times New Roman" panose="02020603050405020304" pitchFamily="18" charset="0"/>
                <a:cs typeface="Times New Roman" panose="02020603050405020304" pitchFamily="18" charset="0"/>
              </a:rPr>
              <a:t>light </a:t>
            </a:r>
            <a:r>
              <a:rPr kumimoji="1" lang="en-US" altLang="ja-JP" sz="1800">
                <a:solidFill>
                  <a:srgbClr val="FFFF00"/>
                </a:solidFill>
                <a:latin typeface="Times New Roman" panose="02020603050405020304" pitchFamily="18" charset="0"/>
                <a:cs typeface="Times New Roman" panose="02020603050405020304" pitchFamily="18" charset="0"/>
              </a:rPr>
              <a:t>in no-wind”)</a:t>
            </a:r>
            <a:endParaRPr kumimoji="1" lang="ja-JP" altLang="en-US" sz="180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4373384"/>
      </p:ext>
    </p:extLst>
  </p:cSld>
  <p:clrMapOvr>
    <a:masterClrMapping/>
  </p:clrMapOvr>
  <p:transition spd="slow" advTm="78266"/>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DED2-CC57-01B8-0D53-712F7A9C18EB}"/>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D5C14195-8796-D91E-D9EB-86709CF8DC0E}"/>
              </a:ext>
            </a:extLst>
          </p:cNvPr>
          <p:cNvSpPr>
            <a:spLocks noGrp="1" noChangeArrowheads="1"/>
          </p:cNvSpPr>
          <p:nvPr>
            <p:ph type="title"/>
          </p:nvPr>
        </p:nvSpPr>
        <p:spPr/>
        <p:txBody>
          <a:bodyPr/>
          <a:lstStyle/>
          <a:p>
            <a:pPr eaLnBrk="1" hangingPunct="1"/>
            <a:r>
              <a:rPr lang="en-US" altLang="en-US">
                <a:solidFill>
                  <a:srgbClr val="FFFF00"/>
                </a:solidFill>
              </a:rPr>
              <a:t>Karma</a:t>
            </a:r>
            <a:r>
              <a:rPr lang="en-US" altLang="en-US"/>
              <a:t> to </a:t>
            </a:r>
            <a:r>
              <a:rPr lang="en-US" altLang="en-US">
                <a:solidFill>
                  <a:srgbClr val="99FF99"/>
                </a:solidFill>
              </a:rPr>
              <a:t>Nirvana </a:t>
            </a:r>
          </a:p>
        </p:txBody>
      </p:sp>
      <p:sp>
        <p:nvSpPr>
          <p:cNvPr id="19459" name="Content Placeholder 2">
            <a:extLst>
              <a:ext uri="{FF2B5EF4-FFF2-40B4-BE49-F238E27FC236}">
                <a16:creationId xmlns:a16="http://schemas.microsoft.com/office/drawing/2014/main" id="{B1E9A1E9-8323-76D9-B6DE-17F9408A8E0F}"/>
              </a:ext>
            </a:extLst>
          </p:cNvPr>
          <p:cNvSpPr>
            <a:spLocks noGrp="1" noChangeArrowheads="1"/>
          </p:cNvSpPr>
          <p:nvPr>
            <p:ph idx="1"/>
          </p:nvPr>
        </p:nvSpPr>
        <p:spPr>
          <a:xfrm>
            <a:off x="457200" y="1341438"/>
            <a:ext cx="8229600" cy="5661025"/>
          </a:xfrm>
        </p:spPr>
        <p:txBody>
          <a:bodyPr/>
          <a:lstStyle/>
          <a:p>
            <a:pPr eaLnBrk="1" hangingPunct="1"/>
            <a:r>
              <a:rPr lang="en-US" altLang="en-US"/>
              <a:t>1. </a:t>
            </a:r>
            <a:r>
              <a:rPr lang="en-US" altLang="en-US">
                <a:solidFill>
                  <a:srgbClr val="99FF99"/>
                </a:solidFill>
              </a:rPr>
              <a:t>Nirvana</a:t>
            </a:r>
            <a:r>
              <a:rPr lang="en-US" altLang="en-US"/>
              <a:t> &amp; Dependent Cessation:</a:t>
            </a:r>
          </a:p>
          <a:p>
            <a:pPr eaLnBrk="1" hangingPunct="1"/>
            <a:r>
              <a:rPr lang="en-US" altLang="en-US"/>
              <a:t>     a. Cessation of </a:t>
            </a:r>
            <a:r>
              <a:rPr lang="en-US" altLang="en-US">
                <a:solidFill>
                  <a:srgbClr val="FFFF00"/>
                </a:solidFill>
              </a:rPr>
              <a:t>craving</a:t>
            </a:r>
            <a:r>
              <a:rPr lang="en-US" altLang="en-US"/>
              <a:t> ⇨ </a:t>
            </a:r>
            <a:r>
              <a:rPr lang="en-US" altLang="en-US">
                <a:solidFill>
                  <a:srgbClr val="FF0000"/>
                </a:solidFill>
              </a:rPr>
              <a:t>suffering</a:t>
            </a:r>
          </a:p>
          <a:p>
            <a:pPr eaLnBrk="1" hangingPunct="1"/>
            <a:r>
              <a:rPr lang="en-US" altLang="en-US"/>
              <a:t>     b. Cessation of </a:t>
            </a:r>
            <a:r>
              <a:rPr lang="en-US" altLang="en-US">
                <a:solidFill>
                  <a:srgbClr val="FFFF00"/>
                </a:solidFill>
              </a:rPr>
              <a:t>nescience</a:t>
            </a:r>
            <a:r>
              <a:rPr lang="en-US" altLang="en-US"/>
              <a:t> ⇨ </a:t>
            </a:r>
            <a:r>
              <a:rPr lang="en-US" altLang="en-US">
                <a:solidFill>
                  <a:srgbClr val="FF5050"/>
                </a:solidFill>
              </a:rPr>
              <a:t>samsara</a:t>
            </a:r>
          </a:p>
          <a:p>
            <a:pPr eaLnBrk="1" hangingPunct="1"/>
            <a:r>
              <a:rPr lang="en-US" altLang="en-US"/>
              <a:t>     c. Cessation of </a:t>
            </a:r>
            <a:r>
              <a:rPr lang="en-US" altLang="en-US">
                <a:solidFill>
                  <a:srgbClr val="FFFF00"/>
                </a:solidFill>
              </a:rPr>
              <a:t>mental fabrication </a:t>
            </a:r>
          </a:p>
          <a:p>
            <a:pPr eaLnBrk="1" hangingPunct="1"/>
            <a:r>
              <a:rPr lang="en-US" altLang="en-US"/>
              <a:t>          (: </a:t>
            </a:r>
            <a:r>
              <a:rPr lang="en-US" altLang="en-US">
                <a:solidFill>
                  <a:srgbClr val="99FF99"/>
                </a:solidFill>
              </a:rPr>
              <a:t>pure perception</a:t>
            </a:r>
            <a:r>
              <a:rPr lang="en-US" altLang="en-US"/>
              <a:t>: “seen only, etc.”)</a:t>
            </a:r>
          </a:p>
          <a:p>
            <a:pPr eaLnBrk="1" hangingPunct="1"/>
            <a:r>
              <a:rPr lang="en-US" altLang="en-US"/>
              <a:t>2. </a:t>
            </a:r>
            <a:r>
              <a:rPr lang="en-US" altLang="en-US">
                <a:solidFill>
                  <a:srgbClr val="99FF99"/>
                </a:solidFill>
              </a:rPr>
              <a:t>Nirvana</a:t>
            </a:r>
            <a:r>
              <a:rPr lang="en-US" altLang="en-US"/>
              <a:t> </a:t>
            </a:r>
            <a:r>
              <a:rPr lang="en-US" altLang="en-US">
                <a:solidFill>
                  <a:srgbClr val="FFC000"/>
                </a:solidFill>
              </a:rPr>
              <a:t>w/ remainder </a:t>
            </a:r>
            <a:r>
              <a:rPr lang="en-US" altLang="en-US"/>
              <a:t>and </a:t>
            </a:r>
            <a:r>
              <a:rPr lang="en-US" altLang="en-US">
                <a:solidFill>
                  <a:srgbClr val="99FF99"/>
                </a:solidFill>
              </a:rPr>
              <a:t>w/o remainder</a:t>
            </a:r>
            <a:r>
              <a:rPr lang="en-US" altLang="en-US"/>
              <a:t>:</a:t>
            </a:r>
          </a:p>
          <a:p>
            <a:pPr eaLnBrk="1" hangingPunct="1"/>
            <a:r>
              <a:rPr lang="en-US" altLang="en-US"/>
              <a:t>     a. </a:t>
            </a:r>
            <a:r>
              <a:rPr lang="en-US" altLang="en-US">
                <a:solidFill>
                  <a:srgbClr val="99FF99"/>
                </a:solidFill>
              </a:rPr>
              <a:t>Nirvana</a:t>
            </a:r>
            <a:r>
              <a:rPr lang="en-US" altLang="en-US"/>
              <a:t> </a:t>
            </a:r>
            <a:r>
              <a:rPr lang="en-US" altLang="en-US">
                <a:solidFill>
                  <a:srgbClr val="FFC000"/>
                </a:solidFill>
              </a:rPr>
              <a:t>w/ remainder </a:t>
            </a:r>
            <a:r>
              <a:rPr lang="en-US" altLang="en-US"/>
              <a:t>(</a:t>
            </a:r>
            <a:r>
              <a:rPr lang="en-US" altLang="en-US">
                <a:solidFill>
                  <a:srgbClr val="FFC000"/>
                </a:solidFill>
              </a:rPr>
              <a:t>5 aggregates</a:t>
            </a:r>
            <a:r>
              <a:rPr lang="en-US" altLang="en-US"/>
              <a:t>)</a:t>
            </a:r>
          </a:p>
          <a:p>
            <a:pPr eaLnBrk="1" hangingPunct="1"/>
            <a:r>
              <a:rPr lang="en-US" altLang="en-US"/>
              <a:t>     b. </a:t>
            </a:r>
            <a:r>
              <a:rPr lang="en-US" altLang="en-US">
                <a:solidFill>
                  <a:srgbClr val="99FF99"/>
                </a:solidFill>
              </a:rPr>
              <a:t>Nirvana</a:t>
            </a:r>
            <a:r>
              <a:rPr lang="en-US" altLang="en-US"/>
              <a:t> </a:t>
            </a:r>
            <a:r>
              <a:rPr lang="en-US" altLang="en-US">
                <a:solidFill>
                  <a:srgbClr val="99FF99"/>
                </a:solidFill>
              </a:rPr>
              <a:t>w/o remainder </a:t>
            </a:r>
            <a:r>
              <a:rPr lang="en-US" altLang="en-US"/>
              <a:t>(</a:t>
            </a:r>
            <a:r>
              <a:rPr lang="en-US" altLang="en-US">
                <a:solidFill>
                  <a:srgbClr val="FFC000"/>
                </a:solidFill>
              </a:rPr>
              <a:t>5 aggregates</a:t>
            </a:r>
          </a:p>
          <a:p>
            <a:pPr eaLnBrk="1" hangingPunct="1"/>
            <a:r>
              <a:rPr lang="en-US" altLang="en-US">
                <a:solidFill>
                  <a:srgbClr val="FFC000"/>
                </a:solidFill>
              </a:rPr>
              <a:t>         = </a:t>
            </a:r>
            <a:r>
              <a:rPr lang="en-US" altLang="en-US" sz="2400">
                <a:solidFill>
                  <a:srgbClr val="FFC000"/>
                </a:solidFill>
              </a:rPr>
              <a:t>form, idea, feeling, formations, consciousness</a:t>
            </a:r>
            <a:r>
              <a:rPr lang="en-US" altLang="en-US" sz="2400"/>
              <a:t>)</a:t>
            </a:r>
          </a:p>
          <a:p>
            <a:pPr eaLnBrk="1" hangingPunct="1"/>
            <a:r>
              <a:rPr lang="en-US" altLang="en-US"/>
              <a:t>)</a:t>
            </a:r>
          </a:p>
          <a:p>
            <a:pPr eaLnBrk="1" hangingPunct="1"/>
            <a:r>
              <a:rPr lang="en-US" altLang="en-US"/>
              <a:t>        </a:t>
            </a:r>
          </a:p>
        </p:txBody>
      </p:sp>
    </p:spTree>
    <p:extLst>
      <p:ext uri="{BB962C8B-B14F-4D97-AF65-F5344CB8AC3E}">
        <p14:creationId xmlns:p14="http://schemas.microsoft.com/office/powerpoint/2010/main" val="3401794973"/>
      </p:ext>
    </p:extLst>
  </p:cSld>
  <p:clrMapOvr>
    <a:masterClrMapping/>
  </p:clrMapOvr>
  <p:transition spd="slow" advTm="65561"/>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00A9-60A0-696F-1B53-4FBF0E5BB155}"/>
            </a:ext>
          </a:extLst>
        </p:cNvPr>
        <p:cNvGrpSpPr/>
        <p:nvPr/>
      </p:nvGrpSpPr>
      <p:grpSpPr>
        <a:xfrm>
          <a:off x="0" y="0"/>
          <a:ext cx="0" cy="0"/>
          <a:chOff x="0" y="0"/>
          <a:chExt cx="0" cy="0"/>
        </a:xfrm>
      </p:grpSpPr>
      <p:sp>
        <p:nvSpPr>
          <p:cNvPr id="20482" name="Title 1">
            <a:extLst>
              <a:ext uri="{FF2B5EF4-FFF2-40B4-BE49-F238E27FC236}">
                <a16:creationId xmlns:a16="http://schemas.microsoft.com/office/drawing/2014/main" id="{5F40E7AB-F30A-7211-15FA-C7FC2A13586D}"/>
              </a:ext>
            </a:extLst>
          </p:cNvPr>
          <p:cNvSpPr>
            <a:spLocks noGrp="1" noChangeArrowheads="1"/>
          </p:cNvSpPr>
          <p:nvPr>
            <p:ph type="title"/>
          </p:nvPr>
        </p:nvSpPr>
        <p:spPr>
          <a:xfrm>
            <a:off x="457200" y="233363"/>
            <a:ext cx="8229600" cy="868362"/>
          </a:xfrm>
        </p:spPr>
        <p:txBody>
          <a:bodyPr/>
          <a:lstStyle/>
          <a:p>
            <a:pPr eaLnBrk="1" hangingPunct="1"/>
            <a:r>
              <a:rPr lang="en-US" altLang="en-US">
                <a:solidFill>
                  <a:srgbClr val="99FF99"/>
                </a:solidFill>
              </a:rPr>
              <a:t>Nirvana Definition </a:t>
            </a:r>
          </a:p>
        </p:txBody>
      </p:sp>
      <p:sp>
        <p:nvSpPr>
          <p:cNvPr id="20483" name="Content Placeholder 2">
            <a:extLst>
              <a:ext uri="{FF2B5EF4-FFF2-40B4-BE49-F238E27FC236}">
                <a16:creationId xmlns:a16="http://schemas.microsoft.com/office/drawing/2014/main" id="{132871C5-F21F-52EA-A57E-E23C8083C18A}"/>
              </a:ext>
            </a:extLst>
          </p:cNvPr>
          <p:cNvSpPr>
            <a:spLocks noGrp="1" noChangeArrowheads="1"/>
          </p:cNvSpPr>
          <p:nvPr>
            <p:ph idx="1"/>
          </p:nvPr>
        </p:nvSpPr>
        <p:spPr>
          <a:xfrm>
            <a:off x="179388" y="1295400"/>
            <a:ext cx="8856662" cy="4830763"/>
          </a:xfrm>
        </p:spPr>
        <p:txBody>
          <a:bodyPr/>
          <a:lstStyle/>
          <a:p>
            <a:pPr eaLnBrk="1" hangingPunct="1"/>
            <a:r>
              <a:rPr lang="en-US" altLang="en-US"/>
              <a:t>Definition: </a:t>
            </a:r>
            <a:r>
              <a:rPr lang="en-US" altLang="en-US">
                <a:solidFill>
                  <a:srgbClr val="99FF99"/>
                </a:solidFill>
              </a:rPr>
              <a:t>No-wind (</a:t>
            </a:r>
            <a:r>
              <a:rPr lang="en-US" altLang="en-US" i="1">
                <a:solidFill>
                  <a:srgbClr val="99FF99"/>
                </a:solidFill>
              </a:rPr>
              <a:t>nir-vāna: ni-vāta</a:t>
            </a:r>
            <a:r>
              <a:rPr lang="en-US" altLang="en-US">
                <a:solidFill>
                  <a:srgbClr val="99FF99"/>
                </a:solidFill>
              </a:rPr>
              <a:t>), of  </a:t>
            </a:r>
            <a:r>
              <a:rPr lang="en-US" altLang="en-US">
                <a:solidFill>
                  <a:srgbClr val="FFFF00"/>
                </a:solidFill>
              </a:rPr>
              <a:t>karma</a:t>
            </a:r>
          </a:p>
          <a:p>
            <a:pPr eaLnBrk="1" hangingPunct="1"/>
            <a:r>
              <a:rPr lang="en-US" altLang="en-US">
                <a:solidFill>
                  <a:srgbClr val="FFFF00"/>
                </a:solidFill>
              </a:rPr>
              <a:t>               </a:t>
            </a:r>
            <a:r>
              <a:rPr lang="en-US" altLang="en-US">
                <a:solidFill>
                  <a:srgbClr val="99FF99"/>
                </a:solidFill>
              </a:rPr>
              <a:t>(= not blown up &amp; down by </a:t>
            </a:r>
            <a:r>
              <a:rPr lang="en-US" altLang="en-US">
                <a:solidFill>
                  <a:srgbClr val="FFFF00"/>
                </a:solidFill>
              </a:rPr>
              <a:t>karma)</a:t>
            </a:r>
          </a:p>
          <a:p>
            <a:pPr eaLnBrk="1" hangingPunct="1"/>
            <a:endParaRPr lang="en-US" altLang="en-US">
              <a:solidFill>
                <a:srgbClr val="FFFF00"/>
              </a:solidFill>
            </a:endParaRPr>
          </a:p>
          <a:p>
            <a:pPr eaLnBrk="1" hangingPunct="1"/>
            <a:r>
              <a:rPr lang="en-US" altLang="en-US"/>
              <a:t>Characteristics: </a:t>
            </a:r>
          </a:p>
          <a:p>
            <a:pPr eaLnBrk="1" hangingPunct="1"/>
            <a:r>
              <a:rPr lang="en-US" altLang="en-US"/>
              <a:t>  Essence: </a:t>
            </a:r>
            <a:r>
              <a:rPr lang="en-US" altLang="en-US">
                <a:solidFill>
                  <a:srgbClr val="99FF99"/>
                </a:solidFill>
              </a:rPr>
              <a:t>Universal</a:t>
            </a:r>
            <a:r>
              <a:rPr lang="en-US" altLang="en-US"/>
              <a:t> (beyond influence of </a:t>
            </a:r>
            <a:r>
              <a:rPr lang="en-US" altLang="en-US">
                <a:solidFill>
                  <a:srgbClr val="FFFF00"/>
                </a:solidFill>
              </a:rPr>
              <a:t>karma</a:t>
            </a:r>
            <a:r>
              <a:rPr lang="en-US" altLang="en-US"/>
              <a:t>)</a:t>
            </a:r>
          </a:p>
          <a:p>
            <a:pPr eaLnBrk="1" hangingPunct="1"/>
            <a:r>
              <a:rPr lang="en-US" altLang="en-US"/>
              <a:t>  Nature: </a:t>
            </a:r>
            <a:r>
              <a:rPr lang="en-US" altLang="en-US">
                <a:solidFill>
                  <a:srgbClr val="99FF99"/>
                </a:solidFill>
              </a:rPr>
              <a:t>Pure</a:t>
            </a:r>
            <a:r>
              <a:rPr lang="en-US" altLang="en-US"/>
              <a:t> (before influence </a:t>
            </a:r>
            <a:r>
              <a:rPr lang="en-US" altLang="en-US">
                <a:solidFill>
                  <a:srgbClr val="FFFF00"/>
                </a:solidFill>
              </a:rPr>
              <a:t>karma</a:t>
            </a:r>
            <a:r>
              <a:rPr lang="en-US" altLang="en-US"/>
              <a:t>)</a:t>
            </a:r>
          </a:p>
          <a:p>
            <a:pPr eaLnBrk="1" hangingPunct="1"/>
            <a:r>
              <a:rPr lang="en-US" altLang="en-US"/>
              <a:t>  Function: </a:t>
            </a:r>
            <a:r>
              <a:rPr lang="en-US" altLang="en-US">
                <a:solidFill>
                  <a:srgbClr val="99FF99"/>
                </a:solidFill>
              </a:rPr>
              <a:t>Free</a:t>
            </a:r>
            <a:r>
              <a:rPr lang="en-US" altLang="en-US"/>
              <a:t> (unbound by </a:t>
            </a:r>
            <a:r>
              <a:rPr lang="en-US" altLang="en-US">
                <a:solidFill>
                  <a:srgbClr val="FFFF00"/>
                </a:solidFill>
              </a:rPr>
              <a:t>karma</a:t>
            </a:r>
            <a:r>
              <a:rPr lang="en-US" altLang="en-US"/>
              <a:t>) </a:t>
            </a:r>
          </a:p>
          <a:p>
            <a:pPr eaLnBrk="1" hangingPunct="1"/>
            <a:r>
              <a:rPr lang="en-US" altLang="en-US"/>
              <a:t>  Practicality: </a:t>
            </a:r>
            <a:r>
              <a:rPr lang="en-US" altLang="en-US">
                <a:solidFill>
                  <a:srgbClr val="99FF99"/>
                </a:solidFill>
              </a:rPr>
              <a:t>Here now</a:t>
            </a:r>
            <a:r>
              <a:rPr lang="en-US" altLang="en-US"/>
              <a:t> (for all beyond </a:t>
            </a:r>
            <a:r>
              <a:rPr lang="en-US" altLang="en-US">
                <a:solidFill>
                  <a:srgbClr val="FFFF00"/>
                </a:solidFill>
              </a:rPr>
              <a:t>karma</a:t>
            </a:r>
            <a:r>
              <a:rPr lang="en-US" altLang="en-US"/>
              <a:t>)</a:t>
            </a:r>
          </a:p>
          <a:p>
            <a:pPr eaLnBrk="1" hangingPunct="1"/>
            <a:endParaRPr lang="en-US" altLang="en-US"/>
          </a:p>
        </p:txBody>
      </p:sp>
    </p:spTree>
    <p:extLst>
      <p:ext uri="{BB962C8B-B14F-4D97-AF65-F5344CB8AC3E}">
        <p14:creationId xmlns:p14="http://schemas.microsoft.com/office/powerpoint/2010/main" val="1819281666"/>
      </p:ext>
    </p:extLst>
  </p:cSld>
  <p:clrMapOvr>
    <a:masterClrMapping/>
  </p:clrMapOvr>
  <p:transition spd="slow" advTm="12130"/>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DC3D-EE1A-B583-6203-10004466E1EF}"/>
            </a:ext>
          </a:extLst>
        </p:cNvPr>
        <p:cNvGrpSpPr/>
        <p:nvPr/>
      </p:nvGrpSpPr>
      <p:grpSpPr>
        <a:xfrm>
          <a:off x="0" y="0"/>
          <a:ext cx="0" cy="0"/>
          <a:chOff x="0" y="0"/>
          <a:chExt cx="0" cy="0"/>
        </a:xfrm>
      </p:grpSpPr>
      <p:sp>
        <p:nvSpPr>
          <p:cNvPr id="21506" name="Rectangle 2">
            <a:extLst>
              <a:ext uri="{FF2B5EF4-FFF2-40B4-BE49-F238E27FC236}">
                <a16:creationId xmlns:a16="http://schemas.microsoft.com/office/drawing/2014/main" id="{4E807456-BE56-45B6-7E85-90EF0155BDE5}"/>
              </a:ext>
            </a:extLst>
          </p:cNvPr>
          <p:cNvSpPr>
            <a:spLocks noGrp="1" noChangeArrowheads="1"/>
          </p:cNvSpPr>
          <p:nvPr>
            <p:ph type="title"/>
          </p:nvPr>
        </p:nvSpPr>
        <p:spPr/>
        <p:txBody>
          <a:bodyPr/>
          <a:lstStyle/>
          <a:p>
            <a:pPr eaLnBrk="1" hangingPunct="1"/>
            <a:r>
              <a:rPr lang="en-US" altLang="ja-JP"/>
              <a:t>Dharma</a:t>
            </a:r>
          </a:p>
        </p:txBody>
      </p:sp>
      <p:sp>
        <p:nvSpPr>
          <p:cNvPr id="21507" name="Rectangle 3">
            <a:extLst>
              <a:ext uri="{FF2B5EF4-FFF2-40B4-BE49-F238E27FC236}">
                <a16:creationId xmlns:a16="http://schemas.microsoft.com/office/drawing/2014/main" id="{56C93329-CE57-B1A7-C625-BC0C717B4CBF}"/>
              </a:ext>
            </a:extLst>
          </p:cNvPr>
          <p:cNvSpPr>
            <a:spLocks noGrp="1" noChangeArrowheads="1"/>
          </p:cNvSpPr>
          <p:nvPr>
            <p:ph idx="1"/>
          </p:nvPr>
        </p:nvSpPr>
        <p:spPr/>
        <p:txBody>
          <a:bodyPr>
            <a:normAutofit fontScale="92500" lnSpcReduction="20000"/>
          </a:bodyPr>
          <a:lstStyle/>
          <a:p>
            <a:pPr eaLnBrk="1" hangingPunct="1">
              <a:lnSpc>
                <a:spcPct val="90000"/>
              </a:lnSpc>
            </a:pPr>
            <a:r>
              <a:rPr lang="en-US" altLang="ja-JP" sz="2800" b="1" dirty="0"/>
              <a:t>A.  Meanings of Dharma (</a:t>
            </a:r>
            <a:r>
              <a:rPr lang="en-US" altLang="ja-JP" sz="2800" b="1" dirty="0">
                <a:latin typeface="Times New Roman" panose="02020603050405020304" pitchFamily="18" charset="0"/>
                <a:cs typeface="Times New Roman" panose="02020603050405020304" pitchFamily="18" charset="0"/>
              </a:rPr>
              <a:t>√</a:t>
            </a:r>
            <a:r>
              <a:rPr lang="en-US" altLang="ja-JP" sz="2800" b="1" i="1" dirty="0" err="1">
                <a:latin typeface="Times New Roman" panose="02020603050405020304" pitchFamily="18" charset="0"/>
                <a:cs typeface="Times New Roman" panose="02020603050405020304" pitchFamily="18" charset="0"/>
              </a:rPr>
              <a:t>dhṝ</a:t>
            </a:r>
            <a:r>
              <a:rPr lang="en-US" altLang="ja-JP" sz="2800" b="1" i="1" dirty="0">
                <a:latin typeface="Times New Roman" panose="02020603050405020304" pitchFamily="18" charset="0"/>
                <a:cs typeface="Times New Roman" panose="02020603050405020304" pitchFamily="18" charset="0"/>
              </a:rPr>
              <a:t>, holding form/norm</a:t>
            </a:r>
            <a:r>
              <a:rPr lang="en-US" altLang="ja-JP" sz="2800" b="1" dirty="0">
                <a:latin typeface="Times New Roman" panose="02020603050405020304" pitchFamily="18" charset="0"/>
                <a:cs typeface="Times New Roman" panose="02020603050405020304" pitchFamily="18" charset="0"/>
              </a:rPr>
              <a:t>)</a:t>
            </a:r>
            <a:endParaRPr lang="en-US" altLang="ja-JP" sz="2800" b="1" dirty="0"/>
          </a:p>
          <a:p>
            <a:pPr eaLnBrk="1" hangingPunct="1">
              <a:lnSpc>
                <a:spcPct val="90000"/>
              </a:lnSpc>
              <a:buFontTx/>
              <a:buNone/>
            </a:pPr>
            <a:r>
              <a:rPr lang="en-US" altLang="ja-JP" sz="2800" b="1" dirty="0"/>
              <a:t>       1. D</a:t>
            </a:r>
            <a:r>
              <a:rPr lang="en-US" altLang="ja-JP" sz="2800" b="1" dirty="0">
                <a:solidFill>
                  <a:srgbClr val="FF5050"/>
                </a:solidFill>
              </a:rPr>
              <a:t>harm</a:t>
            </a:r>
            <a:r>
              <a:rPr lang="en-US" altLang="ja-JP" sz="2800" b="1" dirty="0"/>
              <a:t>a = </a:t>
            </a:r>
            <a:r>
              <a:rPr lang="en-US" altLang="ja-JP" sz="2800" b="1" dirty="0">
                <a:solidFill>
                  <a:srgbClr val="FF5050"/>
                </a:solidFill>
              </a:rPr>
              <a:t>form</a:t>
            </a:r>
            <a:r>
              <a:rPr lang="en-US" altLang="ja-JP" sz="2800" b="1" dirty="0"/>
              <a:t> = phenomena/truth      </a:t>
            </a:r>
          </a:p>
          <a:p>
            <a:pPr eaLnBrk="1" hangingPunct="1">
              <a:lnSpc>
                <a:spcPct val="90000"/>
              </a:lnSpc>
              <a:buFontTx/>
              <a:buNone/>
            </a:pPr>
            <a:r>
              <a:rPr lang="en-US" altLang="ja-JP" sz="2800" b="1" dirty="0"/>
              <a:t>       2. </a:t>
            </a:r>
            <a:r>
              <a:rPr lang="en-US" altLang="ja-JP" sz="2800" b="1" dirty="0">
                <a:solidFill>
                  <a:srgbClr val="FF5050"/>
                </a:solidFill>
              </a:rPr>
              <a:t>D</a:t>
            </a:r>
            <a:r>
              <a:rPr lang="en-US" altLang="ja-JP" sz="2800" b="1" dirty="0"/>
              <a:t>h</a:t>
            </a:r>
            <a:r>
              <a:rPr lang="en-US" altLang="ja-JP" sz="2800" b="1" dirty="0">
                <a:solidFill>
                  <a:srgbClr val="FF5050"/>
                </a:solidFill>
              </a:rPr>
              <a:t>arm</a:t>
            </a:r>
            <a:r>
              <a:rPr lang="en-US" altLang="ja-JP" sz="2800" b="1" dirty="0"/>
              <a:t>a</a:t>
            </a:r>
            <a:r>
              <a:rPr lang="en-US" altLang="ja-JP" sz="2800" b="1" dirty="0">
                <a:solidFill>
                  <a:srgbClr val="FF5050"/>
                </a:solidFill>
              </a:rPr>
              <a:t> = norm </a:t>
            </a:r>
            <a:r>
              <a:rPr lang="en-US" altLang="ja-JP" sz="2800" b="1" dirty="0"/>
              <a:t>= law/ethic        </a:t>
            </a:r>
          </a:p>
          <a:p>
            <a:pPr eaLnBrk="1" hangingPunct="1">
              <a:lnSpc>
                <a:spcPct val="90000"/>
              </a:lnSpc>
              <a:buFontTx/>
              <a:buNone/>
            </a:pPr>
            <a:r>
              <a:rPr lang="en-US" altLang="ja-JP" sz="2800" b="1" dirty="0"/>
              <a:t>       3. Dharma = teaching (of the Buddha)</a:t>
            </a:r>
          </a:p>
          <a:p>
            <a:pPr eaLnBrk="1" hangingPunct="1">
              <a:lnSpc>
                <a:spcPct val="90000"/>
              </a:lnSpc>
            </a:pPr>
            <a:endParaRPr lang="en-US" altLang="ja-JP" sz="2800" b="1" dirty="0"/>
          </a:p>
          <a:p>
            <a:pPr eaLnBrk="1" hangingPunct="1">
              <a:lnSpc>
                <a:spcPct val="90000"/>
              </a:lnSpc>
            </a:pPr>
            <a:r>
              <a:rPr lang="en-US" altLang="ja-JP" sz="2800" b="1" dirty="0"/>
              <a:t>B.  Dharma of all dharmas </a:t>
            </a:r>
          </a:p>
          <a:p>
            <a:pPr eaLnBrk="1" hangingPunct="1">
              <a:lnSpc>
                <a:spcPct val="90000"/>
              </a:lnSpc>
            </a:pPr>
            <a:r>
              <a:rPr lang="en-US" altLang="ja-JP" sz="2800" b="1" dirty="0"/>
              <a:t>     (Law of all phenomena)</a:t>
            </a:r>
          </a:p>
          <a:p>
            <a:pPr eaLnBrk="1" hangingPunct="1">
              <a:lnSpc>
                <a:spcPct val="90000"/>
              </a:lnSpc>
            </a:pPr>
            <a:r>
              <a:rPr lang="en-US" altLang="ja-JP" sz="2800" b="1" dirty="0"/>
              <a:t>     = Dependent Origination </a:t>
            </a:r>
          </a:p>
          <a:p>
            <a:pPr eaLnBrk="1" hangingPunct="1">
              <a:lnSpc>
                <a:spcPct val="90000"/>
              </a:lnSpc>
            </a:pPr>
            <a:r>
              <a:rPr lang="en-US" altLang="ja-JP" sz="2800" b="1" dirty="0"/>
              <a:t>       (All phenomena are </a:t>
            </a:r>
            <a:r>
              <a:rPr lang="en-US" altLang="ja-JP" sz="2800" b="1" dirty="0">
                <a:solidFill>
                  <a:srgbClr val="EADA06"/>
                </a:solidFill>
              </a:rPr>
              <a:t>Dependently Originated</a:t>
            </a:r>
          </a:p>
          <a:p>
            <a:pPr eaLnBrk="1" hangingPunct="1">
              <a:lnSpc>
                <a:spcPct val="90000"/>
              </a:lnSpc>
              <a:buFontTx/>
              <a:buNone/>
            </a:pPr>
            <a:r>
              <a:rPr lang="en-US" altLang="ja-JP" sz="2800" b="1" dirty="0"/>
              <a:t>           on causes and conditions.)</a:t>
            </a:r>
            <a:endParaRPr lang="en-US" altLang="ja-JP" sz="2800" b="1" dirty="0">
              <a:solidFill>
                <a:srgbClr val="FF5050"/>
              </a:solidFill>
            </a:endParaRPr>
          </a:p>
          <a:p>
            <a:pPr eaLnBrk="1" hangingPunct="1">
              <a:lnSpc>
                <a:spcPct val="90000"/>
              </a:lnSpc>
            </a:pPr>
            <a:endParaRPr lang="en-US" altLang="ja-JP" sz="2800" dirty="0"/>
          </a:p>
        </p:txBody>
      </p:sp>
    </p:spTree>
    <p:extLst>
      <p:ext uri="{BB962C8B-B14F-4D97-AF65-F5344CB8AC3E}">
        <p14:creationId xmlns:p14="http://schemas.microsoft.com/office/powerpoint/2010/main" val="3606005626"/>
      </p:ext>
    </p:extLst>
  </p:cSld>
  <p:clrMapOvr>
    <a:masterClrMapping/>
  </p:clrMapOvr>
  <p:transition spd="slow" advTm="11098"/>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FE02-432E-7375-4146-98CE80E89783}"/>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005B2981-1BB1-4643-AB38-7C7BA737FAE4}"/>
              </a:ext>
            </a:extLst>
          </p:cNvPr>
          <p:cNvSpPr>
            <a:spLocks noGrp="1" noChangeArrowheads="1"/>
          </p:cNvSpPr>
          <p:nvPr>
            <p:ph type="title"/>
          </p:nvPr>
        </p:nvSpPr>
        <p:spPr>
          <a:xfrm>
            <a:off x="457199" y="332656"/>
            <a:ext cx="8229600" cy="868362"/>
          </a:xfrm>
        </p:spPr>
        <p:txBody>
          <a:bodyPr/>
          <a:lstStyle/>
          <a:p>
            <a:r>
              <a:rPr lang="en-US" altLang="en-US"/>
              <a:t>Truth like Tree</a:t>
            </a:r>
          </a:p>
        </p:txBody>
      </p:sp>
      <p:sp>
        <p:nvSpPr>
          <p:cNvPr id="3" name="Content Placeholder 2">
            <a:extLst>
              <a:ext uri="{FF2B5EF4-FFF2-40B4-BE49-F238E27FC236}">
                <a16:creationId xmlns:a16="http://schemas.microsoft.com/office/drawing/2014/main" id="{6B2D47F8-8297-92D5-FD1C-FAE010698C4B}"/>
              </a:ext>
            </a:extLst>
          </p:cNvPr>
          <p:cNvSpPr>
            <a:spLocks noGrp="1"/>
          </p:cNvSpPr>
          <p:nvPr>
            <p:ph idx="1"/>
          </p:nvPr>
        </p:nvSpPr>
        <p:spPr>
          <a:xfrm>
            <a:off x="251617" y="1340768"/>
            <a:ext cx="8640763" cy="4830762"/>
          </a:xfrm>
        </p:spPr>
        <p:txBody>
          <a:bodyPr/>
          <a:lstStyle/>
          <a:p>
            <a:pPr>
              <a:defRPr/>
            </a:pPr>
            <a:r>
              <a:rPr lang="en-US" dirty="0"/>
              <a:t>Tree etymology :</a:t>
            </a:r>
          </a:p>
          <a:p>
            <a:pPr marL="0" indent="0">
              <a:buFontTx/>
              <a:buNone/>
              <a:defRPr/>
            </a:pPr>
            <a:r>
              <a:rPr lang="en-US" dirty="0"/>
              <a:t>    </a:t>
            </a:r>
            <a:r>
              <a:rPr lang="en-US"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dhṝ</a:t>
            </a:r>
            <a:r>
              <a:rPr lang="en-US" i="1" dirty="0">
                <a:latin typeface="Times New Roman" panose="02020603050405020304" pitchFamily="18" charset="0"/>
                <a:cs typeface="Times New Roman" panose="02020603050405020304" pitchFamily="18" charset="0"/>
              </a:rPr>
              <a:t> (endure) </a:t>
            </a:r>
            <a:r>
              <a:rPr lang="en-US" dirty="0">
                <a:latin typeface="Times New Roman" panose="02020603050405020304" pitchFamily="18" charset="0"/>
                <a:cs typeface="Times New Roman" panose="02020603050405020304" pitchFamily="18" charset="0"/>
              </a:rPr>
              <a:t>= the root of Dharma (hold) also</a:t>
            </a:r>
            <a:endParaRPr lang="en-US" dirty="0"/>
          </a:p>
          <a:p>
            <a:pPr>
              <a:defRPr/>
            </a:pPr>
            <a:r>
              <a:rPr lang="en-US" dirty="0"/>
              <a:t> Tree nature ( = the meaning of dharma also) :</a:t>
            </a:r>
          </a:p>
          <a:p>
            <a:pPr marL="0" indent="0">
              <a:buFontTx/>
              <a:buNone/>
              <a:defRPr/>
            </a:pPr>
            <a:r>
              <a:rPr lang="en-US" dirty="0"/>
              <a:t>      - Lasting long (ten thousand year old trees)</a:t>
            </a:r>
          </a:p>
          <a:p>
            <a:pPr marL="0" indent="0">
              <a:buFontTx/>
              <a:buNone/>
              <a:defRPr/>
            </a:pPr>
            <a:r>
              <a:rPr lang="en-US" dirty="0"/>
              <a:t>      - Harmony with all (air, water, light, gravity, </a:t>
            </a:r>
          </a:p>
          <a:p>
            <a:pPr marL="0" indent="0">
              <a:buFontTx/>
              <a:buNone/>
              <a:defRPr/>
            </a:pPr>
            <a:r>
              <a:rPr lang="en-US" dirty="0"/>
              <a:t>         animals, etc.)</a:t>
            </a:r>
          </a:p>
          <a:p>
            <a:pPr marL="0" indent="0">
              <a:buFontTx/>
              <a:buNone/>
              <a:defRPr/>
            </a:pPr>
            <a:r>
              <a:rPr lang="en-US" dirty="0"/>
              <a:t>      - Universal w/o discrimination, destruction</a:t>
            </a:r>
          </a:p>
          <a:p>
            <a:pPr>
              <a:defRPr/>
            </a:pPr>
            <a:endParaRPr lang="en-US" dirty="0"/>
          </a:p>
          <a:p>
            <a:pPr>
              <a:defRPr/>
            </a:pPr>
            <a:r>
              <a:rPr lang="en-US" dirty="0" err="1"/>
              <a:t>Koan</a:t>
            </a:r>
            <a:r>
              <a:rPr lang="en-US"/>
              <a:t>: “</a:t>
            </a:r>
            <a:r>
              <a:rPr lang="en-US" dirty="0"/>
              <a:t>The cypress tree in the Garden.”</a:t>
            </a:r>
          </a:p>
        </p:txBody>
      </p:sp>
    </p:spTree>
    <p:extLst>
      <p:ext uri="{BB962C8B-B14F-4D97-AF65-F5344CB8AC3E}">
        <p14:creationId xmlns:p14="http://schemas.microsoft.com/office/powerpoint/2010/main" val="694093698"/>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F36BF-EA37-B7EC-CFB5-CD8DE8920B7B}"/>
            </a:ext>
          </a:extLst>
        </p:cNvPr>
        <p:cNvGrpSpPr/>
        <p:nvPr/>
      </p:nvGrpSpPr>
      <p:grpSpPr>
        <a:xfrm>
          <a:off x="0" y="0"/>
          <a:ext cx="0" cy="0"/>
          <a:chOff x="0" y="0"/>
          <a:chExt cx="0" cy="0"/>
        </a:xfrm>
      </p:grpSpPr>
      <p:sp>
        <p:nvSpPr>
          <p:cNvPr id="23554" name="Title 1">
            <a:extLst>
              <a:ext uri="{FF2B5EF4-FFF2-40B4-BE49-F238E27FC236}">
                <a16:creationId xmlns:a16="http://schemas.microsoft.com/office/drawing/2014/main" id="{82CF6B49-0933-9BC8-4A4B-B1A99310B817}"/>
              </a:ext>
            </a:extLst>
          </p:cNvPr>
          <p:cNvSpPr>
            <a:spLocks noGrp="1" noChangeArrowheads="1"/>
          </p:cNvSpPr>
          <p:nvPr>
            <p:ph type="title"/>
          </p:nvPr>
        </p:nvSpPr>
        <p:spPr/>
        <p:txBody>
          <a:bodyPr/>
          <a:lstStyle/>
          <a:p>
            <a:r>
              <a:rPr lang="en-US" altLang="en-US"/>
              <a:t>Freedom</a:t>
            </a:r>
          </a:p>
        </p:txBody>
      </p:sp>
      <p:sp>
        <p:nvSpPr>
          <p:cNvPr id="23555" name="Content Placeholder 2">
            <a:extLst>
              <a:ext uri="{FF2B5EF4-FFF2-40B4-BE49-F238E27FC236}">
                <a16:creationId xmlns:a16="http://schemas.microsoft.com/office/drawing/2014/main" id="{1B4C9556-F1F3-E69D-FC05-F3082A22A3D3}"/>
              </a:ext>
            </a:extLst>
          </p:cNvPr>
          <p:cNvSpPr>
            <a:spLocks noGrp="1" noChangeArrowheads="1"/>
          </p:cNvSpPr>
          <p:nvPr>
            <p:ph idx="1"/>
          </p:nvPr>
        </p:nvSpPr>
        <p:spPr>
          <a:xfrm>
            <a:off x="457200" y="1295400"/>
            <a:ext cx="8435975" cy="4830763"/>
          </a:xfrm>
        </p:spPr>
        <p:txBody>
          <a:bodyPr/>
          <a:lstStyle/>
          <a:p>
            <a:r>
              <a:rPr lang="en-US" altLang="en-US"/>
              <a:t> = Beloved domain or familiar relationship     </a:t>
            </a:r>
          </a:p>
          <a:p>
            <a:r>
              <a:rPr lang="en-US" altLang="en-US"/>
              <a:t>   ( = Sanskrit</a:t>
            </a:r>
            <a:r>
              <a:rPr lang="en-US" altLang="en-US" i="1"/>
              <a:t> Priya-dh</a:t>
            </a:r>
            <a:r>
              <a:rPr lang="en-US" altLang="en-US" i="1">
                <a:latin typeface="Times New Roman" panose="02020603050405020304" pitchFamily="18" charset="0"/>
                <a:cs typeface="Times New Roman" panose="02020603050405020304" pitchFamily="18" charset="0"/>
              </a:rPr>
              <a:t>āman)</a:t>
            </a:r>
          </a:p>
          <a:p>
            <a:endParaRPr lang="en-US" altLang="en-US" i="1">
              <a:latin typeface="Times New Roman" panose="02020603050405020304" pitchFamily="18" charset="0"/>
              <a:cs typeface="Times New Roman" panose="02020603050405020304" pitchFamily="18" charset="0"/>
            </a:endParaRPr>
          </a:p>
          <a:p>
            <a:r>
              <a:rPr lang="en-US" altLang="en-US" sz="2800" i="1">
                <a:latin typeface="Arial" panose="020B0604020202020204" pitchFamily="34" charset="0"/>
                <a:cs typeface="Arial" panose="020B0604020202020204" pitchFamily="34" charset="0"/>
              </a:rPr>
              <a:t> </a:t>
            </a:r>
            <a:r>
              <a:rPr lang="en-US" altLang="en-US" sz="2800">
                <a:latin typeface="Arial" panose="020B0604020202020204" pitchFamily="34" charset="0"/>
                <a:cs typeface="Arial" panose="020B0604020202020204" pitchFamily="34" charset="0"/>
              </a:rPr>
              <a:t> 1. Freedom from </a:t>
            </a:r>
            <a:r>
              <a:rPr lang="en-US" altLang="en-US" sz="2800">
                <a:solidFill>
                  <a:srgbClr val="FFFF00"/>
                </a:solidFill>
                <a:latin typeface="Arial" panose="020B0604020202020204" pitchFamily="34" charset="0"/>
                <a:cs typeface="Arial" panose="020B0604020202020204" pitchFamily="34" charset="0"/>
              </a:rPr>
              <a:t>karma</a:t>
            </a:r>
            <a:r>
              <a:rPr lang="en-US" altLang="en-US" sz="2800">
                <a:latin typeface="Arial" panose="020B0604020202020204" pitchFamily="34" charset="0"/>
                <a:cs typeface="Arial" panose="020B0604020202020204" pitchFamily="34" charset="0"/>
              </a:rPr>
              <a:t> (action, habit, heredity</a:t>
            </a:r>
          </a:p>
          <a:p>
            <a:r>
              <a:rPr lang="en-US" altLang="en-US" sz="2800">
                <a:latin typeface="Arial" panose="020B0604020202020204" pitchFamily="34" charset="0"/>
                <a:cs typeface="Arial" panose="020B0604020202020204" pitchFamily="34" charset="0"/>
              </a:rPr>
              <a:t>          of body/mouth/mind)</a:t>
            </a:r>
          </a:p>
          <a:p>
            <a:endParaRPr lang="en-US" altLang="en-US" sz="2800">
              <a:latin typeface="Arial" panose="020B0604020202020204" pitchFamily="34" charset="0"/>
              <a:cs typeface="Arial" panose="020B0604020202020204" pitchFamily="34" charset="0"/>
            </a:endParaRPr>
          </a:p>
          <a:p>
            <a:r>
              <a:rPr lang="en-US" altLang="en-US" sz="2800">
                <a:latin typeface="Arial" panose="020B0604020202020204" pitchFamily="34" charset="0"/>
                <a:cs typeface="Arial" panose="020B0604020202020204" pitchFamily="34" charset="0"/>
              </a:rPr>
              <a:t>  2. Freedom of  </a:t>
            </a:r>
            <a:r>
              <a:rPr lang="en-US" altLang="en-US" sz="2800">
                <a:solidFill>
                  <a:srgbClr val="FFFF00"/>
                </a:solidFill>
                <a:latin typeface="Arial" panose="020B0604020202020204" pitchFamily="34" charset="0"/>
                <a:cs typeface="Arial" panose="020B0604020202020204" pitchFamily="34" charset="0"/>
              </a:rPr>
              <a:t>karma</a:t>
            </a:r>
            <a:r>
              <a:rPr lang="en-US" altLang="en-US" sz="2800">
                <a:latin typeface="Arial" panose="020B0604020202020204" pitchFamily="34" charset="0"/>
                <a:cs typeface="Arial" panose="020B0604020202020204" pitchFamily="34" charset="0"/>
              </a:rPr>
              <a:t> (action, habit, heredity</a:t>
            </a:r>
          </a:p>
          <a:p>
            <a:r>
              <a:rPr lang="en-US" altLang="en-US" sz="2800">
                <a:latin typeface="Arial" panose="020B0604020202020204" pitchFamily="34" charset="0"/>
                <a:cs typeface="Arial" panose="020B0604020202020204" pitchFamily="34" charset="0"/>
              </a:rPr>
              <a:t>           of body/mouth/mind)</a:t>
            </a:r>
          </a:p>
        </p:txBody>
      </p:sp>
    </p:spTree>
    <p:extLst>
      <p:ext uri="{BB962C8B-B14F-4D97-AF65-F5344CB8AC3E}">
        <p14:creationId xmlns:p14="http://schemas.microsoft.com/office/powerpoint/2010/main" val="2090063150"/>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7DB8F-3682-5581-CE6B-C19BD4EB4193}"/>
              </a:ext>
            </a:extLst>
          </p:cNvPr>
          <p:cNvSpPr>
            <a:spLocks noGrp="1"/>
          </p:cNvSpPr>
          <p:nvPr>
            <p:ph type="title"/>
          </p:nvPr>
        </p:nvSpPr>
        <p:spPr>
          <a:xfrm>
            <a:off x="1403648" y="304422"/>
            <a:ext cx="7886700" cy="994172"/>
          </a:xfrm>
        </p:spPr>
        <p:txBody>
          <a:bodyPr/>
          <a:lstStyle/>
          <a:p>
            <a:pPr algn="l"/>
            <a:r>
              <a:rPr lang="en-US" dirty="0"/>
              <a:t>         Zazen Postures</a:t>
            </a:r>
          </a:p>
        </p:txBody>
      </p:sp>
      <p:sp>
        <p:nvSpPr>
          <p:cNvPr id="10" name="Content Placeholder 9">
            <a:extLst>
              <a:ext uri="{FF2B5EF4-FFF2-40B4-BE49-F238E27FC236}">
                <a16:creationId xmlns:a16="http://schemas.microsoft.com/office/drawing/2014/main" id="{6FAA7CF8-4CB3-FB51-4FE4-E5CC15199C4A}"/>
              </a:ext>
            </a:extLst>
          </p:cNvPr>
          <p:cNvSpPr>
            <a:spLocks noGrp="1"/>
          </p:cNvSpPr>
          <p:nvPr>
            <p:ph idx="1"/>
          </p:nvPr>
        </p:nvSpPr>
        <p:spPr>
          <a:xfrm>
            <a:off x="1115616" y="6237312"/>
            <a:ext cx="3553691" cy="3263504"/>
          </a:xfrm>
        </p:spPr>
        <p:txBody>
          <a:bodyPr/>
          <a:lstStyle/>
          <a:p>
            <a:pPr marL="0" indent="0" algn="ctr">
              <a:buNone/>
            </a:pPr>
            <a:r>
              <a:rPr lang="en-US" sz="2000" dirty="0"/>
              <a:t>Full Lotus</a:t>
            </a:r>
          </a:p>
        </p:txBody>
      </p:sp>
      <p:pic>
        <p:nvPicPr>
          <p:cNvPr id="1028" name="Picture 4" descr="Full-lotus meditation posture">
            <a:extLst>
              <a:ext uri="{FF2B5EF4-FFF2-40B4-BE49-F238E27FC236}">
                <a16:creationId xmlns:a16="http://schemas.microsoft.com/office/drawing/2014/main" id="{95B26E73-47EF-C48D-5B79-FC3C15E6E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249732"/>
            <a:ext cx="3456384" cy="20184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erson sitting in different poses&#10;&#10;Description automatically generated">
            <a:extLst>
              <a:ext uri="{FF2B5EF4-FFF2-40B4-BE49-F238E27FC236}">
                <a16:creationId xmlns:a16="http://schemas.microsoft.com/office/drawing/2014/main" id="{C235D28F-2DB0-99F4-04FB-0A36C6814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274710"/>
            <a:ext cx="2952328" cy="4962602"/>
          </a:xfrm>
          <a:prstGeom prst="rect">
            <a:avLst/>
          </a:prstGeom>
        </p:spPr>
      </p:pic>
      <p:pic>
        <p:nvPicPr>
          <p:cNvPr id="4" name="Picture 3" descr="A statue of a person sitting in a lotus position&#10;&#10;Description automatically generated">
            <a:extLst>
              <a:ext uri="{FF2B5EF4-FFF2-40B4-BE49-F238E27FC236}">
                <a16:creationId xmlns:a16="http://schemas.microsoft.com/office/drawing/2014/main" id="{3C37A246-40A4-8EF0-A972-68D4156221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728" y="1285816"/>
            <a:ext cx="1987848" cy="2785988"/>
          </a:xfrm>
          <a:prstGeom prst="rect">
            <a:avLst/>
          </a:prstGeom>
        </p:spPr>
      </p:pic>
    </p:spTree>
    <p:extLst>
      <p:ext uri="{BB962C8B-B14F-4D97-AF65-F5344CB8AC3E}">
        <p14:creationId xmlns:p14="http://schemas.microsoft.com/office/powerpoint/2010/main" val="3698359572"/>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9D4B-DCE6-6FBB-EB06-AC49F98D5DC8}"/>
              </a:ext>
            </a:extLst>
          </p:cNvPr>
          <p:cNvSpPr>
            <a:spLocks noGrp="1"/>
          </p:cNvSpPr>
          <p:nvPr>
            <p:ph type="title"/>
          </p:nvPr>
        </p:nvSpPr>
        <p:spPr>
          <a:xfrm>
            <a:off x="457200" y="332656"/>
            <a:ext cx="8229600" cy="868362"/>
          </a:xfrm>
        </p:spPr>
        <p:txBody>
          <a:bodyPr>
            <a:normAutofit fontScale="90000"/>
          </a:bodyPr>
          <a:lstStyle/>
          <a:p>
            <a:r>
              <a:rPr lang="en-US" dirty="0"/>
              <a:t>All Should/Can Attain</a:t>
            </a:r>
            <a:br>
              <a:rPr lang="en-US" dirty="0"/>
            </a:br>
            <a:r>
              <a:rPr lang="en-US" dirty="0">
                <a:solidFill>
                  <a:srgbClr val="92D050"/>
                </a:solidFill>
              </a:rPr>
              <a:t>Nirvana</a:t>
            </a:r>
            <a:r>
              <a:rPr lang="en-US" dirty="0"/>
              <a:t>/</a:t>
            </a:r>
            <a:r>
              <a:rPr lang="en-US" dirty="0">
                <a:solidFill>
                  <a:srgbClr val="93F0FD"/>
                </a:solidFill>
              </a:rPr>
              <a:t>Awakened</a:t>
            </a:r>
          </a:p>
        </p:txBody>
      </p:sp>
      <p:sp>
        <p:nvSpPr>
          <p:cNvPr id="3" name="Content Placeholder 2">
            <a:extLst>
              <a:ext uri="{FF2B5EF4-FFF2-40B4-BE49-F238E27FC236}">
                <a16:creationId xmlns:a16="http://schemas.microsoft.com/office/drawing/2014/main" id="{A6F527ED-2C99-6FDB-F59C-647F60D7FAE4}"/>
              </a:ext>
            </a:extLst>
          </p:cNvPr>
          <p:cNvSpPr>
            <a:spLocks noGrp="1"/>
          </p:cNvSpPr>
          <p:nvPr>
            <p:ph idx="1"/>
          </p:nvPr>
        </p:nvSpPr>
        <p:spPr>
          <a:xfrm>
            <a:off x="611560" y="1694581"/>
            <a:ext cx="8229600" cy="4830763"/>
          </a:xfrm>
        </p:spPr>
        <p:txBody>
          <a:bodyPr/>
          <a:lstStyle/>
          <a:p>
            <a:pPr>
              <a:buFont typeface="Arial" panose="020B0604020202020204" pitchFamily="34" charset="0"/>
              <a:buChar char="•"/>
            </a:pPr>
            <a:r>
              <a:rPr lang="en-US" dirty="0"/>
              <a:t>Anyone can sit still (zazen), settle in </a:t>
            </a:r>
            <a:r>
              <a:rPr lang="en-US" dirty="0">
                <a:solidFill>
                  <a:srgbClr val="92D050"/>
                </a:solidFill>
              </a:rPr>
              <a:t>nirvana</a:t>
            </a:r>
            <a:r>
              <a:rPr lang="en-US" dirty="0"/>
              <a:t>,                see the </a:t>
            </a:r>
            <a:r>
              <a:rPr lang="en-US" dirty="0">
                <a:solidFill>
                  <a:srgbClr val="00B0F0"/>
                </a:solidFill>
              </a:rPr>
              <a:t>Dharma</a:t>
            </a:r>
            <a:r>
              <a:rPr lang="en-US" dirty="0"/>
              <a:t>, serve and save all.</a:t>
            </a:r>
          </a:p>
          <a:p>
            <a:pPr>
              <a:buFont typeface="Arial" panose="020B0604020202020204" pitchFamily="34" charset="0"/>
              <a:buChar char="•"/>
            </a:pPr>
            <a:r>
              <a:rPr lang="en-US" dirty="0"/>
              <a:t>Anyone can be freed from </a:t>
            </a:r>
            <a:r>
              <a:rPr lang="en-US" dirty="0">
                <a:solidFill>
                  <a:srgbClr val="FFFF00"/>
                </a:solidFill>
              </a:rPr>
              <a:t>karma</a:t>
            </a:r>
            <a:r>
              <a:rPr lang="en-US" dirty="0"/>
              <a:t> and become </a:t>
            </a:r>
            <a:r>
              <a:rPr lang="en-US" dirty="0">
                <a:solidFill>
                  <a:srgbClr val="03EDE7"/>
                </a:solidFill>
              </a:rPr>
              <a:t>awakened</a:t>
            </a:r>
            <a:r>
              <a:rPr lang="en-US" dirty="0"/>
              <a:t> (</a:t>
            </a:r>
            <a:r>
              <a:rPr lang="en-US" dirty="0">
                <a:solidFill>
                  <a:srgbClr val="03E2ED"/>
                </a:solidFill>
              </a:rPr>
              <a:t>buddha</a:t>
            </a:r>
            <a:r>
              <a:rPr lang="en-US" dirty="0"/>
              <a:t>) in </a:t>
            </a:r>
            <a:r>
              <a:rPr lang="en-US" dirty="0">
                <a:solidFill>
                  <a:srgbClr val="92D050"/>
                </a:solidFill>
              </a:rPr>
              <a:t>nirvana</a:t>
            </a:r>
          </a:p>
          <a:p>
            <a:pPr>
              <a:buFont typeface="Arial" panose="020B0604020202020204" pitchFamily="34" charset="0"/>
              <a:buChar char="•"/>
            </a:pPr>
            <a:r>
              <a:rPr lang="en-US" dirty="0"/>
              <a:t>Anyone can live in fair, friendly, free, and full.</a:t>
            </a:r>
          </a:p>
          <a:p>
            <a:pPr>
              <a:buFont typeface="Arial" panose="020B0604020202020204" pitchFamily="34" charset="0"/>
              <a:buChar char="•"/>
            </a:pPr>
            <a:r>
              <a:rPr lang="en-US" dirty="0"/>
              <a:t>Anyone can become holy, harmonious, healthy, and happy.</a:t>
            </a:r>
          </a:p>
          <a:p>
            <a:pPr>
              <a:buFont typeface="Arial" panose="020B0604020202020204" pitchFamily="34" charset="0"/>
              <a:buChar char="•"/>
            </a:pPr>
            <a:r>
              <a:rPr lang="en-US" dirty="0"/>
              <a:t>Anyone can harmonize the mind/body/world.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29280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2DD2-D0C9-DFF4-08C2-9FDF4B40F376}"/>
              </a:ext>
            </a:extLst>
          </p:cNvPr>
          <p:cNvSpPr>
            <a:spLocks noGrp="1"/>
          </p:cNvSpPr>
          <p:nvPr>
            <p:ph type="title"/>
          </p:nvPr>
        </p:nvSpPr>
        <p:spPr/>
        <p:txBody>
          <a:bodyPr/>
          <a:lstStyle/>
          <a:p>
            <a:r>
              <a:rPr lang="en-US" dirty="0"/>
              <a:t>Two Refuges</a:t>
            </a:r>
          </a:p>
        </p:txBody>
      </p:sp>
      <p:sp>
        <p:nvSpPr>
          <p:cNvPr id="3" name="Content Placeholder 2">
            <a:extLst>
              <a:ext uri="{FF2B5EF4-FFF2-40B4-BE49-F238E27FC236}">
                <a16:creationId xmlns:a16="http://schemas.microsoft.com/office/drawing/2014/main" id="{49E1C491-268F-017D-5983-4E54A7C2E0BE}"/>
              </a:ext>
            </a:extLst>
          </p:cNvPr>
          <p:cNvSpPr>
            <a:spLocks noGrp="1"/>
          </p:cNvSpPr>
          <p:nvPr>
            <p:ph idx="1"/>
          </p:nvPr>
        </p:nvSpPr>
        <p:spPr/>
        <p:txBody>
          <a:bodyPr/>
          <a:lstStyle/>
          <a:p>
            <a:r>
              <a:rPr lang="en-US" dirty="0"/>
              <a:t>Self Refuge:</a:t>
            </a:r>
          </a:p>
          <a:p>
            <a:r>
              <a:rPr lang="en-US" dirty="0"/>
              <a:t>    Take refuge in yourself, not others.</a:t>
            </a:r>
          </a:p>
          <a:p>
            <a:endParaRPr lang="en-US" dirty="0"/>
          </a:p>
          <a:p>
            <a:r>
              <a:rPr lang="en-US" dirty="0"/>
              <a:t>Dharma Refuge:</a:t>
            </a:r>
          </a:p>
          <a:p>
            <a:r>
              <a:rPr lang="en-US" dirty="0"/>
              <a:t>    Take refuge in the Dharma, not others.</a:t>
            </a:r>
          </a:p>
          <a:p>
            <a:endParaRPr lang="en-US" dirty="0"/>
          </a:p>
          <a:p>
            <a:r>
              <a:rPr lang="en-US" dirty="0"/>
              <a:t>          - Buddha’s last admonishments.</a:t>
            </a:r>
          </a:p>
        </p:txBody>
      </p:sp>
    </p:spTree>
    <p:extLst>
      <p:ext uri="{BB962C8B-B14F-4D97-AF65-F5344CB8AC3E}">
        <p14:creationId xmlns:p14="http://schemas.microsoft.com/office/powerpoint/2010/main" val="2691644390"/>
      </p:ext>
    </p:extLst>
  </p:cSld>
  <p:clrMapOvr>
    <a:masterClrMapping/>
  </p:clrMapOvr>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15CD4-DADB-38AE-A712-0416FA5ED8A5}"/>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598B5042-F48B-5A87-16D9-1C4AD93960BD}"/>
              </a:ext>
            </a:extLst>
          </p:cNvPr>
          <p:cNvSpPr>
            <a:spLocks noGrp="1" noChangeArrowheads="1"/>
          </p:cNvSpPr>
          <p:nvPr>
            <p:ph type="title"/>
          </p:nvPr>
        </p:nvSpPr>
        <p:spPr/>
        <p:txBody>
          <a:bodyPr/>
          <a:lstStyle/>
          <a:p>
            <a:pPr eaLnBrk="1" hangingPunct="1"/>
            <a:r>
              <a:rPr lang="en-US" altLang="en-US">
                <a:solidFill>
                  <a:srgbClr val="99FF99"/>
                </a:solidFill>
              </a:rPr>
              <a:t>Nirvana Fruit </a:t>
            </a:r>
          </a:p>
        </p:txBody>
      </p:sp>
      <p:sp>
        <p:nvSpPr>
          <p:cNvPr id="3" name="Content Placeholder 2">
            <a:extLst>
              <a:ext uri="{FF2B5EF4-FFF2-40B4-BE49-F238E27FC236}">
                <a16:creationId xmlns:a16="http://schemas.microsoft.com/office/drawing/2014/main" id="{A17821C8-35F8-141B-978F-074364F2902A}"/>
              </a:ext>
            </a:extLst>
          </p:cNvPr>
          <p:cNvSpPr>
            <a:spLocks noGrp="1"/>
          </p:cNvSpPr>
          <p:nvPr>
            <p:ph idx="1"/>
          </p:nvPr>
        </p:nvSpPr>
        <p:spPr>
          <a:xfrm>
            <a:off x="179388" y="1295400"/>
            <a:ext cx="9072562" cy="4830763"/>
          </a:xfrm>
        </p:spPr>
        <p:txBody>
          <a:bodyPr/>
          <a:lstStyle/>
          <a:p>
            <a:pPr eaLnBrk="1" hangingPunct="1">
              <a:defRPr/>
            </a:pPr>
            <a:r>
              <a:rPr lang="en-US" dirty="0">
                <a:solidFill>
                  <a:srgbClr val="99FF99"/>
                </a:solidFill>
              </a:rPr>
              <a:t>Free function </a:t>
            </a:r>
            <a:r>
              <a:rPr lang="en-US" dirty="0"/>
              <a:t>(from </a:t>
            </a:r>
            <a:r>
              <a:rPr lang="en-US" dirty="0">
                <a:solidFill>
                  <a:srgbClr val="FFFF00"/>
                </a:solidFill>
              </a:rPr>
              <a:t>karma</a:t>
            </a:r>
            <a:r>
              <a:rPr lang="en-US" dirty="0"/>
              <a:t>: </a:t>
            </a:r>
            <a:r>
              <a:rPr lang="en-US" dirty="0">
                <a:solidFill>
                  <a:srgbClr val="FFFF00"/>
                </a:solidFill>
              </a:rPr>
              <a:t>triple poisons, sins, </a:t>
            </a:r>
          </a:p>
          <a:p>
            <a:pPr marL="0" indent="0" eaLnBrk="1" hangingPunct="1">
              <a:buFontTx/>
              <a:buNone/>
              <a:defRPr/>
            </a:pPr>
            <a:r>
              <a:rPr lang="en-US" dirty="0">
                <a:solidFill>
                  <a:srgbClr val="FFFF00"/>
                </a:solidFill>
              </a:rPr>
              <a:t>    discriminations, defilements, delusions, death,</a:t>
            </a:r>
          </a:p>
          <a:p>
            <a:pPr marL="0" indent="0" eaLnBrk="1" hangingPunct="1">
              <a:buFontTx/>
              <a:buNone/>
              <a:defRPr/>
            </a:pPr>
            <a:r>
              <a:rPr lang="en-US" dirty="0">
                <a:solidFill>
                  <a:srgbClr val="FFFF00"/>
                </a:solidFill>
              </a:rPr>
              <a:t>    conventions: conventional truth (view/values),</a:t>
            </a:r>
          </a:p>
          <a:p>
            <a:pPr marL="0" indent="0" eaLnBrk="1" hangingPunct="1">
              <a:buFontTx/>
              <a:buNone/>
              <a:defRPr/>
            </a:pPr>
            <a:r>
              <a:rPr lang="en-US" dirty="0"/>
              <a:t>    unmoved, indestructible, no </a:t>
            </a:r>
            <a:r>
              <a:rPr lang="en-US" dirty="0">
                <a:solidFill>
                  <a:srgbClr val="FFFF00"/>
                </a:solidFill>
              </a:rPr>
              <a:t>coverings</a:t>
            </a:r>
            <a:r>
              <a:rPr lang="en-US" dirty="0"/>
              <a:t>, etc. </a:t>
            </a:r>
          </a:p>
          <a:p>
            <a:pPr eaLnBrk="1" hangingPunct="1">
              <a:defRPr/>
            </a:pPr>
            <a:r>
              <a:rPr lang="en-US" dirty="0">
                <a:solidFill>
                  <a:srgbClr val="99FF99"/>
                </a:solidFill>
              </a:rPr>
              <a:t>Full function </a:t>
            </a:r>
            <a:r>
              <a:rPr lang="en-US" dirty="0"/>
              <a:t>(</a:t>
            </a:r>
            <a:r>
              <a:rPr lang="en-US" dirty="0">
                <a:solidFill>
                  <a:srgbClr val="CDFE92"/>
                </a:solidFill>
              </a:rPr>
              <a:t>awakening/activation </a:t>
            </a:r>
            <a:r>
              <a:rPr lang="en-US" dirty="0"/>
              <a:t>of the   </a:t>
            </a:r>
          </a:p>
          <a:p>
            <a:pPr marL="0" indent="0" eaLnBrk="1" hangingPunct="1">
              <a:buFontTx/>
              <a:buNone/>
              <a:defRPr/>
            </a:pPr>
            <a:r>
              <a:rPr lang="en-US" dirty="0"/>
              <a:t>    ultimate truth: wholly wholesome way/world;  </a:t>
            </a:r>
          </a:p>
          <a:p>
            <a:pPr marL="0" indent="0" eaLnBrk="1" hangingPunct="1">
              <a:buFontTx/>
              <a:buNone/>
              <a:defRPr/>
            </a:pPr>
            <a:r>
              <a:rPr lang="en-US" dirty="0"/>
              <a:t>    </a:t>
            </a:r>
            <a:r>
              <a:rPr lang="en-US" dirty="0">
                <a:solidFill>
                  <a:srgbClr val="CDFE92"/>
                </a:solidFill>
              </a:rPr>
              <a:t>prognosis/peace </a:t>
            </a:r>
            <a:r>
              <a:rPr lang="en-US" dirty="0"/>
              <a:t>in original nature, limitless life,</a:t>
            </a:r>
          </a:p>
          <a:p>
            <a:pPr marL="0" indent="0" eaLnBrk="1" hangingPunct="1">
              <a:buFontTx/>
              <a:buNone/>
              <a:defRPr/>
            </a:pPr>
            <a:r>
              <a:rPr lang="en-US" dirty="0"/>
              <a:t>    light, liberation, love, appreciation, use of all, etc. </a:t>
            </a:r>
          </a:p>
        </p:txBody>
      </p:sp>
    </p:spTree>
    <p:extLst>
      <p:ext uri="{BB962C8B-B14F-4D97-AF65-F5344CB8AC3E}">
        <p14:creationId xmlns:p14="http://schemas.microsoft.com/office/powerpoint/2010/main" val="1642064321"/>
      </p:ext>
    </p:extLst>
  </p:cSld>
  <p:clrMapOvr>
    <a:masterClrMapping/>
  </p:clrMapOvr>
  <p:transition spd="slow" advTm="90937"/>
  <p:extLst>
    <p:ext uri="{6950BFC3-D8DA-4A85-94F7-54DA5524770B}">
      <p188:commentRel xmlns:p188="http://schemas.microsoft.com/office/powerpoint/2018/8/main" r:id="rId2"/>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70E6-6B54-6064-E5AE-91343C1BF096}"/>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F48F84BA-6FF4-BEE9-CD3C-E06787CAA600}"/>
              </a:ext>
            </a:extLst>
          </p:cNvPr>
          <p:cNvSpPr>
            <a:spLocks noGrp="1" noChangeArrowheads="1"/>
          </p:cNvSpPr>
          <p:nvPr>
            <p:ph type="title"/>
          </p:nvPr>
        </p:nvSpPr>
        <p:spPr/>
        <p:txBody>
          <a:bodyPr/>
          <a:lstStyle/>
          <a:p>
            <a:r>
              <a:rPr lang="en-US" altLang="en-US"/>
              <a:t>Religion</a:t>
            </a:r>
          </a:p>
        </p:txBody>
      </p:sp>
      <p:sp>
        <p:nvSpPr>
          <p:cNvPr id="25603" name="Content Placeholder 2">
            <a:extLst>
              <a:ext uri="{FF2B5EF4-FFF2-40B4-BE49-F238E27FC236}">
                <a16:creationId xmlns:a16="http://schemas.microsoft.com/office/drawing/2014/main" id="{B24A8666-67FD-6721-0451-3E4D57DCA29E}"/>
              </a:ext>
            </a:extLst>
          </p:cNvPr>
          <p:cNvSpPr>
            <a:spLocks noGrp="1" noChangeArrowheads="1"/>
          </p:cNvSpPr>
          <p:nvPr>
            <p:ph idx="1"/>
          </p:nvPr>
        </p:nvSpPr>
        <p:spPr/>
        <p:txBody>
          <a:bodyPr/>
          <a:lstStyle/>
          <a:p>
            <a:r>
              <a:rPr lang="en-US" altLang="en-US"/>
              <a:t> Etymology: From Latin </a:t>
            </a:r>
            <a:r>
              <a:rPr lang="en-US" altLang="en-US" i="1"/>
              <a:t>religare</a:t>
            </a:r>
            <a:r>
              <a:rPr lang="en-US" altLang="en-US"/>
              <a:t> (re-union)</a:t>
            </a:r>
          </a:p>
          <a:p>
            <a:r>
              <a:rPr lang="en-US" altLang="en-US"/>
              <a:t> Definition: the Holy (by Rudolf Otto)</a:t>
            </a:r>
          </a:p>
          <a:p>
            <a:r>
              <a:rPr lang="en-US" altLang="en-US"/>
              <a:t> Religion = reunion with </a:t>
            </a:r>
            <a:r>
              <a:rPr lang="en-US" altLang="en-US">
                <a:solidFill>
                  <a:srgbClr val="FFFF00"/>
                </a:solidFill>
              </a:rPr>
              <a:t>holiness</a:t>
            </a:r>
            <a:r>
              <a:rPr lang="en-US" altLang="en-US"/>
              <a:t> from </a:t>
            </a:r>
            <a:r>
              <a:rPr lang="en-US" altLang="en-US">
                <a:solidFill>
                  <a:srgbClr val="FF5050"/>
                </a:solidFill>
              </a:rPr>
              <a:t>sin</a:t>
            </a:r>
          </a:p>
          <a:p>
            <a:endParaRPr lang="en-US" altLang="en-US"/>
          </a:p>
          <a:p>
            <a:r>
              <a:rPr lang="en-US" altLang="en-US"/>
              <a:t>   </a:t>
            </a:r>
            <a:r>
              <a:rPr lang="en-US" altLang="en-US">
                <a:solidFill>
                  <a:srgbClr val="FFFF00"/>
                </a:solidFill>
              </a:rPr>
              <a:t>Holiness</a:t>
            </a:r>
            <a:r>
              <a:rPr lang="en-US" altLang="en-US"/>
              <a:t> = wholly wholesomeness</a:t>
            </a:r>
          </a:p>
          <a:p>
            <a:r>
              <a:rPr lang="en-US" altLang="en-US"/>
              <a:t>                = the wholesome world/way</a:t>
            </a:r>
          </a:p>
          <a:p>
            <a:r>
              <a:rPr lang="en-US" altLang="en-US"/>
              <a:t>   </a:t>
            </a:r>
            <a:r>
              <a:rPr lang="en-US" altLang="en-US">
                <a:solidFill>
                  <a:srgbClr val="FF5050"/>
                </a:solidFill>
              </a:rPr>
              <a:t>Sin</a:t>
            </a:r>
            <a:r>
              <a:rPr lang="en-US" altLang="en-US"/>
              <a:t> = separation (selfishness, sickness)</a:t>
            </a:r>
          </a:p>
          <a:p>
            <a:r>
              <a:rPr lang="en-US" altLang="en-US"/>
              <a:t>           cf. a-</a:t>
            </a:r>
            <a:r>
              <a:rPr lang="en-US" altLang="en-US" u="sng"/>
              <a:t>sun</a:t>
            </a:r>
            <a:r>
              <a:rPr lang="en-US" altLang="en-US"/>
              <a:t>der, </a:t>
            </a:r>
            <a:r>
              <a:rPr lang="en-US" altLang="en-US" u="sng"/>
              <a:t>sun</a:t>
            </a:r>
            <a:r>
              <a:rPr lang="en-US" altLang="en-US"/>
              <a:t>dry, </a:t>
            </a:r>
          </a:p>
        </p:txBody>
      </p:sp>
    </p:spTree>
    <p:extLst>
      <p:ext uri="{BB962C8B-B14F-4D97-AF65-F5344CB8AC3E}">
        <p14:creationId xmlns:p14="http://schemas.microsoft.com/office/powerpoint/2010/main" val="4220464811"/>
      </p:ext>
    </p:extLst>
  </p:cSld>
  <p:clrMapOvr>
    <a:masterClrMapping/>
  </p:clrMapOvr>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D778-747C-280C-0147-77B0118F7E6E}"/>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93A81AAA-05EA-D06A-4F26-509B4704B814}"/>
              </a:ext>
            </a:extLst>
          </p:cNvPr>
          <p:cNvSpPr>
            <a:spLocks noGrp="1" noChangeArrowheads="1"/>
          </p:cNvSpPr>
          <p:nvPr>
            <p:ph type="title"/>
          </p:nvPr>
        </p:nvSpPr>
        <p:spPr>
          <a:xfrm>
            <a:off x="457200" y="295275"/>
            <a:ext cx="8229600" cy="868363"/>
          </a:xfrm>
        </p:spPr>
        <p:txBody>
          <a:bodyPr/>
          <a:lstStyle/>
          <a:p>
            <a:r>
              <a:rPr lang="en-US" altLang="en-US"/>
              <a:t>Four Dharmas</a:t>
            </a:r>
          </a:p>
        </p:txBody>
      </p:sp>
      <p:sp>
        <p:nvSpPr>
          <p:cNvPr id="29699" name="Content Placeholder 2">
            <a:extLst>
              <a:ext uri="{FF2B5EF4-FFF2-40B4-BE49-F238E27FC236}">
                <a16:creationId xmlns:a16="http://schemas.microsoft.com/office/drawing/2014/main" id="{3E0AB076-E929-14A7-1B88-9C6BF1C10628}"/>
              </a:ext>
            </a:extLst>
          </p:cNvPr>
          <p:cNvSpPr>
            <a:spLocks noGrp="1" noChangeArrowheads="1"/>
          </p:cNvSpPr>
          <p:nvPr>
            <p:ph idx="1"/>
          </p:nvPr>
        </p:nvSpPr>
        <p:spPr>
          <a:xfrm>
            <a:off x="179512" y="1234400"/>
            <a:ext cx="9090025" cy="5294312"/>
          </a:xfrm>
        </p:spPr>
        <p:txBody>
          <a:bodyPr/>
          <a:lstStyle/>
          <a:p>
            <a:r>
              <a:rPr lang="en-US" altLang="en-US" dirty="0"/>
              <a:t>Four Holy Truths: Suffering, Cause,</a:t>
            </a:r>
          </a:p>
          <a:p>
            <a:r>
              <a:rPr lang="en-US" altLang="en-US" dirty="0"/>
              <a:t>                          Cessation, Way to cessation</a:t>
            </a:r>
          </a:p>
          <a:p>
            <a:r>
              <a:rPr lang="en-US" altLang="en-US" dirty="0"/>
              <a:t>Four Zen Stages: 1</a:t>
            </a:r>
            <a:r>
              <a:rPr lang="en-US" altLang="en-US" baseline="30000" dirty="0"/>
              <a:t>st</a:t>
            </a:r>
            <a:r>
              <a:rPr lang="en-US" altLang="en-US" dirty="0"/>
              <a:t> , 2</a:t>
            </a:r>
            <a:r>
              <a:rPr lang="en-US" altLang="en-US" baseline="30000" dirty="0"/>
              <a:t>nd</a:t>
            </a:r>
            <a:r>
              <a:rPr lang="en-US" altLang="en-US" dirty="0"/>
              <a:t> , 3</a:t>
            </a:r>
            <a:r>
              <a:rPr lang="en-US" altLang="en-US" baseline="30000" dirty="0"/>
              <a:t>rd</a:t>
            </a:r>
            <a:r>
              <a:rPr lang="en-US" altLang="en-US" dirty="0"/>
              <a:t> , 4</a:t>
            </a:r>
            <a:r>
              <a:rPr lang="en-US" altLang="en-US" baseline="30000" dirty="0"/>
              <a:t>th</a:t>
            </a:r>
            <a:r>
              <a:rPr lang="en-US" altLang="en-US" dirty="0"/>
              <a:t>  Stages</a:t>
            </a:r>
          </a:p>
          <a:p>
            <a:r>
              <a:rPr lang="en-US" altLang="en-US" dirty="0"/>
              <a:t>Four </a:t>
            </a:r>
            <a:r>
              <a:rPr lang="en-US" altLang="en-US" dirty="0" err="1"/>
              <a:t>Limitlessnesses</a:t>
            </a:r>
            <a:r>
              <a:rPr lang="en-US" altLang="en-US" dirty="0"/>
              <a:t>: Friendship, Compassion,</a:t>
            </a:r>
          </a:p>
          <a:p>
            <a:r>
              <a:rPr lang="en-US" altLang="en-US" dirty="0"/>
              <a:t>       (Brahma-abode)     Joy, Equanimity</a:t>
            </a:r>
          </a:p>
          <a:p>
            <a:r>
              <a:rPr lang="en-US" altLang="en-US" dirty="0"/>
              <a:t>Four Embracing Matters: Giving, Loving Words, </a:t>
            </a:r>
          </a:p>
          <a:p>
            <a:r>
              <a:rPr lang="en-US" altLang="en-US" dirty="0"/>
              <a:t>                           Beneficial Actions, Sameness</a:t>
            </a:r>
          </a:p>
          <a:p>
            <a:r>
              <a:rPr lang="en-US" altLang="en-US" dirty="0"/>
              <a:t>Four Potency Bases: Desire, Striving, </a:t>
            </a:r>
            <a:r>
              <a:rPr lang="en-US" altLang="en-US" dirty="0" err="1"/>
              <a:t>Concent</a:t>
            </a:r>
            <a:r>
              <a:rPr lang="en-US" altLang="en-US" dirty="0"/>
              <a:t>-</a:t>
            </a:r>
          </a:p>
          <a:p>
            <a:r>
              <a:rPr lang="en-US" altLang="en-US" dirty="0"/>
              <a:t>                                   ration, Investigation</a:t>
            </a:r>
          </a:p>
          <a:p>
            <a:r>
              <a:rPr lang="en-US" altLang="en-US" dirty="0"/>
              <a:t>,</a:t>
            </a:r>
          </a:p>
        </p:txBody>
      </p:sp>
    </p:spTree>
    <p:extLst>
      <p:ext uri="{BB962C8B-B14F-4D97-AF65-F5344CB8AC3E}">
        <p14:creationId xmlns:p14="http://schemas.microsoft.com/office/powerpoint/2010/main" val="273642118"/>
      </p:ext>
    </p:extLst>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976D-C5FE-4F6B-DDF0-80C50B507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E7186-DC40-7235-9A68-B86FBC3317C8}"/>
              </a:ext>
            </a:extLst>
          </p:cNvPr>
          <p:cNvSpPr>
            <a:spLocks noGrp="1"/>
          </p:cNvSpPr>
          <p:nvPr>
            <p:ph type="title"/>
          </p:nvPr>
        </p:nvSpPr>
        <p:spPr>
          <a:xfrm>
            <a:off x="457200" y="332656"/>
            <a:ext cx="8229600" cy="868362"/>
          </a:xfrm>
        </p:spPr>
        <p:txBody>
          <a:bodyPr/>
          <a:lstStyle/>
          <a:p>
            <a:r>
              <a:rPr lang="en-US" dirty="0"/>
              <a:t>Friend Is Ideal Figure of Religions</a:t>
            </a:r>
          </a:p>
        </p:txBody>
      </p:sp>
      <p:sp>
        <p:nvSpPr>
          <p:cNvPr id="3" name="Content Placeholder 2">
            <a:extLst>
              <a:ext uri="{FF2B5EF4-FFF2-40B4-BE49-F238E27FC236}">
                <a16:creationId xmlns:a16="http://schemas.microsoft.com/office/drawing/2014/main" id="{914D620D-A8AE-E5A7-1795-8F82E9982621}"/>
              </a:ext>
            </a:extLst>
          </p:cNvPr>
          <p:cNvSpPr>
            <a:spLocks noGrp="1"/>
          </p:cNvSpPr>
          <p:nvPr>
            <p:ph idx="1"/>
          </p:nvPr>
        </p:nvSpPr>
        <p:spPr>
          <a:xfrm>
            <a:off x="457200" y="1412776"/>
            <a:ext cx="8229600" cy="4830763"/>
          </a:xfrm>
        </p:spPr>
        <p:txBody>
          <a:bodyPr/>
          <a:lstStyle/>
          <a:p>
            <a:r>
              <a:rPr lang="en-US" dirty="0"/>
              <a:t>A Friend (</a:t>
            </a:r>
            <a:r>
              <a:rPr lang="en-US" i="1" dirty="0"/>
              <a:t>Mitra, Mithra, </a:t>
            </a:r>
            <a:r>
              <a:rPr lang="en-US" i="1" dirty="0" err="1"/>
              <a:t>Metteyya</a:t>
            </a:r>
            <a:r>
              <a:rPr lang="en-US" i="1" dirty="0"/>
              <a:t>, Maitreya, </a:t>
            </a:r>
            <a:r>
              <a:rPr lang="en-US" i="1" dirty="0" err="1"/>
              <a:t>Miroku</a:t>
            </a:r>
            <a:r>
              <a:rPr lang="en-US" i="1" dirty="0"/>
              <a:t>, </a:t>
            </a:r>
            <a:r>
              <a:rPr lang="en-US" i="1" dirty="0" err="1"/>
              <a:t>Milu</a:t>
            </a:r>
            <a:r>
              <a:rPr lang="en-US" i="1" dirty="0"/>
              <a:t>, Mazda, Messiah, et al</a:t>
            </a:r>
            <a:r>
              <a:rPr lang="en-US" dirty="0"/>
              <a:t>) is an ideal </a:t>
            </a:r>
            <a:r>
              <a:rPr lang="en-US" dirty="0" err="1"/>
              <a:t>fugure</a:t>
            </a:r>
            <a:r>
              <a:rPr lang="en-US" dirty="0"/>
              <a:t> in universal religions (A future savior means everyone’s potential).</a:t>
            </a:r>
          </a:p>
          <a:p>
            <a:endParaRPr lang="en-US" dirty="0"/>
          </a:p>
          <a:p>
            <a:r>
              <a:rPr lang="en-US" dirty="0"/>
              <a:t>“A friend in need is a friend indeed.”</a:t>
            </a:r>
          </a:p>
          <a:p>
            <a:endParaRPr lang="en-US" dirty="0"/>
          </a:p>
          <a:p>
            <a:r>
              <a:rPr lang="en-US" dirty="0"/>
              <a:t>Homo sapience = Homo </a:t>
            </a:r>
            <a:r>
              <a:rPr lang="en-US" dirty="0" err="1"/>
              <a:t>sociale</a:t>
            </a:r>
            <a:endParaRPr lang="en-US" dirty="0"/>
          </a:p>
          <a:p>
            <a:r>
              <a:rPr lang="en-US" dirty="0"/>
              <a:t>                      = Homo </a:t>
            </a:r>
            <a:r>
              <a:rPr lang="en-US" dirty="0" err="1"/>
              <a:t>symbolicum</a:t>
            </a:r>
            <a:r>
              <a:rPr lang="en-US" dirty="0"/>
              <a:t>, etc.</a:t>
            </a:r>
          </a:p>
        </p:txBody>
      </p:sp>
    </p:spTree>
    <p:extLst>
      <p:ext uri="{BB962C8B-B14F-4D97-AF65-F5344CB8AC3E}">
        <p14:creationId xmlns:p14="http://schemas.microsoft.com/office/powerpoint/2010/main" val="368362045"/>
      </p:ext>
    </p:extLst>
  </p:cSld>
  <p:clrMapOvr>
    <a:masterClrMapping/>
  </p:clrMapOvr>
  <p:extLst>
    <p:ext uri="{6950BFC3-D8DA-4A85-94F7-54DA5524770B}">
      <p188:commentRel xmlns:p188="http://schemas.microsoft.com/office/powerpoint/2018/8/main" r:id="rId2"/>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81501-A7ED-54CC-D1AF-C4B536AABE80}"/>
            </a:ext>
          </a:extLst>
        </p:cNvPr>
        <p:cNvGrpSpPr/>
        <p:nvPr/>
      </p:nvGrpSpPr>
      <p:grpSpPr>
        <a:xfrm>
          <a:off x="0" y="0"/>
          <a:ext cx="0" cy="0"/>
          <a:chOff x="0" y="0"/>
          <a:chExt cx="0" cy="0"/>
        </a:xfrm>
      </p:grpSpPr>
      <p:sp>
        <p:nvSpPr>
          <p:cNvPr id="30722" name="Title 1">
            <a:extLst>
              <a:ext uri="{FF2B5EF4-FFF2-40B4-BE49-F238E27FC236}">
                <a16:creationId xmlns:a16="http://schemas.microsoft.com/office/drawing/2014/main" id="{0CFABF33-4070-365F-E075-9B53F3EA9CD7}"/>
              </a:ext>
            </a:extLst>
          </p:cNvPr>
          <p:cNvSpPr>
            <a:spLocks noGrp="1" noChangeArrowheads="1"/>
          </p:cNvSpPr>
          <p:nvPr>
            <p:ph type="title"/>
          </p:nvPr>
        </p:nvSpPr>
        <p:spPr/>
        <p:txBody>
          <a:bodyPr/>
          <a:lstStyle/>
          <a:p>
            <a:r>
              <a:rPr lang="en-US" altLang="en-US"/>
              <a:t>Five Dharmas</a:t>
            </a:r>
          </a:p>
        </p:txBody>
      </p:sp>
      <p:sp>
        <p:nvSpPr>
          <p:cNvPr id="30723" name="Content Placeholder 2">
            <a:extLst>
              <a:ext uri="{FF2B5EF4-FFF2-40B4-BE49-F238E27FC236}">
                <a16:creationId xmlns:a16="http://schemas.microsoft.com/office/drawing/2014/main" id="{7A4F8946-6A74-4CEA-75BA-40D150087441}"/>
              </a:ext>
            </a:extLst>
          </p:cNvPr>
          <p:cNvSpPr>
            <a:spLocks noGrp="1" noChangeArrowheads="1"/>
          </p:cNvSpPr>
          <p:nvPr>
            <p:ph idx="1"/>
          </p:nvPr>
        </p:nvSpPr>
        <p:spPr>
          <a:xfrm>
            <a:off x="136525" y="1268413"/>
            <a:ext cx="9007475" cy="5400675"/>
          </a:xfrm>
        </p:spPr>
        <p:txBody>
          <a:bodyPr/>
          <a:lstStyle/>
          <a:p>
            <a:r>
              <a:rPr lang="en-US" altLang="en-US" dirty="0"/>
              <a:t>Five Precepts: No Killing, No Stealing, No Lying,</a:t>
            </a:r>
          </a:p>
          <a:p>
            <a:r>
              <a:rPr lang="en-US" altLang="en-US" dirty="0"/>
              <a:t>                      No Sexual Misconduct, No</a:t>
            </a:r>
          </a:p>
          <a:p>
            <a:r>
              <a:rPr lang="en-US" altLang="en-US" dirty="0"/>
              <a:t>                      Intoxicant</a:t>
            </a:r>
          </a:p>
          <a:p>
            <a:r>
              <a:rPr lang="en-US" altLang="en-US" dirty="0"/>
              <a:t>Five Aggregates: Forms, Feelings, Ideas, </a:t>
            </a:r>
          </a:p>
          <a:p>
            <a:r>
              <a:rPr lang="en-US" altLang="en-US" dirty="0"/>
              <a:t>                         Formations, Consciousness</a:t>
            </a:r>
          </a:p>
          <a:p>
            <a:r>
              <a:rPr lang="en-US" altLang="en-US" dirty="0"/>
              <a:t>Five Powers/Faculties: Faith, Striving, </a:t>
            </a:r>
            <a:r>
              <a:rPr lang="en-US" altLang="en-US" dirty="0" err="1"/>
              <a:t>Concent</a:t>
            </a:r>
            <a:r>
              <a:rPr lang="en-US" altLang="en-US" dirty="0"/>
              <a:t>-</a:t>
            </a:r>
          </a:p>
          <a:p>
            <a:r>
              <a:rPr lang="en-US" altLang="en-US" dirty="0"/>
              <a:t>                                  ration, Prognosis </a:t>
            </a:r>
          </a:p>
          <a:p>
            <a:r>
              <a:rPr lang="en-US" altLang="en-US" dirty="0"/>
              <a:t>Five Ways/Destinies: Hell Beings, Hungry Ghosts, </a:t>
            </a:r>
          </a:p>
          <a:p>
            <a:r>
              <a:rPr lang="en-US" altLang="en-US" dirty="0"/>
              <a:t>                           Animals, Humans, Celestials     </a:t>
            </a:r>
          </a:p>
        </p:txBody>
      </p:sp>
      <p:sp>
        <p:nvSpPr>
          <p:cNvPr id="2" name="Text Box 9">
            <a:extLst>
              <a:ext uri="{FF2B5EF4-FFF2-40B4-BE49-F238E27FC236}">
                <a16:creationId xmlns:a16="http://schemas.microsoft.com/office/drawing/2014/main" id="{AFF650D1-EF51-6E44-5FA0-230A9CFBA61D}"/>
              </a:ext>
            </a:extLst>
          </p:cNvPr>
          <p:cNvSpPr txBox="1">
            <a:spLocks noChangeArrowheads="1"/>
          </p:cNvSpPr>
          <p:nvPr/>
        </p:nvSpPr>
        <p:spPr bwMode="auto">
          <a:xfrm>
            <a:off x="9137477" y="3429000"/>
            <a:ext cx="1871662"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3" name="Text Box 9">
            <a:extLst>
              <a:ext uri="{FF2B5EF4-FFF2-40B4-BE49-F238E27FC236}">
                <a16:creationId xmlns:a16="http://schemas.microsoft.com/office/drawing/2014/main" id="{152CB585-E73B-8612-3819-F916420C8E3D}"/>
              </a:ext>
            </a:extLst>
          </p:cNvPr>
          <p:cNvSpPr txBox="1">
            <a:spLocks noChangeArrowheads="1"/>
          </p:cNvSpPr>
          <p:nvPr/>
        </p:nvSpPr>
        <p:spPr bwMode="auto">
          <a:xfrm>
            <a:off x="9324528" y="4529137"/>
            <a:ext cx="1871662" cy="4657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Tree>
    <p:extLst>
      <p:ext uri="{BB962C8B-B14F-4D97-AF65-F5344CB8AC3E}">
        <p14:creationId xmlns:p14="http://schemas.microsoft.com/office/powerpoint/2010/main" val="1985448920"/>
      </p:ext>
    </p:extLst>
  </p:cSld>
  <p:clrMapOvr>
    <a:masterClrMapping/>
  </p:clrMapOvr>
  <p:extLst>
    <p:ext uri="{6950BFC3-D8DA-4A85-94F7-54DA5524770B}">
      <p188:commentRel xmlns:p188="http://schemas.microsoft.com/office/powerpoint/2018/8/main" r:id="rId2"/>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6DA1F-1763-D540-E4A9-4371D612F15E}"/>
            </a:ext>
          </a:extLst>
        </p:cNvPr>
        <p:cNvGrpSpPr/>
        <p:nvPr/>
      </p:nvGrpSpPr>
      <p:grpSpPr>
        <a:xfrm>
          <a:off x="0" y="0"/>
          <a:ext cx="0" cy="0"/>
          <a:chOff x="0" y="0"/>
          <a:chExt cx="0" cy="0"/>
        </a:xfrm>
      </p:grpSpPr>
      <p:sp>
        <p:nvSpPr>
          <p:cNvPr id="111618" name="Rectangle 2">
            <a:extLst>
              <a:ext uri="{FF2B5EF4-FFF2-40B4-BE49-F238E27FC236}">
                <a16:creationId xmlns:a16="http://schemas.microsoft.com/office/drawing/2014/main" id="{3758F7DB-7C56-51D5-4E60-AC27A3E1A3CA}"/>
              </a:ext>
            </a:extLst>
          </p:cNvPr>
          <p:cNvSpPr>
            <a:spLocks noGrp="1" noChangeArrowheads="1"/>
          </p:cNvSpPr>
          <p:nvPr>
            <p:ph type="title"/>
          </p:nvPr>
        </p:nvSpPr>
        <p:spPr>
          <a:xfrm>
            <a:off x="468313" y="188913"/>
            <a:ext cx="8229600" cy="868362"/>
          </a:xfrm>
        </p:spPr>
        <p:txBody>
          <a:bodyPr/>
          <a:lstStyle/>
          <a:p>
            <a:pPr eaLnBrk="1" hangingPunct="1"/>
            <a:r>
              <a:rPr lang="en-US" altLang="ja-JP" dirty="0"/>
              <a:t>Declaration toward a Global Ethic</a:t>
            </a:r>
          </a:p>
        </p:txBody>
      </p:sp>
      <p:sp>
        <p:nvSpPr>
          <p:cNvPr id="111619" name="AutoShape 3">
            <a:extLst>
              <a:ext uri="{FF2B5EF4-FFF2-40B4-BE49-F238E27FC236}">
                <a16:creationId xmlns:a16="http://schemas.microsoft.com/office/drawing/2014/main" id="{3CA79313-8066-B740-88A4-3654B04FF15D}"/>
              </a:ext>
            </a:extLst>
          </p:cNvPr>
          <p:cNvSpPr>
            <a:spLocks noChangeArrowheads="1"/>
          </p:cNvSpPr>
          <p:nvPr/>
        </p:nvSpPr>
        <p:spPr bwMode="auto">
          <a:xfrm>
            <a:off x="5356752" y="3117612"/>
            <a:ext cx="1698696" cy="3260725"/>
          </a:xfrm>
          <a:prstGeom prst="roundRect">
            <a:avLst>
              <a:gd name="adj" fmla="val 13745"/>
            </a:avLst>
          </a:prstGeom>
          <a:solidFill>
            <a:schemeClr val="bg1"/>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0" name="AutoShape 4">
            <a:extLst>
              <a:ext uri="{FF2B5EF4-FFF2-40B4-BE49-F238E27FC236}">
                <a16:creationId xmlns:a16="http://schemas.microsoft.com/office/drawing/2014/main" id="{82A913E9-9930-C470-F346-C003A5DEA23C}"/>
              </a:ext>
            </a:extLst>
          </p:cNvPr>
          <p:cNvSpPr>
            <a:spLocks noChangeArrowheads="1"/>
          </p:cNvSpPr>
          <p:nvPr/>
        </p:nvSpPr>
        <p:spPr bwMode="auto">
          <a:xfrm>
            <a:off x="3521757" y="3136730"/>
            <a:ext cx="1691878" cy="3240087"/>
          </a:xfrm>
          <a:prstGeom prst="roundRect">
            <a:avLst>
              <a:gd name="adj" fmla="val 13745"/>
            </a:avLst>
          </a:prstGeom>
          <a:solidFill>
            <a:schemeClr va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1" name="AutoShape 5">
            <a:extLst>
              <a:ext uri="{FF2B5EF4-FFF2-40B4-BE49-F238E27FC236}">
                <a16:creationId xmlns:a16="http://schemas.microsoft.com/office/drawing/2014/main" id="{FD657D4C-2CEB-02C8-2934-51500BD30293}"/>
              </a:ext>
            </a:extLst>
          </p:cNvPr>
          <p:cNvSpPr>
            <a:spLocks noChangeArrowheads="1"/>
          </p:cNvSpPr>
          <p:nvPr/>
        </p:nvSpPr>
        <p:spPr bwMode="auto">
          <a:xfrm>
            <a:off x="1910364" y="3169698"/>
            <a:ext cx="1462918" cy="3260725"/>
          </a:xfrm>
          <a:prstGeom prst="roundRect">
            <a:avLst>
              <a:gd name="adj" fmla="val 13745"/>
            </a:avLst>
          </a:prstGeom>
          <a:solidFill>
            <a:schemeClr val="fo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2" name="AutoShape 6">
            <a:extLst>
              <a:ext uri="{FF2B5EF4-FFF2-40B4-BE49-F238E27FC236}">
                <a16:creationId xmlns:a16="http://schemas.microsoft.com/office/drawing/2014/main" id="{726850FE-1A0F-7EC0-A3A1-8D481F8973F8}"/>
              </a:ext>
            </a:extLst>
          </p:cNvPr>
          <p:cNvSpPr>
            <a:spLocks noChangeArrowheads="1"/>
          </p:cNvSpPr>
          <p:nvPr/>
        </p:nvSpPr>
        <p:spPr bwMode="auto">
          <a:xfrm>
            <a:off x="172647" y="3195558"/>
            <a:ext cx="1594631" cy="3260725"/>
          </a:xfrm>
          <a:prstGeom prst="roundRect">
            <a:avLst>
              <a:gd name="adj" fmla="val 13745"/>
            </a:avLst>
          </a:prstGeom>
          <a:solidFill>
            <a:srgbClr val="33CC33"/>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3" name="Rectangle 7">
            <a:extLst>
              <a:ext uri="{FF2B5EF4-FFF2-40B4-BE49-F238E27FC236}">
                <a16:creationId xmlns:a16="http://schemas.microsoft.com/office/drawing/2014/main" id="{A8A0CA1F-8BDE-1512-CE18-A098B8D229A9}"/>
              </a:ext>
            </a:extLst>
          </p:cNvPr>
          <p:cNvSpPr>
            <a:spLocks noChangeArrowheads="1"/>
          </p:cNvSpPr>
          <p:nvPr/>
        </p:nvSpPr>
        <p:spPr bwMode="auto">
          <a:xfrm>
            <a:off x="1763713" y="1628775"/>
            <a:ext cx="514916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dirty="0">
                <a:latin typeface="Arial" panose="020B0604020202020204" pitchFamily="34" charset="0"/>
              </a:rPr>
              <a:t>  </a:t>
            </a:r>
            <a:r>
              <a:rPr lang="en-US" altLang="ja-JP" b="1" dirty="0">
                <a:solidFill>
                  <a:srgbClr val="FFCC66"/>
                </a:solidFill>
                <a:latin typeface="Arial" panose="020B0604020202020204" pitchFamily="34" charset="0"/>
              </a:rPr>
              <a:t>5 Irrevocable Directives:</a:t>
            </a:r>
          </a:p>
        </p:txBody>
      </p:sp>
      <p:sp>
        <p:nvSpPr>
          <p:cNvPr id="111624" name="Rectangle 8">
            <a:extLst>
              <a:ext uri="{FF2B5EF4-FFF2-40B4-BE49-F238E27FC236}">
                <a16:creationId xmlns:a16="http://schemas.microsoft.com/office/drawing/2014/main" id="{FC4535A6-C132-4A1E-09E0-6A3992E7BD55}"/>
              </a:ext>
            </a:extLst>
          </p:cNvPr>
          <p:cNvSpPr>
            <a:spLocks noChangeArrowheads="1"/>
          </p:cNvSpPr>
          <p:nvPr/>
        </p:nvSpPr>
        <p:spPr bwMode="auto">
          <a:xfrm>
            <a:off x="969963" y="3430588"/>
            <a:ext cx="1730375" cy="2289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p:txBody>
      </p:sp>
      <p:sp>
        <p:nvSpPr>
          <p:cNvPr id="111625" name="Text Box 9">
            <a:extLst>
              <a:ext uri="{FF2B5EF4-FFF2-40B4-BE49-F238E27FC236}">
                <a16:creationId xmlns:a16="http://schemas.microsoft.com/office/drawing/2014/main" id="{357E3EBB-31AF-E2DB-5835-1F1032D4BA13}"/>
              </a:ext>
            </a:extLst>
          </p:cNvPr>
          <p:cNvSpPr txBox="1">
            <a:spLocks noChangeArrowheads="1"/>
          </p:cNvSpPr>
          <p:nvPr/>
        </p:nvSpPr>
        <p:spPr bwMode="auto">
          <a:xfrm>
            <a:off x="125610" y="2700089"/>
            <a:ext cx="1559540"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111626" name="Text Box 10">
            <a:extLst>
              <a:ext uri="{FF2B5EF4-FFF2-40B4-BE49-F238E27FC236}">
                <a16:creationId xmlns:a16="http://schemas.microsoft.com/office/drawing/2014/main" id="{2416896E-A2EF-0DA1-BCB1-E0541B62F94A}"/>
              </a:ext>
            </a:extLst>
          </p:cNvPr>
          <p:cNvSpPr txBox="1">
            <a:spLocks noChangeArrowheads="1"/>
          </p:cNvSpPr>
          <p:nvPr/>
        </p:nvSpPr>
        <p:spPr bwMode="auto">
          <a:xfrm>
            <a:off x="3059113" y="3357563"/>
            <a:ext cx="1008062"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000" b="1">
                <a:latin typeface="Arial" panose="020B0604020202020204" pitchFamily="34" charset="0"/>
              </a:rPr>
              <a:t>　</a:t>
            </a:r>
            <a:endParaRPr lang="ja-JP" altLang="en-US" sz="1800" b="1">
              <a:latin typeface="Arial" panose="020B0604020202020204" pitchFamily="34" charset="0"/>
            </a:endParaRPr>
          </a:p>
        </p:txBody>
      </p:sp>
      <p:sp>
        <p:nvSpPr>
          <p:cNvPr id="111627" name="Text Box 11">
            <a:extLst>
              <a:ext uri="{FF2B5EF4-FFF2-40B4-BE49-F238E27FC236}">
                <a16:creationId xmlns:a16="http://schemas.microsoft.com/office/drawing/2014/main" id="{C1299A3C-F593-64EE-40E9-773DF40BF41E}"/>
              </a:ext>
            </a:extLst>
          </p:cNvPr>
          <p:cNvSpPr txBox="1">
            <a:spLocks noChangeArrowheads="1"/>
          </p:cNvSpPr>
          <p:nvPr/>
        </p:nvSpPr>
        <p:spPr bwMode="auto">
          <a:xfrm>
            <a:off x="1880368" y="2700089"/>
            <a:ext cx="1626910"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400" b="1" dirty="0">
                <a:latin typeface="Arial" panose="020B0604020202020204" pitchFamily="34" charset="0"/>
              </a:rPr>
              <a:t>　　　 </a:t>
            </a:r>
            <a:r>
              <a:rPr lang="en-US" altLang="ja-JP" sz="2400" dirty="0">
                <a:latin typeface="Arial" panose="020B0604020202020204" pitchFamily="34" charset="0"/>
              </a:rPr>
              <a:t>2. </a:t>
            </a:r>
          </a:p>
          <a:p>
            <a:pPr algn="ctr" eaLnBrk="1" hangingPunct="1">
              <a:spcBef>
                <a:spcPct val="50000"/>
              </a:spcBef>
              <a:buClrTx/>
              <a:buFontTx/>
              <a:buNone/>
            </a:pPr>
            <a:r>
              <a:rPr lang="en-US" altLang="ja-JP" sz="2400" dirty="0">
                <a:latin typeface="Arial" panose="020B0604020202020204" pitchFamily="34" charset="0"/>
              </a:rPr>
              <a:t>solidarity</a:t>
            </a:r>
          </a:p>
          <a:p>
            <a:pPr algn="ctr" eaLnBrk="1" hangingPunct="1">
              <a:spcBef>
                <a:spcPct val="50000"/>
              </a:spcBef>
              <a:buClrTx/>
              <a:buFontTx/>
              <a:buNone/>
            </a:pPr>
            <a:r>
              <a:rPr lang="en-US" altLang="ja-JP" sz="2400" dirty="0">
                <a:latin typeface="Arial" panose="020B0604020202020204" pitchFamily="34" charset="0"/>
              </a:rPr>
              <a:t> &amp;</a:t>
            </a:r>
          </a:p>
          <a:p>
            <a:pPr algn="ctr" eaLnBrk="1" hangingPunct="1">
              <a:spcBef>
                <a:spcPct val="50000"/>
              </a:spcBef>
              <a:buClrTx/>
              <a:buFontTx/>
              <a:buNone/>
            </a:pPr>
            <a:r>
              <a:rPr lang="en-US" altLang="ja-JP" sz="2400" dirty="0">
                <a:latin typeface="Arial" panose="020B0604020202020204" pitchFamily="34" charset="0"/>
              </a:rPr>
              <a:t> just </a:t>
            </a:r>
          </a:p>
          <a:p>
            <a:pPr algn="ctr" eaLnBrk="1" hangingPunct="1">
              <a:spcBef>
                <a:spcPct val="50000"/>
              </a:spcBef>
              <a:buClrTx/>
              <a:buFontTx/>
              <a:buNone/>
            </a:pPr>
            <a:r>
              <a:rPr lang="en-US" altLang="ja-JP" sz="2400" dirty="0">
                <a:latin typeface="Arial" panose="020B0604020202020204" pitchFamily="34" charset="0"/>
              </a:rPr>
              <a:t>economic</a:t>
            </a:r>
          </a:p>
          <a:p>
            <a:pPr algn="ctr" eaLnBrk="1" hangingPunct="1">
              <a:spcBef>
                <a:spcPct val="50000"/>
              </a:spcBef>
              <a:buClrTx/>
              <a:buFontTx/>
              <a:buNone/>
            </a:pPr>
            <a:r>
              <a:rPr lang="en-US" altLang="ja-JP" sz="2400" dirty="0">
                <a:latin typeface="Arial" panose="020B0604020202020204" pitchFamily="34" charset="0"/>
              </a:rPr>
              <a:t>order</a:t>
            </a:r>
          </a:p>
        </p:txBody>
      </p:sp>
      <p:sp>
        <p:nvSpPr>
          <p:cNvPr id="111628" name="Text Box 12">
            <a:extLst>
              <a:ext uri="{FF2B5EF4-FFF2-40B4-BE49-F238E27FC236}">
                <a16:creationId xmlns:a16="http://schemas.microsoft.com/office/drawing/2014/main" id="{6C703053-5A03-51C0-E9C0-B8899F6A3743}"/>
              </a:ext>
            </a:extLst>
          </p:cNvPr>
          <p:cNvSpPr txBox="1">
            <a:spLocks noChangeArrowheads="1"/>
          </p:cNvSpPr>
          <p:nvPr/>
        </p:nvSpPr>
        <p:spPr bwMode="auto">
          <a:xfrm>
            <a:off x="3487701" y="2682871"/>
            <a:ext cx="1761705"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3.     </a:t>
            </a:r>
          </a:p>
          <a:p>
            <a:pPr algn="ctr" eaLnBrk="1" hangingPunct="1">
              <a:spcBef>
                <a:spcPct val="50000"/>
              </a:spcBef>
              <a:buClrTx/>
              <a:buFontTx/>
              <a:buNone/>
            </a:pPr>
            <a:r>
              <a:rPr lang="en-US" altLang="ja-JP" sz="2400" dirty="0">
                <a:latin typeface="Arial" panose="020B0604020202020204" pitchFamily="34" charset="0"/>
              </a:rPr>
              <a:t>tolerance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a life </a:t>
            </a:r>
          </a:p>
          <a:p>
            <a:pPr algn="ctr" eaLnBrk="1" hangingPunct="1">
              <a:spcBef>
                <a:spcPct val="50000"/>
              </a:spcBef>
              <a:buClrTx/>
              <a:buFontTx/>
              <a:buNone/>
            </a:pPr>
            <a:r>
              <a:rPr lang="en-US" altLang="ja-JP" sz="2400" dirty="0">
                <a:latin typeface="Arial" panose="020B0604020202020204" pitchFamily="34" charset="0"/>
              </a:rPr>
              <a:t>of </a:t>
            </a:r>
          </a:p>
          <a:p>
            <a:pPr algn="ctr" eaLnBrk="1" hangingPunct="1">
              <a:spcBef>
                <a:spcPct val="50000"/>
              </a:spcBef>
              <a:buClrTx/>
              <a:buFontTx/>
              <a:buNone/>
            </a:pPr>
            <a:r>
              <a:rPr lang="en-US" altLang="ja-JP" sz="2400" dirty="0">
                <a:latin typeface="Arial" panose="020B0604020202020204" pitchFamily="34" charset="0"/>
              </a:rPr>
              <a:t>truthfulness</a:t>
            </a:r>
          </a:p>
        </p:txBody>
      </p:sp>
      <p:sp>
        <p:nvSpPr>
          <p:cNvPr id="111629" name="Text Box 13">
            <a:extLst>
              <a:ext uri="{FF2B5EF4-FFF2-40B4-BE49-F238E27FC236}">
                <a16:creationId xmlns:a16="http://schemas.microsoft.com/office/drawing/2014/main" id="{84D01AAD-5196-654F-14CC-0F0CCD15A791}"/>
              </a:ext>
            </a:extLst>
          </p:cNvPr>
          <p:cNvSpPr txBox="1">
            <a:spLocks noChangeArrowheads="1"/>
          </p:cNvSpPr>
          <p:nvPr/>
        </p:nvSpPr>
        <p:spPr bwMode="auto">
          <a:xfrm>
            <a:off x="5265609" y="2623243"/>
            <a:ext cx="1891439" cy="4201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r>
              <a:rPr lang="en-US" altLang="ja-JP" sz="1800" dirty="0">
                <a:latin typeface="Arial" panose="020B0604020202020204" pitchFamily="34" charset="0"/>
              </a:rPr>
              <a:t> </a:t>
            </a:r>
            <a:r>
              <a:rPr lang="en-US" altLang="ja-JP" sz="2400" dirty="0">
                <a:latin typeface="Arial" panose="020B0604020202020204" pitchFamily="34" charset="0"/>
              </a:rPr>
              <a:t>4.       </a:t>
            </a:r>
          </a:p>
          <a:p>
            <a:pPr algn="ctr" eaLnBrk="1" hangingPunct="1">
              <a:spcBef>
                <a:spcPct val="50000"/>
              </a:spcBef>
              <a:buClrTx/>
              <a:buFontTx/>
              <a:buNone/>
            </a:pPr>
            <a:r>
              <a:rPr lang="en-US" altLang="ja-JP" sz="2400" dirty="0">
                <a:latin typeface="Arial" panose="020B0604020202020204" pitchFamily="34" charset="0"/>
              </a:rPr>
              <a:t>equal rights </a:t>
            </a:r>
          </a:p>
          <a:p>
            <a:pPr algn="ctr" eaLnBrk="1" hangingPunct="1">
              <a:spcBef>
                <a:spcPct val="50000"/>
              </a:spcBef>
              <a:buClrTx/>
              <a:buFontTx/>
              <a:buNone/>
            </a:pPr>
            <a:r>
              <a:rPr lang="en-US" altLang="ja-JP" sz="2400" dirty="0">
                <a:latin typeface="Arial" panose="020B0604020202020204" pitchFamily="34" charset="0"/>
              </a:rPr>
              <a:t>&amp;</a:t>
            </a:r>
          </a:p>
          <a:p>
            <a:pPr algn="ctr" eaLnBrk="1" hangingPunct="1">
              <a:spcBef>
                <a:spcPct val="50000"/>
              </a:spcBef>
              <a:buClrTx/>
              <a:buFontTx/>
              <a:buNone/>
            </a:pPr>
            <a:r>
              <a:rPr lang="en-US" altLang="ja-JP" sz="2400" dirty="0">
                <a:latin typeface="Arial" panose="020B0604020202020204" pitchFamily="34" charset="0"/>
              </a:rPr>
              <a:t>partnership</a:t>
            </a:r>
          </a:p>
          <a:p>
            <a:pPr algn="ctr" eaLnBrk="1" hangingPunct="1">
              <a:spcBef>
                <a:spcPct val="50000"/>
              </a:spcBef>
              <a:buClrTx/>
              <a:buFontTx/>
              <a:buNone/>
            </a:pPr>
            <a:r>
              <a:rPr lang="en-US" altLang="ja-JP" sz="2400" dirty="0">
                <a:latin typeface="Arial" panose="020B0604020202020204" pitchFamily="34" charset="0"/>
              </a:rPr>
              <a:t> between</a:t>
            </a:r>
          </a:p>
          <a:p>
            <a:pPr algn="ctr" eaLnBrk="1" hangingPunct="1">
              <a:spcBef>
                <a:spcPct val="50000"/>
              </a:spcBef>
              <a:buClrTx/>
              <a:buFontTx/>
              <a:buNone/>
            </a:pPr>
            <a:r>
              <a:rPr lang="en-US" altLang="ja-JP" sz="2400" dirty="0">
                <a:latin typeface="Arial" panose="020B0604020202020204" pitchFamily="34" charset="0"/>
              </a:rPr>
              <a:t>  men and</a:t>
            </a:r>
          </a:p>
          <a:p>
            <a:pPr algn="ctr" eaLnBrk="1" hangingPunct="1">
              <a:spcBef>
                <a:spcPct val="50000"/>
              </a:spcBef>
              <a:buClrTx/>
              <a:buFontTx/>
              <a:buNone/>
            </a:pPr>
            <a:r>
              <a:rPr lang="en-US" altLang="ja-JP" sz="2400" dirty="0">
                <a:latin typeface="Arial" panose="020B0604020202020204" pitchFamily="34" charset="0"/>
              </a:rPr>
              <a:t> women</a:t>
            </a:r>
          </a:p>
          <a:p>
            <a:pPr eaLnBrk="1" hangingPunct="1">
              <a:spcBef>
                <a:spcPct val="50000"/>
              </a:spcBef>
              <a:buClrTx/>
              <a:buFontTx/>
              <a:buNone/>
            </a:pPr>
            <a:endParaRPr lang="en-US" altLang="ja-JP" sz="1800" b="1" dirty="0">
              <a:latin typeface="Arial" panose="020B0604020202020204" pitchFamily="34" charset="0"/>
            </a:endParaRPr>
          </a:p>
        </p:txBody>
      </p:sp>
      <p:sp>
        <p:nvSpPr>
          <p:cNvPr id="111630" name="Text Box 14">
            <a:extLst>
              <a:ext uri="{FF2B5EF4-FFF2-40B4-BE49-F238E27FC236}">
                <a16:creationId xmlns:a16="http://schemas.microsoft.com/office/drawing/2014/main" id="{49AC4200-5007-F624-7926-F2D54BEEDC1E}"/>
              </a:ext>
            </a:extLst>
          </p:cNvPr>
          <p:cNvSpPr txBox="1">
            <a:spLocks noChangeArrowheads="1"/>
          </p:cNvSpPr>
          <p:nvPr/>
        </p:nvSpPr>
        <p:spPr bwMode="auto">
          <a:xfrm>
            <a:off x="827088" y="1052513"/>
            <a:ext cx="7632700"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400" b="1">
                <a:solidFill>
                  <a:srgbClr val="93FAFD"/>
                </a:solidFill>
                <a:latin typeface="Arial" panose="020B0604020202020204" pitchFamily="34" charset="0"/>
              </a:rPr>
              <a:t>   </a:t>
            </a:r>
            <a:r>
              <a:rPr lang="en-US" altLang="ja-JP" sz="2400" b="1">
                <a:solidFill>
                  <a:srgbClr val="9BBDF5"/>
                </a:solidFill>
                <a:latin typeface="Arial" panose="020B0604020202020204" pitchFamily="34" charset="0"/>
              </a:rPr>
              <a:t>Parliament of World’s Religions, Chicago, 1993</a:t>
            </a:r>
          </a:p>
        </p:txBody>
      </p:sp>
      <p:sp>
        <p:nvSpPr>
          <p:cNvPr id="111631" name="Text Box 15">
            <a:extLst>
              <a:ext uri="{FF2B5EF4-FFF2-40B4-BE49-F238E27FC236}">
                <a16:creationId xmlns:a16="http://schemas.microsoft.com/office/drawing/2014/main" id="{F5EB4372-CD77-A851-8CAA-8162E7D7C8C6}"/>
              </a:ext>
            </a:extLst>
          </p:cNvPr>
          <p:cNvSpPr txBox="1">
            <a:spLocks noChangeArrowheads="1"/>
          </p:cNvSpPr>
          <p:nvPr/>
        </p:nvSpPr>
        <p:spPr bwMode="auto">
          <a:xfrm flipH="1">
            <a:off x="8604250" y="836613"/>
            <a:ext cx="144463" cy="579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endParaRPr lang="en-US" altLang="en-US">
              <a:latin typeface="Arial" panose="020B0604020202020204" pitchFamily="34" charset="0"/>
            </a:endParaRPr>
          </a:p>
        </p:txBody>
      </p:sp>
      <p:sp>
        <p:nvSpPr>
          <p:cNvPr id="111632" name="Text Box 16">
            <a:extLst>
              <a:ext uri="{FF2B5EF4-FFF2-40B4-BE49-F238E27FC236}">
                <a16:creationId xmlns:a16="http://schemas.microsoft.com/office/drawing/2014/main" id="{2E3722CB-C3F4-5882-CD51-2FE4A2F50D2A}"/>
              </a:ext>
            </a:extLst>
          </p:cNvPr>
          <p:cNvSpPr txBox="1">
            <a:spLocks noChangeArrowheads="1"/>
          </p:cNvSpPr>
          <p:nvPr/>
        </p:nvSpPr>
        <p:spPr bwMode="auto">
          <a:xfrm>
            <a:off x="2089368" y="2163758"/>
            <a:ext cx="5472112" cy="519113"/>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800">
                <a:latin typeface="Arial" panose="020B0604020202020204" pitchFamily="34" charset="0"/>
              </a:rPr>
              <a:t>Commitment to the culture of</a:t>
            </a:r>
          </a:p>
        </p:txBody>
      </p:sp>
      <p:sp>
        <p:nvSpPr>
          <p:cNvPr id="2" name="AutoShape 3">
            <a:extLst>
              <a:ext uri="{FF2B5EF4-FFF2-40B4-BE49-F238E27FC236}">
                <a16:creationId xmlns:a16="http://schemas.microsoft.com/office/drawing/2014/main" id="{EE8F2977-1AC4-757F-2762-96F9259B3A3D}"/>
              </a:ext>
            </a:extLst>
          </p:cNvPr>
          <p:cNvSpPr>
            <a:spLocks noChangeArrowheads="1"/>
          </p:cNvSpPr>
          <p:nvPr/>
        </p:nvSpPr>
        <p:spPr bwMode="auto">
          <a:xfrm>
            <a:off x="7228589" y="3088701"/>
            <a:ext cx="1752574" cy="3260725"/>
          </a:xfrm>
          <a:prstGeom prst="roundRect">
            <a:avLst>
              <a:gd name="adj" fmla="val 13745"/>
            </a:avLst>
          </a:prstGeom>
          <a:solidFill>
            <a:srgbClr val="7030A0"/>
          </a:solidFill>
          <a:ln w="38100">
            <a:solidFill>
              <a:schemeClr val="tx1"/>
            </a:solidFill>
            <a:round/>
            <a:headEnd/>
            <a:tailEnd/>
          </a:ln>
          <a:effec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4" name="TextBox 3">
            <a:extLst>
              <a:ext uri="{FF2B5EF4-FFF2-40B4-BE49-F238E27FC236}">
                <a16:creationId xmlns:a16="http://schemas.microsoft.com/office/drawing/2014/main" id="{B0D72C75-1B2E-FBD2-74FC-75F369FB9439}"/>
              </a:ext>
            </a:extLst>
          </p:cNvPr>
          <p:cNvSpPr txBox="1"/>
          <p:nvPr/>
        </p:nvSpPr>
        <p:spPr>
          <a:xfrm>
            <a:off x="2286000" y="2514119"/>
            <a:ext cx="4572000" cy="261610"/>
          </a:xfrm>
          <a:prstGeom prst="rect">
            <a:avLst/>
          </a:prstGeom>
          <a:noFill/>
        </p:spPr>
        <p:txBody>
          <a:bodyPr wrap="square">
            <a:spAutoFit/>
          </a:bodyPr>
          <a:lstStyle/>
          <a:p>
            <a:pPr algn="ctr" eaLnBrk="1" hangingPunct="1">
              <a:spcBef>
                <a:spcPct val="50000"/>
              </a:spcBef>
              <a:buClrTx/>
              <a:buFontTx/>
              <a:buNone/>
            </a:pPr>
            <a:r>
              <a:rPr lang="en-US" altLang="ja-JP" sz="1100" dirty="0">
                <a:latin typeface="Arial" panose="020B0604020202020204" pitchFamily="34" charset="0"/>
              </a:rPr>
              <a:t> </a:t>
            </a:r>
            <a:endParaRPr lang="en-US" altLang="ja-JP" sz="1400" dirty="0">
              <a:latin typeface="Arial" panose="020B0604020202020204" pitchFamily="34" charset="0"/>
            </a:endParaRPr>
          </a:p>
        </p:txBody>
      </p:sp>
      <p:sp>
        <p:nvSpPr>
          <p:cNvPr id="8" name="TextBox 7">
            <a:extLst>
              <a:ext uri="{FF2B5EF4-FFF2-40B4-BE49-F238E27FC236}">
                <a16:creationId xmlns:a16="http://schemas.microsoft.com/office/drawing/2014/main" id="{2DFA35A5-2C4D-348C-D598-5489E2E15151}"/>
              </a:ext>
            </a:extLst>
          </p:cNvPr>
          <p:cNvSpPr txBox="1"/>
          <p:nvPr/>
        </p:nvSpPr>
        <p:spPr>
          <a:xfrm>
            <a:off x="7340870" y="2498832"/>
            <a:ext cx="1519124" cy="3877985"/>
          </a:xfrm>
          <a:prstGeom prst="rect">
            <a:avLst/>
          </a:prstGeom>
          <a:noFill/>
        </p:spPr>
        <p:txBody>
          <a:bodyPr wrap="square">
            <a:spAutoFit/>
          </a:bodyPr>
          <a:lstStyle/>
          <a:p>
            <a:pPr algn="ctr" eaLnBrk="1" hangingPunct="1">
              <a:spcBef>
                <a:spcPct val="50000"/>
              </a:spcBef>
              <a:buClrTx/>
            </a:pPr>
            <a:r>
              <a:rPr lang="en-US" sz="2800" dirty="0">
                <a:latin typeface="Inter"/>
              </a:rPr>
              <a:t>5.  </a:t>
            </a:r>
          </a:p>
          <a:p>
            <a:pPr algn="ctr" eaLnBrk="1" hangingPunct="1">
              <a:spcBef>
                <a:spcPct val="50000"/>
              </a:spcBef>
              <a:buClrTx/>
            </a:pPr>
            <a:r>
              <a:rPr lang="en-US" sz="2800" dirty="0">
                <a:latin typeface="Inter"/>
              </a:rPr>
              <a:t>s</a:t>
            </a:r>
            <a:r>
              <a:rPr lang="en-US" sz="2800" b="0" i="0" dirty="0">
                <a:effectLst/>
                <a:latin typeface="Inter"/>
              </a:rPr>
              <a:t>ustain-</a:t>
            </a:r>
          </a:p>
          <a:p>
            <a:pPr algn="ctr" eaLnBrk="1" hangingPunct="1">
              <a:spcBef>
                <a:spcPct val="50000"/>
              </a:spcBef>
              <a:buClrTx/>
            </a:pPr>
            <a:r>
              <a:rPr lang="en-US" sz="2800" b="0" i="0" dirty="0">
                <a:effectLst/>
                <a:latin typeface="Inter"/>
              </a:rPr>
              <a:t>ability </a:t>
            </a:r>
          </a:p>
          <a:p>
            <a:pPr algn="ctr" eaLnBrk="1" hangingPunct="1">
              <a:spcBef>
                <a:spcPct val="50000"/>
              </a:spcBef>
              <a:buClrTx/>
            </a:pPr>
            <a:r>
              <a:rPr lang="en-US" sz="2400" b="0" i="0" dirty="0">
                <a:effectLst/>
                <a:latin typeface="Inter"/>
              </a:rPr>
              <a:t>&amp; </a:t>
            </a:r>
          </a:p>
          <a:p>
            <a:pPr algn="ctr" eaLnBrk="1" hangingPunct="1">
              <a:spcBef>
                <a:spcPct val="50000"/>
              </a:spcBef>
              <a:buClrTx/>
            </a:pPr>
            <a:r>
              <a:rPr lang="en-US" sz="2800" b="0" i="0" dirty="0">
                <a:effectLst/>
                <a:latin typeface="Inter"/>
              </a:rPr>
              <a:t>care for the earth</a:t>
            </a:r>
            <a:endParaRPr lang="en-US" altLang="ja-JP" sz="2800" dirty="0">
              <a:latin typeface="Arial" panose="020B0604020202020204" pitchFamily="34" charset="0"/>
            </a:endParaRPr>
          </a:p>
        </p:txBody>
      </p:sp>
    </p:spTree>
    <p:extLst>
      <p:ext uri="{BB962C8B-B14F-4D97-AF65-F5344CB8AC3E}">
        <p14:creationId xmlns:p14="http://schemas.microsoft.com/office/powerpoint/2010/main" val="1581845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8D058-79EF-8B2F-E91F-98F70AFF4828}"/>
            </a:ext>
          </a:extLst>
        </p:cNvPr>
        <p:cNvGrpSpPr/>
        <p:nvPr/>
      </p:nvGrpSpPr>
      <p:grpSpPr>
        <a:xfrm>
          <a:off x="0" y="0"/>
          <a:ext cx="0" cy="0"/>
          <a:chOff x="0" y="0"/>
          <a:chExt cx="0" cy="0"/>
        </a:xfrm>
      </p:grpSpPr>
      <p:sp>
        <p:nvSpPr>
          <p:cNvPr id="111618" name="Rectangle 2">
            <a:extLst>
              <a:ext uri="{FF2B5EF4-FFF2-40B4-BE49-F238E27FC236}">
                <a16:creationId xmlns:a16="http://schemas.microsoft.com/office/drawing/2014/main" id="{FE6B1D09-6065-0BFD-AFF7-8B0AE7614204}"/>
              </a:ext>
            </a:extLst>
          </p:cNvPr>
          <p:cNvSpPr>
            <a:spLocks noGrp="1" noChangeArrowheads="1"/>
          </p:cNvSpPr>
          <p:nvPr>
            <p:ph type="title"/>
          </p:nvPr>
        </p:nvSpPr>
        <p:spPr>
          <a:xfrm>
            <a:off x="468313" y="188913"/>
            <a:ext cx="8229600" cy="868362"/>
          </a:xfrm>
        </p:spPr>
        <p:txBody>
          <a:bodyPr/>
          <a:lstStyle/>
          <a:p>
            <a:pPr eaLnBrk="1" hangingPunct="1"/>
            <a:r>
              <a:rPr lang="en-US" altLang="ja-JP"/>
              <a:t>Declaration toward a Global Ethic</a:t>
            </a:r>
          </a:p>
        </p:txBody>
      </p:sp>
      <p:sp>
        <p:nvSpPr>
          <p:cNvPr id="111619" name="AutoShape 3">
            <a:extLst>
              <a:ext uri="{FF2B5EF4-FFF2-40B4-BE49-F238E27FC236}">
                <a16:creationId xmlns:a16="http://schemas.microsoft.com/office/drawing/2014/main" id="{D2A93678-91A7-CA78-5D71-AF8F470B1DD4}"/>
              </a:ext>
            </a:extLst>
          </p:cNvPr>
          <p:cNvSpPr>
            <a:spLocks noChangeArrowheads="1"/>
          </p:cNvSpPr>
          <p:nvPr/>
        </p:nvSpPr>
        <p:spPr bwMode="auto">
          <a:xfrm>
            <a:off x="5356752" y="3117612"/>
            <a:ext cx="1698696" cy="3260725"/>
          </a:xfrm>
          <a:prstGeom prst="roundRect">
            <a:avLst>
              <a:gd name="adj" fmla="val 13745"/>
            </a:avLst>
          </a:prstGeom>
          <a:solidFill>
            <a:schemeClr val="bg1"/>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0" name="AutoShape 4">
            <a:extLst>
              <a:ext uri="{FF2B5EF4-FFF2-40B4-BE49-F238E27FC236}">
                <a16:creationId xmlns:a16="http://schemas.microsoft.com/office/drawing/2014/main" id="{14835711-6DE9-DA8B-0AD9-EEF9E42BE224}"/>
              </a:ext>
            </a:extLst>
          </p:cNvPr>
          <p:cNvSpPr>
            <a:spLocks noChangeArrowheads="1"/>
          </p:cNvSpPr>
          <p:nvPr/>
        </p:nvSpPr>
        <p:spPr bwMode="auto">
          <a:xfrm>
            <a:off x="3521757" y="3136730"/>
            <a:ext cx="1691878" cy="3240087"/>
          </a:xfrm>
          <a:prstGeom prst="roundRect">
            <a:avLst>
              <a:gd name="adj" fmla="val 13745"/>
            </a:avLst>
          </a:prstGeom>
          <a:solidFill>
            <a:schemeClr va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1" name="AutoShape 5">
            <a:extLst>
              <a:ext uri="{FF2B5EF4-FFF2-40B4-BE49-F238E27FC236}">
                <a16:creationId xmlns:a16="http://schemas.microsoft.com/office/drawing/2014/main" id="{8C3920F1-46E2-C5E1-002E-0E9F7A13E425}"/>
              </a:ext>
            </a:extLst>
          </p:cNvPr>
          <p:cNvSpPr>
            <a:spLocks noChangeArrowheads="1"/>
          </p:cNvSpPr>
          <p:nvPr/>
        </p:nvSpPr>
        <p:spPr bwMode="auto">
          <a:xfrm>
            <a:off x="1910364" y="3169698"/>
            <a:ext cx="1462918" cy="3260725"/>
          </a:xfrm>
          <a:prstGeom prst="roundRect">
            <a:avLst>
              <a:gd name="adj" fmla="val 13745"/>
            </a:avLst>
          </a:prstGeom>
          <a:solidFill>
            <a:schemeClr val="folHlink"/>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2" name="AutoShape 6">
            <a:extLst>
              <a:ext uri="{FF2B5EF4-FFF2-40B4-BE49-F238E27FC236}">
                <a16:creationId xmlns:a16="http://schemas.microsoft.com/office/drawing/2014/main" id="{A85E6CB4-E76B-9A3C-A95A-2D78F99DC0E1}"/>
              </a:ext>
            </a:extLst>
          </p:cNvPr>
          <p:cNvSpPr>
            <a:spLocks noChangeArrowheads="1"/>
          </p:cNvSpPr>
          <p:nvPr/>
        </p:nvSpPr>
        <p:spPr bwMode="auto">
          <a:xfrm>
            <a:off x="172647" y="3195558"/>
            <a:ext cx="1594631" cy="3260725"/>
          </a:xfrm>
          <a:prstGeom prst="roundRect">
            <a:avLst>
              <a:gd name="adj" fmla="val 13745"/>
            </a:avLst>
          </a:prstGeom>
          <a:solidFill>
            <a:srgbClr val="33CC33"/>
          </a:solidFill>
          <a:ln w="381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111623" name="Rectangle 7">
            <a:extLst>
              <a:ext uri="{FF2B5EF4-FFF2-40B4-BE49-F238E27FC236}">
                <a16:creationId xmlns:a16="http://schemas.microsoft.com/office/drawing/2014/main" id="{526A2874-2AFC-281C-18B7-03FABDD44C6B}"/>
              </a:ext>
            </a:extLst>
          </p:cNvPr>
          <p:cNvSpPr>
            <a:spLocks noChangeArrowheads="1"/>
          </p:cNvSpPr>
          <p:nvPr/>
        </p:nvSpPr>
        <p:spPr bwMode="auto">
          <a:xfrm>
            <a:off x="1763713" y="1628775"/>
            <a:ext cx="514916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r>
              <a:rPr lang="en-US" altLang="ja-JP" dirty="0">
                <a:latin typeface="Arial" panose="020B0604020202020204" pitchFamily="34" charset="0"/>
              </a:rPr>
              <a:t>  </a:t>
            </a:r>
            <a:r>
              <a:rPr lang="en-US" altLang="ja-JP" b="1" dirty="0">
                <a:solidFill>
                  <a:srgbClr val="FFCC66"/>
                </a:solidFill>
                <a:latin typeface="Arial" panose="020B0604020202020204" pitchFamily="34" charset="0"/>
              </a:rPr>
              <a:t>4 Irrevocable Directives:</a:t>
            </a:r>
          </a:p>
        </p:txBody>
      </p:sp>
      <p:sp>
        <p:nvSpPr>
          <p:cNvPr id="111624" name="Rectangle 8">
            <a:extLst>
              <a:ext uri="{FF2B5EF4-FFF2-40B4-BE49-F238E27FC236}">
                <a16:creationId xmlns:a16="http://schemas.microsoft.com/office/drawing/2014/main" id="{CB8D6F73-3A47-891A-EF13-BF48B123326A}"/>
              </a:ext>
            </a:extLst>
          </p:cNvPr>
          <p:cNvSpPr>
            <a:spLocks noChangeArrowheads="1"/>
          </p:cNvSpPr>
          <p:nvPr/>
        </p:nvSpPr>
        <p:spPr bwMode="auto">
          <a:xfrm>
            <a:off x="969963" y="3430588"/>
            <a:ext cx="1730375" cy="2289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a:p>
            <a:pPr eaLnBrk="1" hangingPunct="1">
              <a:spcBef>
                <a:spcPct val="0"/>
              </a:spcBef>
              <a:buClrTx/>
              <a:buFontTx/>
              <a:buNone/>
            </a:pPr>
            <a:endParaRPr lang="en-US" altLang="ja-JP" sz="1800">
              <a:latin typeface="Arial" panose="020B0604020202020204" pitchFamily="34" charset="0"/>
            </a:endParaRPr>
          </a:p>
        </p:txBody>
      </p:sp>
      <p:sp>
        <p:nvSpPr>
          <p:cNvPr id="111625" name="Text Box 9">
            <a:extLst>
              <a:ext uri="{FF2B5EF4-FFF2-40B4-BE49-F238E27FC236}">
                <a16:creationId xmlns:a16="http://schemas.microsoft.com/office/drawing/2014/main" id="{43CB7BB8-056C-AF83-F39D-8184D04C5B0A}"/>
              </a:ext>
            </a:extLst>
          </p:cNvPr>
          <p:cNvSpPr txBox="1">
            <a:spLocks noChangeArrowheads="1"/>
          </p:cNvSpPr>
          <p:nvPr/>
        </p:nvSpPr>
        <p:spPr bwMode="auto">
          <a:xfrm>
            <a:off x="125610" y="2700089"/>
            <a:ext cx="1559540"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600" b="1" dirty="0">
                <a:latin typeface="Arial" panose="020B0604020202020204" pitchFamily="34" charset="0"/>
              </a:rPr>
              <a:t>　　</a:t>
            </a: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1.</a:t>
            </a:r>
          </a:p>
          <a:p>
            <a:pPr eaLnBrk="1" hangingPunct="1">
              <a:spcBef>
                <a:spcPct val="50000"/>
              </a:spcBef>
              <a:buClrTx/>
              <a:buFontTx/>
              <a:buNone/>
            </a:pPr>
            <a:r>
              <a:rPr lang="en-US" altLang="ja-JP" sz="2400" dirty="0">
                <a:latin typeface="Arial" panose="020B0604020202020204" pitchFamily="34" charset="0"/>
              </a:rPr>
              <a:t>      non-</a:t>
            </a:r>
          </a:p>
          <a:p>
            <a:pPr eaLnBrk="1" hangingPunct="1">
              <a:spcBef>
                <a:spcPct val="50000"/>
              </a:spcBef>
              <a:buClrTx/>
              <a:buFontTx/>
              <a:buNone/>
            </a:pPr>
            <a:r>
              <a:rPr lang="en-US" altLang="ja-JP" sz="2400" dirty="0">
                <a:latin typeface="Arial" panose="020B0604020202020204" pitchFamily="34" charset="0"/>
              </a:rPr>
              <a:t>   violence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respect </a:t>
            </a:r>
          </a:p>
          <a:p>
            <a:pPr algn="ctr" eaLnBrk="1" hangingPunct="1">
              <a:spcBef>
                <a:spcPct val="50000"/>
              </a:spcBef>
              <a:buClrTx/>
              <a:buFontTx/>
              <a:buNone/>
            </a:pPr>
            <a:r>
              <a:rPr lang="en-US" altLang="ja-JP" sz="2400" dirty="0">
                <a:latin typeface="Arial" panose="020B0604020202020204" pitchFamily="34" charset="0"/>
              </a:rPr>
              <a:t>for </a:t>
            </a:r>
          </a:p>
          <a:p>
            <a:pPr algn="ctr" eaLnBrk="1" hangingPunct="1">
              <a:spcBef>
                <a:spcPct val="50000"/>
              </a:spcBef>
              <a:buClrTx/>
              <a:buFontTx/>
              <a:buNone/>
            </a:pPr>
            <a:r>
              <a:rPr lang="en-US" altLang="ja-JP" sz="2400" dirty="0">
                <a:latin typeface="Arial" panose="020B0604020202020204" pitchFamily="34" charset="0"/>
              </a:rPr>
              <a:t>life</a:t>
            </a:r>
            <a:r>
              <a:rPr lang="en-US" altLang="ja-JP" sz="1800" dirty="0">
                <a:latin typeface="Arial" panose="020B0604020202020204" pitchFamily="34" charset="0"/>
              </a:rPr>
              <a:t>  </a:t>
            </a:r>
          </a:p>
          <a:p>
            <a:pPr algn="ctr" eaLnBrk="1" hangingPunct="1">
              <a:spcBef>
                <a:spcPct val="50000"/>
              </a:spcBef>
              <a:buClrTx/>
              <a:buFontTx/>
              <a:buNone/>
            </a:pPr>
            <a:endParaRPr lang="en-US" altLang="ja-JP" sz="2000" dirty="0">
              <a:latin typeface="Arial" panose="020B0604020202020204" pitchFamily="34" charset="0"/>
            </a:endParaRPr>
          </a:p>
          <a:p>
            <a:pPr algn="ctr" eaLnBrk="1" hangingPunct="1">
              <a:spcBef>
                <a:spcPct val="50000"/>
              </a:spcBef>
              <a:buClrTx/>
              <a:buFontTx/>
              <a:buNone/>
            </a:pPr>
            <a:endParaRPr lang="en-US" altLang="ja-JP" sz="2000" dirty="0">
              <a:latin typeface="Arial" panose="020B0604020202020204" pitchFamily="34" charset="0"/>
            </a:endParaRPr>
          </a:p>
        </p:txBody>
      </p:sp>
      <p:sp>
        <p:nvSpPr>
          <p:cNvPr id="111626" name="Text Box 10">
            <a:extLst>
              <a:ext uri="{FF2B5EF4-FFF2-40B4-BE49-F238E27FC236}">
                <a16:creationId xmlns:a16="http://schemas.microsoft.com/office/drawing/2014/main" id="{6AF06A6A-589B-877C-C584-D0C769F9AE51}"/>
              </a:ext>
            </a:extLst>
          </p:cNvPr>
          <p:cNvSpPr txBox="1">
            <a:spLocks noChangeArrowheads="1"/>
          </p:cNvSpPr>
          <p:nvPr/>
        </p:nvSpPr>
        <p:spPr bwMode="auto">
          <a:xfrm>
            <a:off x="3059113" y="3357563"/>
            <a:ext cx="1008062"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000" b="1">
                <a:latin typeface="Arial" panose="020B0604020202020204" pitchFamily="34" charset="0"/>
              </a:rPr>
              <a:t>　</a:t>
            </a:r>
            <a:endParaRPr lang="ja-JP" altLang="en-US" sz="1800" b="1">
              <a:latin typeface="Arial" panose="020B0604020202020204" pitchFamily="34" charset="0"/>
            </a:endParaRPr>
          </a:p>
        </p:txBody>
      </p:sp>
      <p:sp>
        <p:nvSpPr>
          <p:cNvPr id="111627" name="Text Box 11">
            <a:extLst>
              <a:ext uri="{FF2B5EF4-FFF2-40B4-BE49-F238E27FC236}">
                <a16:creationId xmlns:a16="http://schemas.microsoft.com/office/drawing/2014/main" id="{D64F5C86-E1D2-CBF1-EB9E-A8741E6CD281}"/>
              </a:ext>
            </a:extLst>
          </p:cNvPr>
          <p:cNvSpPr txBox="1">
            <a:spLocks noChangeArrowheads="1"/>
          </p:cNvSpPr>
          <p:nvPr/>
        </p:nvSpPr>
        <p:spPr bwMode="auto">
          <a:xfrm>
            <a:off x="1880368" y="2700089"/>
            <a:ext cx="1626910"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2400" b="1" dirty="0">
                <a:latin typeface="Arial" panose="020B0604020202020204" pitchFamily="34" charset="0"/>
              </a:rPr>
              <a:t>　　　 </a:t>
            </a:r>
            <a:r>
              <a:rPr lang="en-US" altLang="ja-JP" sz="2400" dirty="0">
                <a:latin typeface="Arial" panose="020B0604020202020204" pitchFamily="34" charset="0"/>
              </a:rPr>
              <a:t>2. </a:t>
            </a:r>
          </a:p>
          <a:p>
            <a:pPr algn="ctr" eaLnBrk="1" hangingPunct="1">
              <a:spcBef>
                <a:spcPct val="50000"/>
              </a:spcBef>
              <a:buClrTx/>
              <a:buFontTx/>
              <a:buNone/>
            </a:pPr>
            <a:r>
              <a:rPr lang="en-US" altLang="ja-JP" sz="2400" dirty="0">
                <a:latin typeface="Arial" panose="020B0604020202020204" pitchFamily="34" charset="0"/>
              </a:rPr>
              <a:t>solidarity</a:t>
            </a:r>
          </a:p>
          <a:p>
            <a:pPr algn="ctr" eaLnBrk="1" hangingPunct="1">
              <a:spcBef>
                <a:spcPct val="50000"/>
              </a:spcBef>
              <a:buClrTx/>
              <a:buFontTx/>
              <a:buNone/>
            </a:pPr>
            <a:r>
              <a:rPr lang="en-US" altLang="ja-JP" sz="2400" dirty="0">
                <a:latin typeface="Arial" panose="020B0604020202020204" pitchFamily="34" charset="0"/>
              </a:rPr>
              <a:t> &amp;</a:t>
            </a:r>
          </a:p>
          <a:p>
            <a:pPr algn="ctr" eaLnBrk="1" hangingPunct="1">
              <a:spcBef>
                <a:spcPct val="50000"/>
              </a:spcBef>
              <a:buClrTx/>
              <a:buFontTx/>
              <a:buNone/>
            </a:pPr>
            <a:r>
              <a:rPr lang="en-US" altLang="ja-JP" sz="2400" dirty="0">
                <a:latin typeface="Arial" panose="020B0604020202020204" pitchFamily="34" charset="0"/>
              </a:rPr>
              <a:t> just </a:t>
            </a:r>
          </a:p>
          <a:p>
            <a:pPr algn="ctr" eaLnBrk="1" hangingPunct="1">
              <a:spcBef>
                <a:spcPct val="50000"/>
              </a:spcBef>
              <a:buClrTx/>
              <a:buFontTx/>
              <a:buNone/>
            </a:pPr>
            <a:r>
              <a:rPr lang="en-US" altLang="ja-JP" sz="2400" dirty="0">
                <a:latin typeface="Arial" panose="020B0604020202020204" pitchFamily="34" charset="0"/>
              </a:rPr>
              <a:t>economic</a:t>
            </a:r>
          </a:p>
          <a:p>
            <a:pPr algn="ctr" eaLnBrk="1" hangingPunct="1">
              <a:spcBef>
                <a:spcPct val="50000"/>
              </a:spcBef>
              <a:buClrTx/>
              <a:buFontTx/>
              <a:buNone/>
            </a:pPr>
            <a:r>
              <a:rPr lang="en-US" altLang="ja-JP" sz="2400" dirty="0">
                <a:latin typeface="Arial" panose="020B0604020202020204" pitchFamily="34" charset="0"/>
              </a:rPr>
              <a:t>order</a:t>
            </a:r>
          </a:p>
        </p:txBody>
      </p:sp>
      <p:sp>
        <p:nvSpPr>
          <p:cNvPr id="111628" name="Text Box 12">
            <a:extLst>
              <a:ext uri="{FF2B5EF4-FFF2-40B4-BE49-F238E27FC236}">
                <a16:creationId xmlns:a16="http://schemas.microsoft.com/office/drawing/2014/main" id="{ED994B70-C84D-E13C-4157-DC3A417EF4DE}"/>
              </a:ext>
            </a:extLst>
          </p:cNvPr>
          <p:cNvSpPr txBox="1">
            <a:spLocks noChangeArrowheads="1"/>
          </p:cNvSpPr>
          <p:nvPr/>
        </p:nvSpPr>
        <p:spPr bwMode="auto">
          <a:xfrm>
            <a:off x="3487701" y="2682871"/>
            <a:ext cx="1761705" cy="323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ja-JP" altLang="en-US" sz="1800" b="1" dirty="0">
                <a:latin typeface="Arial" panose="020B0604020202020204" pitchFamily="34" charset="0"/>
              </a:rPr>
              <a:t>　　</a:t>
            </a:r>
            <a:r>
              <a:rPr lang="ja-JP" altLang="en-US" sz="2400" b="1" dirty="0">
                <a:latin typeface="Arial" panose="020B0604020202020204" pitchFamily="34" charset="0"/>
              </a:rPr>
              <a:t>　   </a:t>
            </a:r>
            <a:r>
              <a:rPr lang="en-US" altLang="ja-JP" sz="2400" dirty="0">
                <a:latin typeface="Arial" panose="020B0604020202020204" pitchFamily="34" charset="0"/>
              </a:rPr>
              <a:t>3.     </a:t>
            </a:r>
          </a:p>
          <a:p>
            <a:pPr algn="ctr" eaLnBrk="1" hangingPunct="1">
              <a:spcBef>
                <a:spcPct val="50000"/>
              </a:spcBef>
              <a:buClrTx/>
              <a:buFontTx/>
              <a:buNone/>
            </a:pPr>
            <a:r>
              <a:rPr lang="en-US" altLang="ja-JP" sz="2400" dirty="0">
                <a:latin typeface="Arial" panose="020B0604020202020204" pitchFamily="34" charset="0"/>
              </a:rPr>
              <a:t>tolerance </a:t>
            </a:r>
          </a:p>
          <a:p>
            <a:pPr algn="ctr" eaLnBrk="1" hangingPunct="1">
              <a:spcBef>
                <a:spcPct val="50000"/>
              </a:spcBef>
              <a:buClrTx/>
              <a:buFontTx/>
              <a:buNone/>
            </a:pPr>
            <a:r>
              <a:rPr lang="en-US" altLang="ja-JP" sz="2400" dirty="0">
                <a:latin typeface="Arial" panose="020B0604020202020204" pitchFamily="34" charset="0"/>
              </a:rPr>
              <a:t>&amp; </a:t>
            </a:r>
          </a:p>
          <a:p>
            <a:pPr algn="ctr" eaLnBrk="1" hangingPunct="1">
              <a:spcBef>
                <a:spcPct val="50000"/>
              </a:spcBef>
              <a:buClrTx/>
              <a:buFontTx/>
              <a:buNone/>
            </a:pPr>
            <a:r>
              <a:rPr lang="en-US" altLang="ja-JP" sz="2400" dirty="0">
                <a:latin typeface="Arial" panose="020B0604020202020204" pitchFamily="34" charset="0"/>
              </a:rPr>
              <a:t>a life </a:t>
            </a:r>
          </a:p>
          <a:p>
            <a:pPr algn="ctr" eaLnBrk="1" hangingPunct="1">
              <a:spcBef>
                <a:spcPct val="50000"/>
              </a:spcBef>
              <a:buClrTx/>
              <a:buFontTx/>
              <a:buNone/>
            </a:pPr>
            <a:r>
              <a:rPr lang="en-US" altLang="ja-JP" sz="2400" dirty="0">
                <a:latin typeface="Arial" panose="020B0604020202020204" pitchFamily="34" charset="0"/>
              </a:rPr>
              <a:t>of </a:t>
            </a:r>
          </a:p>
          <a:p>
            <a:pPr algn="ctr" eaLnBrk="1" hangingPunct="1">
              <a:spcBef>
                <a:spcPct val="50000"/>
              </a:spcBef>
              <a:buClrTx/>
              <a:buFontTx/>
              <a:buNone/>
            </a:pPr>
            <a:r>
              <a:rPr lang="en-US" altLang="ja-JP" sz="2400" dirty="0">
                <a:latin typeface="Arial" panose="020B0604020202020204" pitchFamily="34" charset="0"/>
              </a:rPr>
              <a:t>truthfulness</a:t>
            </a:r>
          </a:p>
        </p:txBody>
      </p:sp>
      <p:sp>
        <p:nvSpPr>
          <p:cNvPr id="111629" name="Text Box 13">
            <a:extLst>
              <a:ext uri="{FF2B5EF4-FFF2-40B4-BE49-F238E27FC236}">
                <a16:creationId xmlns:a16="http://schemas.microsoft.com/office/drawing/2014/main" id="{20715127-A1EC-6038-10E8-7B0EC3C21D3E}"/>
              </a:ext>
            </a:extLst>
          </p:cNvPr>
          <p:cNvSpPr txBox="1">
            <a:spLocks noChangeArrowheads="1"/>
          </p:cNvSpPr>
          <p:nvPr/>
        </p:nvSpPr>
        <p:spPr bwMode="auto">
          <a:xfrm>
            <a:off x="5265609" y="2623243"/>
            <a:ext cx="1891439" cy="4201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algn="ctr" eaLnBrk="1" hangingPunct="1">
              <a:spcBef>
                <a:spcPct val="50000"/>
              </a:spcBef>
              <a:buClrTx/>
              <a:buFontTx/>
              <a:buNone/>
            </a:pPr>
            <a:r>
              <a:rPr lang="en-US" altLang="ja-JP" sz="1800" dirty="0">
                <a:latin typeface="Arial" panose="020B0604020202020204" pitchFamily="34" charset="0"/>
              </a:rPr>
              <a:t> </a:t>
            </a:r>
            <a:r>
              <a:rPr lang="en-US" altLang="ja-JP" sz="2400" dirty="0">
                <a:latin typeface="Arial" panose="020B0604020202020204" pitchFamily="34" charset="0"/>
              </a:rPr>
              <a:t>4.       </a:t>
            </a:r>
          </a:p>
          <a:p>
            <a:pPr algn="ctr" eaLnBrk="1" hangingPunct="1">
              <a:spcBef>
                <a:spcPct val="50000"/>
              </a:spcBef>
              <a:buClrTx/>
              <a:buFontTx/>
              <a:buNone/>
            </a:pPr>
            <a:r>
              <a:rPr lang="en-US" altLang="ja-JP" sz="2400" dirty="0">
                <a:latin typeface="Arial" panose="020B0604020202020204" pitchFamily="34" charset="0"/>
              </a:rPr>
              <a:t>equal rights </a:t>
            </a:r>
          </a:p>
          <a:p>
            <a:pPr algn="ctr" eaLnBrk="1" hangingPunct="1">
              <a:spcBef>
                <a:spcPct val="50000"/>
              </a:spcBef>
              <a:buClrTx/>
              <a:buFontTx/>
              <a:buNone/>
            </a:pPr>
            <a:r>
              <a:rPr lang="en-US" altLang="ja-JP" sz="2400" dirty="0">
                <a:latin typeface="Arial" panose="020B0604020202020204" pitchFamily="34" charset="0"/>
              </a:rPr>
              <a:t>&amp;</a:t>
            </a:r>
          </a:p>
          <a:p>
            <a:pPr algn="ctr" eaLnBrk="1" hangingPunct="1">
              <a:spcBef>
                <a:spcPct val="50000"/>
              </a:spcBef>
              <a:buClrTx/>
              <a:buFontTx/>
              <a:buNone/>
            </a:pPr>
            <a:r>
              <a:rPr lang="en-US" altLang="ja-JP" sz="2400" dirty="0">
                <a:latin typeface="Arial" panose="020B0604020202020204" pitchFamily="34" charset="0"/>
              </a:rPr>
              <a:t>partnership</a:t>
            </a:r>
          </a:p>
          <a:p>
            <a:pPr algn="ctr" eaLnBrk="1" hangingPunct="1">
              <a:spcBef>
                <a:spcPct val="50000"/>
              </a:spcBef>
              <a:buClrTx/>
              <a:buFontTx/>
              <a:buNone/>
            </a:pPr>
            <a:r>
              <a:rPr lang="en-US" altLang="ja-JP" sz="2400" dirty="0">
                <a:latin typeface="Arial" panose="020B0604020202020204" pitchFamily="34" charset="0"/>
              </a:rPr>
              <a:t> between</a:t>
            </a:r>
          </a:p>
          <a:p>
            <a:pPr algn="ctr" eaLnBrk="1" hangingPunct="1">
              <a:spcBef>
                <a:spcPct val="50000"/>
              </a:spcBef>
              <a:buClrTx/>
              <a:buFontTx/>
              <a:buNone/>
            </a:pPr>
            <a:r>
              <a:rPr lang="en-US" altLang="ja-JP" sz="2400" dirty="0">
                <a:latin typeface="Arial" panose="020B0604020202020204" pitchFamily="34" charset="0"/>
              </a:rPr>
              <a:t>  men and</a:t>
            </a:r>
          </a:p>
          <a:p>
            <a:pPr algn="ctr" eaLnBrk="1" hangingPunct="1">
              <a:spcBef>
                <a:spcPct val="50000"/>
              </a:spcBef>
              <a:buClrTx/>
              <a:buFontTx/>
              <a:buNone/>
            </a:pPr>
            <a:r>
              <a:rPr lang="en-US" altLang="ja-JP" sz="2400" dirty="0">
                <a:latin typeface="Arial" panose="020B0604020202020204" pitchFamily="34" charset="0"/>
              </a:rPr>
              <a:t> women</a:t>
            </a:r>
          </a:p>
          <a:p>
            <a:pPr eaLnBrk="1" hangingPunct="1">
              <a:spcBef>
                <a:spcPct val="50000"/>
              </a:spcBef>
              <a:buClrTx/>
              <a:buFontTx/>
              <a:buNone/>
            </a:pPr>
            <a:endParaRPr lang="en-US" altLang="ja-JP" sz="1800" b="1" dirty="0">
              <a:latin typeface="Arial" panose="020B0604020202020204" pitchFamily="34" charset="0"/>
            </a:endParaRPr>
          </a:p>
        </p:txBody>
      </p:sp>
      <p:sp>
        <p:nvSpPr>
          <p:cNvPr id="111630" name="Text Box 14">
            <a:extLst>
              <a:ext uri="{FF2B5EF4-FFF2-40B4-BE49-F238E27FC236}">
                <a16:creationId xmlns:a16="http://schemas.microsoft.com/office/drawing/2014/main" id="{FC28D0C0-C7BA-4AE8-B66F-629996F28A7E}"/>
              </a:ext>
            </a:extLst>
          </p:cNvPr>
          <p:cNvSpPr txBox="1">
            <a:spLocks noChangeArrowheads="1"/>
          </p:cNvSpPr>
          <p:nvPr/>
        </p:nvSpPr>
        <p:spPr bwMode="auto">
          <a:xfrm>
            <a:off x="827088" y="1052513"/>
            <a:ext cx="7632700"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400" b="1">
                <a:solidFill>
                  <a:srgbClr val="93FAFD"/>
                </a:solidFill>
                <a:latin typeface="Arial" panose="020B0604020202020204" pitchFamily="34" charset="0"/>
              </a:rPr>
              <a:t>   </a:t>
            </a:r>
            <a:r>
              <a:rPr lang="en-US" altLang="ja-JP" sz="2400" b="1">
                <a:solidFill>
                  <a:srgbClr val="9BBDF5"/>
                </a:solidFill>
                <a:latin typeface="Arial" panose="020B0604020202020204" pitchFamily="34" charset="0"/>
              </a:rPr>
              <a:t>Parliament of World’s Religions, Chicago, 1993</a:t>
            </a:r>
          </a:p>
        </p:txBody>
      </p:sp>
      <p:sp>
        <p:nvSpPr>
          <p:cNvPr id="111631" name="Text Box 15">
            <a:extLst>
              <a:ext uri="{FF2B5EF4-FFF2-40B4-BE49-F238E27FC236}">
                <a16:creationId xmlns:a16="http://schemas.microsoft.com/office/drawing/2014/main" id="{4D8991B6-A6B3-4DB3-0810-01F0471751F3}"/>
              </a:ext>
            </a:extLst>
          </p:cNvPr>
          <p:cNvSpPr txBox="1">
            <a:spLocks noChangeArrowheads="1"/>
          </p:cNvSpPr>
          <p:nvPr/>
        </p:nvSpPr>
        <p:spPr bwMode="auto">
          <a:xfrm flipH="1">
            <a:off x="8604250" y="836613"/>
            <a:ext cx="144463" cy="579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endParaRPr lang="en-US" altLang="en-US">
              <a:latin typeface="Arial" panose="020B0604020202020204" pitchFamily="34" charset="0"/>
            </a:endParaRPr>
          </a:p>
        </p:txBody>
      </p:sp>
      <p:sp>
        <p:nvSpPr>
          <p:cNvPr id="111632" name="Text Box 16">
            <a:extLst>
              <a:ext uri="{FF2B5EF4-FFF2-40B4-BE49-F238E27FC236}">
                <a16:creationId xmlns:a16="http://schemas.microsoft.com/office/drawing/2014/main" id="{9EB757D6-1DC2-EE37-756F-98800038B8FB}"/>
              </a:ext>
            </a:extLst>
          </p:cNvPr>
          <p:cNvSpPr txBox="1">
            <a:spLocks noChangeArrowheads="1"/>
          </p:cNvSpPr>
          <p:nvPr/>
        </p:nvSpPr>
        <p:spPr bwMode="auto">
          <a:xfrm>
            <a:off x="2089368" y="2163758"/>
            <a:ext cx="5472112" cy="519113"/>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50000"/>
              </a:spcBef>
              <a:buClrTx/>
              <a:buFontTx/>
              <a:buNone/>
            </a:pPr>
            <a:r>
              <a:rPr lang="en-US" altLang="ja-JP" sz="2800">
                <a:latin typeface="Arial" panose="020B0604020202020204" pitchFamily="34" charset="0"/>
              </a:rPr>
              <a:t>Commitment to the culture of</a:t>
            </a:r>
          </a:p>
        </p:txBody>
      </p:sp>
      <p:sp>
        <p:nvSpPr>
          <p:cNvPr id="2" name="AutoShape 3">
            <a:extLst>
              <a:ext uri="{FF2B5EF4-FFF2-40B4-BE49-F238E27FC236}">
                <a16:creationId xmlns:a16="http://schemas.microsoft.com/office/drawing/2014/main" id="{35428FA8-8A2F-6D93-AD7D-FD5AD6E50D78}"/>
              </a:ext>
            </a:extLst>
          </p:cNvPr>
          <p:cNvSpPr>
            <a:spLocks noChangeArrowheads="1"/>
          </p:cNvSpPr>
          <p:nvPr/>
        </p:nvSpPr>
        <p:spPr bwMode="auto">
          <a:xfrm>
            <a:off x="7228589" y="3088701"/>
            <a:ext cx="1752574" cy="3260725"/>
          </a:xfrm>
          <a:prstGeom prst="roundRect">
            <a:avLst>
              <a:gd name="adj" fmla="val 13745"/>
            </a:avLst>
          </a:prstGeom>
          <a:solidFill>
            <a:srgbClr val="7030A0"/>
          </a:solidFill>
          <a:ln w="38100">
            <a:solidFill>
              <a:schemeClr val="tx1"/>
            </a:solidFill>
            <a:round/>
            <a:headEnd/>
            <a:tailEnd/>
          </a:ln>
          <a:effectLst/>
        </p:spPr>
        <p:txBody>
          <a:bodyPr wrap="none" anchor="ctr"/>
          <a:lstStyle>
            <a:lvl1pPr>
              <a:spcBef>
                <a:spcPct val="20000"/>
              </a:spcBef>
              <a:buClr>
                <a:schemeClr val="accent2"/>
              </a:buClr>
              <a:buChar char="•"/>
              <a:defRPr sz="3200">
                <a:solidFill>
                  <a:schemeClr val="tx1"/>
                </a:solidFill>
                <a:latin typeface="ＭＳ Ｐゴシック" panose="020B0600070205080204" pitchFamily="34" charset="-128"/>
                <a:ea typeface="ＭＳ Ｐゴシック" panose="020B0600070205080204" pitchFamily="34" charset="-128"/>
              </a:defRPr>
            </a:lvl1pPr>
            <a:lvl2pPr marL="742950" indent="-285750">
              <a:spcBef>
                <a:spcPct val="20000"/>
              </a:spcBef>
              <a:buClr>
                <a:schemeClr val="tx2"/>
              </a:buClr>
              <a:buFont typeface="Arial" panose="020B0604020202020204" pitchFamily="34" charset="0"/>
              <a:buChar char="–"/>
              <a:defRPr sz="2800">
                <a:solidFill>
                  <a:schemeClr val="tx1"/>
                </a:solidFill>
                <a:latin typeface="ＭＳ Ｐゴシック" panose="020B0600070205080204" pitchFamily="34" charset="-128"/>
                <a:ea typeface="ＭＳ Ｐゴシック" panose="020B0600070205080204" pitchFamily="34" charset="-128"/>
              </a:defRPr>
            </a:lvl2pPr>
            <a:lvl3pPr marL="1143000" indent="-228600">
              <a:spcBef>
                <a:spcPct val="20000"/>
              </a:spcBef>
              <a:buClr>
                <a:schemeClr val="tx2"/>
              </a:buClr>
              <a:buChar char="•"/>
              <a:defRPr sz="2400">
                <a:solidFill>
                  <a:schemeClr val="tx1"/>
                </a:solidFill>
                <a:latin typeface="ＭＳ Ｐゴシック" panose="020B0600070205080204" pitchFamily="34" charset="-128"/>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4pPr>
            <a:lvl5pPr marL="2057400" indent="-228600">
              <a:spcBef>
                <a:spcPct val="20000"/>
              </a:spcBef>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5pPr>
            <a:lvl6pPr marL="25146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6pPr>
            <a:lvl7pPr marL="29718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7pPr>
            <a:lvl8pPr marL="34290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8pPr>
            <a:lvl9pPr marL="3886200" indent="-228600" eaLnBrk="0" fontAlgn="base" hangingPunct="0">
              <a:spcBef>
                <a:spcPct val="20000"/>
              </a:spcBef>
              <a:spcAft>
                <a:spcPct val="0"/>
              </a:spcAft>
              <a:buClr>
                <a:schemeClr val="tx2"/>
              </a:buClr>
              <a:buChar char="»"/>
              <a:defRPr sz="2000">
                <a:solidFill>
                  <a:schemeClr val="tx1"/>
                </a:solidFill>
                <a:latin typeface="ＭＳ Ｐゴシック" panose="020B0600070205080204" pitchFamily="34" charset="-128"/>
                <a:ea typeface="ＭＳ Ｐゴシック" panose="020B0600070205080204" pitchFamily="34" charset="-128"/>
              </a:defRPr>
            </a:lvl9pPr>
          </a:lstStyle>
          <a:p>
            <a:pPr eaLnBrk="1" hangingPunct="1">
              <a:spcBef>
                <a:spcPct val="0"/>
              </a:spcBef>
              <a:buClrTx/>
              <a:buFontTx/>
              <a:buNone/>
            </a:pPr>
            <a:endParaRPr lang="en-US" altLang="en-US" sz="1400">
              <a:latin typeface="Arial" panose="020B0604020202020204" pitchFamily="34" charset="0"/>
            </a:endParaRPr>
          </a:p>
        </p:txBody>
      </p:sp>
      <p:sp>
        <p:nvSpPr>
          <p:cNvPr id="4" name="TextBox 3">
            <a:extLst>
              <a:ext uri="{FF2B5EF4-FFF2-40B4-BE49-F238E27FC236}">
                <a16:creationId xmlns:a16="http://schemas.microsoft.com/office/drawing/2014/main" id="{45F193DB-388E-D845-6748-C5F9DC1DCC73}"/>
              </a:ext>
            </a:extLst>
          </p:cNvPr>
          <p:cNvSpPr txBox="1"/>
          <p:nvPr/>
        </p:nvSpPr>
        <p:spPr>
          <a:xfrm>
            <a:off x="2286000" y="2514119"/>
            <a:ext cx="4572000" cy="261610"/>
          </a:xfrm>
          <a:prstGeom prst="rect">
            <a:avLst/>
          </a:prstGeom>
          <a:noFill/>
        </p:spPr>
        <p:txBody>
          <a:bodyPr wrap="square">
            <a:spAutoFit/>
          </a:bodyPr>
          <a:lstStyle/>
          <a:p>
            <a:pPr algn="ctr" eaLnBrk="1" hangingPunct="1">
              <a:spcBef>
                <a:spcPct val="50000"/>
              </a:spcBef>
              <a:buClrTx/>
              <a:buFontTx/>
              <a:buNone/>
            </a:pPr>
            <a:r>
              <a:rPr lang="en-US" altLang="ja-JP" sz="1100" dirty="0">
                <a:latin typeface="Arial" panose="020B0604020202020204" pitchFamily="34" charset="0"/>
              </a:rPr>
              <a:t> </a:t>
            </a:r>
            <a:endParaRPr lang="en-US" altLang="ja-JP" sz="1400" dirty="0">
              <a:latin typeface="Arial" panose="020B0604020202020204" pitchFamily="34" charset="0"/>
            </a:endParaRPr>
          </a:p>
        </p:txBody>
      </p:sp>
      <p:sp>
        <p:nvSpPr>
          <p:cNvPr id="8" name="TextBox 7">
            <a:extLst>
              <a:ext uri="{FF2B5EF4-FFF2-40B4-BE49-F238E27FC236}">
                <a16:creationId xmlns:a16="http://schemas.microsoft.com/office/drawing/2014/main" id="{784D9CF2-A14D-7EB7-8804-0766F3141A5D}"/>
              </a:ext>
            </a:extLst>
          </p:cNvPr>
          <p:cNvSpPr txBox="1"/>
          <p:nvPr/>
        </p:nvSpPr>
        <p:spPr>
          <a:xfrm>
            <a:off x="7340870" y="2498832"/>
            <a:ext cx="1519124" cy="3877985"/>
          </a:xfrm>
          <a:prstGeom prst="rect">
            <a:avLst/>
          </a:prstGeom>
          <a:noFill/>
        </p:spPr>
        <p:txBody>
          <a:bodyPr wrap="square">
            <a:spAutoFit/>
          </a:bodyPr>
          <a:lstStyle/>
          <a:p>
            <a:pPr algn="ctr" eaLnBrk="1" hangingPunct="1">
              <a:spcBef>
                <a:spcPct val="50000"/>
              </a:spcBef>
              <a:buClrTx/>
            </a:pPr>
            <a:r>
              <a:rPr lang="en-US" sz="2800" dirty="0">
                <a:latin typeface="Inter"/>
              </a:rPr>
              <a:t>5.  </a:t>
            </a:r>
          </a:p>
          <a:p>
            <a:pPr algn="ctr" eaLnBrk="1" hangingPunct="1">
              <a:spcBef>
                <a:spcPct val="50000"/>
              </a:spcBef>
              <a:buClrTx/>
            </a:pPr>
            <a:r>
              <a:rPr lang="en-US" sz="2800" dirty="0">
                <a:latin typeface="Inter"/>
              </a:rPr>
              <a:t>s</a:t>
            </a:r>
            <a:r>
              <a:rPr lang="en-US" sz="2800" b="0" i="0" dirty="0">
                <a:effectLst/>
                <a:latin typeface="Inter"/>
              </a:rPr>
              <a:t>ustain-</a:t>
            </a:r>
          </a:p>
          <a:p>
            <a:pPr algn="ctr" eaLnBrk="1" hangingPunct="1">
              <a:spcBef>
                <a:spcPct val="50000"/>
              </a:spcBef>
              <a:buClrTx/>
            </a:pPr>
            <a:r>
              <a:rPr lang="en-US" sz="2800" b="0" i="0" dirty="0">
                <a:effectLst/>
                <a:latin typeface="Inter"/>
              </a:rPr>
              <a:t>ability </a:t>
            </a:r>
          </a:p>
          <a:p>
            <a:pPr algn="ctr" eaLnBrk="1" hangingPunct="1">
              <a:spcBef>
                <a:spcPct val="50000"/>
              </a:spcBef>
              <a:buClrTx/>
            </a:pPr>
            <a:r>
              <a:rPr lang="en-US" sz="2400" b="0" i="0" dirty="0">
                <a:effectLst/>
                <a:latin typeface="Inter"/>
              </a:rPr>
              <a:t>&amp; </a:t>
            </a:r>
          </a:p>
          <a:p>
            <a:pPr algn="ctr" eaLnBrk="1" hangingPunct="1">
              <a:spcBef>
                <a:spcPct val="50000"/>
              </a:spcBef>
              <a:buClrTx/>
            </a:pPr>
            <a:r>
              <a:rPr lang="en-US" sz="2800" b="0" i="0" dirty="0">
                <a:effectLst/>
                <a:latin typeface="Inter"/>
              </a:rPr>
              <a:t>care for the earth</a:t>
            </a:r>
            <a:endParaRPr lang="en-US" altLang="ja-JP" sz="2800" dirty="0">
              <a:latin typeface="Arial" panose="020B0604020202020204" pitchFamily="34" charset="0"/>
            </a:endParaRPr>
          </a:p>
        </p:txBody>
      </p:sp>
      <p:pic>
        <p:nvPicPr>
          <p:cNvPr id="9" name="Picture 8" descr="A poster with a picture of the earth and the galaxy&#10;&#10;Description automatically generated">
            <a:extLst>
              <a:ext uri="{FF2B5EF4-FFF2-40B4-BE49-F238E27FC236}">
                <a16:creationId xmlns:a16="http://schemas.microsoft.com/office/drawing/2014/main" id="{DCAF1D34-4605-1617-8C92-B19BD86E0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80" y="-460749"/>
            <a:ext cx="10441160" cy="8277111"/>
          </a:xfrm>
          <a:prstGeom prst="rect">
            <a:avLst/>
          </a:prstGeom>
        </p:spPr>
      </p:pic>
      <p:sp>
        <p:nvSpPr>
          <p:cNvPr id="5" name="TextBox 4">
            <a:extLst>
              <a:ext uri="{FF2B5EF4-FFF2-40B4-BE49-F238E27FC236}">
                <a16:creationId xmlns:a16="http://schemas.microsoft.com/office/drawing/2014/main" id="{D9BB4847-BFBF-C292-74FC-6B3FC5550247}"/>
              </a:ext>
            </a:extLst>
          </p:cNvPr>
          <p:cNvSpPr txBox="1"/>
          <p:nvPr/>
        </p:nvSpPr>
        <p:spPr>
          <a:xfrm>
            <a:off x="10763427" y="5670564"/>
            <a:ext cx="693829" cy="49275"/>
          </a:xfrm>
          <a:prstGeom prst="rect">
            <a:avLst/>
          </a:prstGeom>
          <a:noFill/>
        </p:spPr>
        <p:txBody>
          <a:bodyPr wrap="square">
            <a:spAutoFit/>
          </a:bodyPr>
          <a:lstStyle/>
          <a:p>
            <a:endParaRPr lang="en-US" dirty="0"/>
          </a:p>
        </p:txBody>
      </p:sp>
      <p:sp>
        <p:nvSpPr>
          <p:cNvPr id="7" name="TextBox 6">
            <a:extLst>
              <a:ext uri="{FF2B5EF4-FFF2-40B4-BE49-F238E27FC236}">
                <a16:creationId xmlns:a16="http://schemas.microsoft.com/office/drawing/2014/main" id="{415A1F7E-E156-896A-9222-90C72D7F6702}"/>
              </a:ext>
            </a:extLst>
          </p:cNvPr>
          <p:cNvSpPr txBox="1"/>
          <p:nvPr/>
        </p:nvSpPr>
        <p:spPr>
          <a:xfrm>
            <a:off x="1174007" y="3756694"/>
            <a:ext cx="1783505" cy="1384995"/>
          </a:xfrm>
          <a:prstGeom prst="rect">
            <a:avLst/>
          </a:prstGeom>
          <a:noFill/>
        </p:spPr>
        <p:txBody>
          <a:bodyPr wrap="square">
            <a:spAutoFit/>
          </a:bodyPr>
          <a:lstStyle/>
          <a:p>
            <a:r>
              <a:rPr lang="en-US" sz="1400" dirty="0"/>
              <a:t>a clear crystal ball</a:t>
            </a:r>
          </a:p>
          <a:p>
            <a:r>
              <a:rPr lang="en-US" sz="1400" dirty="0"/>
              <a:t>in the Solar System, halfway from the cent</a:t>
            </a:r>
            <a:r>
              <a:rPr lang="en-US" dirty="0"/>
              <a:t>er of the Milky</a:t>
            </a:r>
          </a:p>
          <a:p>
            <a:r>
              <a:rPr lang="en-US" dirty="0"/>
              <a:t>Way galaxy.</a:t>
            </a:r>
            <a:r>
              <a:rPr lang="en-US" sz="1400" dirty="0"/>
              <a:t> </a:t>
            </a:r>
            <a:endParaRPr lang="en-US" dirty="0"/>
          </a:p>
          <a:p>
            <a:r>
              <a:rPr lang="en-US" sz="1400" dirty="0"/>
              <a:t>.”</a:t>
            </a:r>
            <a:endParaRPr lang="en-US" dirty="0"/>
          </a:p>
        </p:txBody>
      </p:sp>
      <p:sp>
        <p:nvSpPr>
          <p:cNvPr id="3" name="TextBox 2">
            <a:extLst>
              <a:ext uri="{FF2B5EF4-FFF2-40B4-BE49-F238E27FC236}">
                <a16:creationId xmlns:a16="http://schemas.microsoft.com/office/drawing/2014/main" id="{E79D0134-E292-79AE-2817-3FFE2B19696D}"/>
              </a:ext>
            </a:extLst>
          </p:cNvPr>
          <p:cNvSpPr txBox="1"/>
          <p:nvPr/>
        </p:nvSpPr>
        <p:spPr>
          <a:xfrm flipV="1">
            <a:off x="2606030" y="3573017"/>
            <a:ext cx="146282" cy="10479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283019719"/>
      </p:ext>
    </p:extLst>
  </p:cSld>
  <p:clrMapOvr>
    <a:masterClrMapping/>
  </p:clrMapOvr>
  <p:extLst>
    <p:ext uri="{6950BFC3-D8DA-4A85-94F7-54DA5524770B}">
      <p188:commentRel xmlns:p188="http://schemas.microsoft.com/office/powerpoint/2018/8/main" r:id="rId2"/>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ind turtle">
            <a:extLst>
              <a:ext uri="{FF2B5EF4-FFF2-40B4-BE49-F238E27FC236}">
                <a16:creationId xmlns:a16="http://schemas.microsoft.com/office/drawing/2014/main" id="{35F65DD3-6304-C3EF-D7F9-DEC6A82DC0E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044624" y="0"/>
            <a:ext cx="21361815" cy="12129680"/>
          </a:xfrm>
          <a:prstGeom prst="rect">
            <a:avLst/>
          </a:prstGeom>
        </p:spPr>
      </p:pic>
      <p:sp>
        <p:nvSpPr>
          <p:cNvPr id="5" name="TextBox 4">
            <a:extLst>
              <a:ext uri="{FF2B5EF4-FFF2-40B4-BE49-F238E27FC236}">
                <a16:creationId xmlns:a16="http://schemas.microsoft.com/office/drawing/2014/main" id="{2D3515A8-6522-3DFF-8E78-AC5CC7D3BAFB}"/>
              </a:ext>
            </a:extLst>
          </p:cNvPr>
          <p:cNvSpPr txBox="1"/>
          <p:nvPr/>
        </p:nvSpPr>
        <p:spPr>
          <a:xfrm>
            <a:off x="3275856" y="461459"/>
            <a:ext cx="4536504" cy="707886"/>
          </a:xfrm>
          <a:prstGeom prst="rect">
            <a:avLst/>
          </a:prstGeom>
          <a:noFill/>
        </p:spPr>
        <p:txBody>
          <a:bodyPr wrap="square" rtlCol="0">
            <a:spAutoFit/>
          </a:bodyPr>
          <a:lstStyle/>
          <a:p>
            <a:r>
              <a:rPr lang="en-US" sz="4000" dirty="0">
                <a:latin typeface="+mj-lt"/>
                <a:ea typeface="MS Gothic" panose="020B0609070205080204" pitchFamily="49" charset="-128"/>
                <a:cs typeface="Times New Roman" panose="02020603050405020304" pitchFamily="18" charset="0"/>
              </a:rPr>
              <a:t>Rare Is Human Life</a:t>
            </a:r>
          </a:p>
        </p:txBody>
      </p:sp>
      <p:sp>
        <p:nvSpPr>
          <p:cNvPr id="6" name="TextBox 5">
            <a:extLst>
              <a:ext uri="{FF2B5EF4-FFF2-40B4-BE49-F238E27FC236}">
                <a16:creationId xmlns:a16="http://schemas.microsoft.com/office/drawing/2014/main" id="{54EBAD80-ECC0-FE34-DD71-5C3F251368C0}"/>
              </a:ext>
            </a:extLst>
          </p:cNvPr>
          <p:cNvSpPr txBox="1"/>
          <p:nvPr/>
        </p:nvSpPr>
        <p:spPr>
          <a:xfrm>
            <a:off x="1547664" y="1556792"/>
            <a:ext cx="6871189" cy="3785652"/>
          </a:xfrm>
          <a:prstGeom prst="rect">
            <a:avLst/>
          </a:prstGeom>
          <a:noFill/>
        </p:spPr>
        <p:txBody>
          <a:bodyPr wrap="square" rtlCol="0">
            <a:spAutoFit/>
          </a:bodyPr>
          <a:lstStyle/>
          <a:p>
            <a:r>
              <a:rPr lang="en-US" sz="2400" dirty="0"/>
              <a:t>The Buddha said, </a:t>
            </a:r>
          </a:p>
          <a:p>
            <a:endParaRPr lang="en-US" sz="2400" dirty="0"/>
          </a:p>
          <a:p>
            <a:r>
              <a:rPr lang="en-US" sz="2400" dirty="0"/>
              <a:t>“To be born as a human being is rare, like a blind turtle living at the bottom of the ocean coming up to the surface of it once in a hundred years and accidently sticking its head into a hole </a:t>
            </a:r>
            <a:r>
              <a:rPr lang="en-US" sz="2400"/>
              <a:t>of a floating </a:t>
            </a:r>
            <a:r>
              <a:rPr lang="en-US" sz="2400" dirty="0"/>
              <a:t>log.</a:t>
            </a:r>
          </a:p>
          <a:p>
            <a:endParaRPr lang="en-US" sz="2400" dirty="0"/>
          </a:p>
          <a:p>
            <a:r>
              <a:rPr lang="en-US" sz="2400" dirty="0"/>
              <a:t>Rarer and more precious is it for a human being to encounter the Awakened Way!”</a:t>
            </a:r>
          </a:p>
        </p:txBody>
      </p:sp>
    </p:spTree>
    <p:extLst>
      <p:ext uri="{BB962C8B-B14F-4D97-AF65-F5344CB8AC3E}">
        <p14:creationId xmlns:p14="http://schemas.microsoft.com/office/powerpoint/2010/main" val="1078876242"/>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67AD391D-66F2-7D75-D7B2-E1371B40282E}"/>
              </a:ext>
            </a:extLst>
          </p:cNvPr>
          <p:cNvSpPr>
            <a:spLocks noGrp="1" noChangeArrowheads="1"/>
          </p:cNvSpPr>
          <p:nvPr>
            <p:ph type="title"/>
          </p:nvPr>
        </p:nvSpPr>
        <p:spPr>
          <a:xfrm>
            <a:off x="2892956" y="2865775"/>
            <a:ext cx="4464050" cy="868363"/>
          </a:xfrm>
          <a:extLst>
            <a:ext uri="{91240B29-F687-4F45-9708-019B960494DF}">
              <a14:hiddenLine xmlns:a14="http://schemas.microsoft.com/office/drawing/2010/main" w="3175" cmpd="sng">
                <a:solidFill>
                  <a:schemeClr val="tx1"/>
                </a:solidFill>
                <a:miter lim="800000"/>
                <a:headEnd/>
                <a:tailEnd/>
              </a14:hiddenLine>
            </a:ext>
          </a:extLst>
        </p:spPr>
        <p:txBody>
          <a:bodyPr>
            <a:normAutofit fontScale="90000"/>
          </a:bodyPr>
          <a:lstStyle/>
          <a:p>
            <a:pPr eaLnBrk="1" hangingPunct="1"/>
            <a:r>
              <a:rPr lang="en-US" altLang="ja-JP" sz="4400" dirty="0">
                <a:solidFill>
                  <a:srgbClr val="BFE8F9"/>
                </a:solidFill>
              </a:rPr>
              <a:t>A Clear     </a:t>
            </a:r>
            <a:br>
              <a:rPr lang="en-US" altLang="ja-JP" sz="4400" dirty="0">
                <a:solidFill>
                  <a:srgbClr val="BFE8F9"/>
                </a:solidFill>
              </a:rPr>
            </a:br>
            <a:r>
              <a:rPr lang="en-US" altLang="ja-JP" sz="4400" dirty="0">
                <a:solidFill>
                  <a:srgbClr val="BFE8F9"/>
                </a:solidFill>
              </a:rPr>
              <a:t>Crystal Ball</a:t>
            </a:r>
          </a:p>
        </p:txBody>
      </p:sp>
      <p:sp>
        <p:nvSpPr>
          <p:cNvPr id="105475" name="Text Box 3">
            <a:extLst>
              <a:ext uri="{FF2B5EF4-FFF2-40B4-BE49-F238E27FC236}">
                <a16:creationId xmlns:a16="http://schemas.microsoft.com/office/drawing/2014/main" id="{614B7CCD-C918-9EA8-4F2E-52A4207CE225}"/>
              </a:ext>
            </a:extLst>
          </p:cNvPr>
          <p:cNvSpPr txBox="1">
            <a:spLocks noChangeArrowheads="1"/>
          </p:cNvSpPr>
          <p:nvPr/>
        </p:nvSpPr>
        <p:spPr bwMode="gray">
          <a:xfrm rot="10800000" flipV="1">
            <a:off x="2987675" y="4292600"/>
            <a:ext cx="887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en-US" altLang="ja-JP" sz="1800"/>
          </a:p>
        </p:txBody>
      </p:sp>
      <p:sp>
        <p:nvSpPr>
          <p:cNvPr id="105476" name="Freeform 4">
            <a:extLst>
              <a:ext uri="{FF2B5EF4-FFF2-40B4-BE49-F238E27FC236}">
                <a16:creationId xmlns:a16="http://schemas.microsoft.com/office/drawing/2014/main" id="{5C30E716-59F1-8A50-D4B5-C363301015F0}"/>
              </a:ext>
            </a:extLst>
          </p:cNvPr>
          <p:cNvSpPr>
            <a:spLocks noEditPoints="1"/>
          </p:cNvSpPr>
          <p:nvPr/>
        </p:nvSpPr>
        <p:spPr bwMode="gray">
          <a:xfrm rot="-1358056">
            <a:off x="4975728" y="3986945"/>
            <a:ext cx="4826000" cy="2976563"/>
          </a:xfrm>
          <a:custGeom>
            <a:avLst/>
            <a:gdLst>
              <a:gd name="T0" fmla="*/ 2021186 w 4040"/>
              <a:gd name="T1" fmla="*/ 18919 h 1888"/>
              <a:gd name="T2" fmla="*/ 1474080 w 4040"/>
              <a:gd name="T3" fmla="*/ 116666 h 1888"/>
              <a:gd name="T4" fmla="*/ 989091 w 4040"/>
              <a:gd name="T5" fmla="*/ 286936 h 1888"/>
              <a:gd name="T6" fmla="*/ 580553 w 4040"/>
              <a:gd name="T7" fmla="*/ 520268 h 1888"/>
              <a:gd name="T8" fmla="*/ 269969 w 4040"/>
              <a:gd name="T9" fmla="*/ 804050 h 1888"/>
              <a:gd name="T10" fmla="*/ 69284 w 4040"/>
              <a:gd name="T11" fmla="*/ 1131977 h 1888"/>
              <a:gd name="T12" fmla="*/ 0 w 4040"/>
              <a:gd name="T13" fmla="*/ 1488282 h 1888"/>
              <a:gd name="T14" fmla="*/ 69284 w 4040"/>
              <a:gd name="T15" fmla="*/ 1844586 h 1888"/>
              <a:gd name="T16" fmla="*/ 269969 w 4040"/>
              <a:gd name="T17" fmla="*/ 2172513 h 1888"/>
              <a:gd name="T18" fmla="*/ 580553 w 4040"/>
              <a:gd name="T19" fmla="*/ 2456295 h 1888"/>
              <a:gd name="T20" fmla="*/ 989091 w 4040"/>
              <a:gd name="T21" fmla="*/ 2689627 h 1888"/>
              <a:gd name="T22" fmla="*/ 1474080 w 4040"/>
              <a:gd name="T23" fmla="*/ 2859897 h 1888"/>
              <a:gd name="T24" fmla="*/ 2021186 w 4040"/>
              <a:gd name="T25" fmla="*/ 2957644 h 1888"/>
              <a:gd name="T26" fmla="*/ 2611296 w 4040"/>
              <a:gd name="T27" fmla="*/ 2970257 h 1888"/>
              <a:gd name="T28" fmla="*/ 3175126 w 4040"/>
              <a:gd name="T29" fmla="*/ 2900888 h 1888"/>
              <a:gd name="T30" fmla="*/ 3684006 w 4040"/>
              <a:gd name="T31" fmla="*/ 2752690 h 1888"/>
              <a:gd name="T32" fmla="*/ 4118824 w 4040"/>
              <a:gd name="T33" fmla="*/ 2541430 h 1888"/>
              <a:gd name="T34" fmla="*/ 4465245 w 4040"/>
              <a:gd name="T35" fmla="*/ 2273413 h 1888"/>
              <a:gd name="T36" fmla="*/ 4704155 w 4040"/>
              <a:gd name="T37" fmla="*/ 1958099 h 1888"/>
              <a:gd name="T38" fmla="*/ 4818833 w 4040"/>
              <a:gd name="T39" fmla="*/ 1611254 h 1888"/>
              <a:gd name="T40" fmla="*/ 4794942 w 4040"/>
              <a:gd name="T41" fmla="*/ 1245490 h 1888"/>
              <a:gd name="T42" fmla="*/ 4637260 w 4040"/>
              <a:gd name="T43" fmla="*/ 908104 h 1888"/>
              <a:gd name="T44" fmla="*/ 4360124 w 4040"/>
              <a:gd name="T45" fmla="*/ 608556 h 1888"/>
              <a:gd name="T46" fmla="*/ 3982645 w 4040"/>
              <a:gd name="T47" fmla="*/ 359458 h 1888"/>
              <a:gd name="T48" fmla="*/ 3521547 w 4040"/>
              <a:gd name="T49" fmla="*/ 167116 h 1888"/>
              <a:gd name="T50" fmla="*/ 2993553 w 4040"/>
              <a:gd name="T51" fmla="*/ 44144 h 1888"/>
              <a:gd name="T52" fmla="*/ 2413000 w 4040"/>
              <a:gd name="T53" fmla="*/ 0 h 1888"/>
              <a:gd name="T54" fmla="*/ 1918454 w 4040"/>
              <a:gd name="T55" fmla="*/ 2736924 h 1888"/>
              <a:gd name="T56" fmla="*/ 1390461 w 4040"/>
              <a:gd name="T57" fmla="*/ 2645483 h 1888"/>
              <a:gd name="T58" fmla="*/ 926974 w 4040"/>
              <a:gd name="T59" fmla="*/ 2484673 h 1888"/>
              <a:gd name="T60" fmla="*/ 547106 w 4040"/>
              <a:gd name="T61" fmla="*/ 2263954 h 1888"/>
              <a:gd name="T62" fmla="*/ 267580 w 4040"/>
              <a:gd name="T63" fmla="*/ 1995937 h 1888"/>
              <a:gd name="T64" fmla="*/ 105121 w 4040"/>
              <a:gd name="T65" fmla="*/ 1693236 h 1888"/>
              <a:gd name="T66" fmla="*/ 81230 w 4040"/>
              <a:gd name="T67" fmla="*/ 1362156 h 1888"/>
              <a:gd name="T68" fmla="*/ 198296 w 4040"/>
              <a:gd name="T69" fmla="*/ 1046842 h 1888"/>
              <a:gd name="T70" fmla="*/ 441985 w 4040"/>
              <a:gd name="T71" fmla="*/ 766213 h 1888"/>
              <a:gd name="T72" fmla="*/ 790795 w 4040"/>
              <a:gd name="T73" fmla="*/ 529727 h 1888"/>
              <a:gd name="T74" fmla="*/ 1228002 w 4040"/>
              <a:gd name="T75" fmla="*/ 349998 h 1888"/>
              <a:gd name="T76" fmla="*/ 1736882 w 4040"/>
              <a:gd name="T77" fmla="*/ 233332 h 1888"/>
              <a:gd name="T78" fmla="*/ 2295934 w 4040"/>
              <a:gd name="T79" fmla="*/ 189188 h 1888"/>
              <a:gd name="T80" fmla="*/ 2857374 w 4040"/>
              <a:gd name="T81" fmla="*/ 233332 h 1888"/>
              <a:gd name="T82" fmla="*/ 3366254 w 4040"/>
              <a:gd name="T83" fmla="*/ 349998 h 1888"/>
              <a:gd name="T84" fmla="*/ 3803461 w 4040"/>
              <a:gd name="T85" fmla="*/ 529727 h 1888"/>
              <a:gd name="T86" fmla="*/ 4152271 w 4040"/>
              <a:gd name="T87" fmla="*/ 766213 h 1888"/>
              <a:gd name="T88" fmla="*/ 4395960 w 4040"/>
              <a:gd name="T89" fmla="*/ 1046842 h 1888"/>
              <a:gd name="T90" fmla="*/ 4513027 w 4040"/>
              <a:gd name="T91" fmla="*/ 1362156 h 1888"/>
              <a:gd name="T92" fmla="*/ 4489136 w 4040"/>
              <a:gd name="T93" fmla="*/ 1693236 h 1888"/>
              <a:gd name="T94" fmla="*/ 4326676 w 4040"/>
              <a:gd name="T95" fmla="*/ 1995937 h 1888"/>
              <a:gd name="T96" fmla="*/ 4047150 w 4040"/>
              <a:gd name="T97" fmla="*/ 2263954 h 1888"/>
              <a:gd name="T98" fmla="*/ 3667282 w 4040"/>
              <a:gd name="T99" fmla="*/ 2484673 h 1888"/>
              <a:gd name="T100" fmla="*/ 3203795 w 4040"/>
              <a:gd name="T101" fmla="*/ 2645483 h 1888"/>
              <a:gd name="T102" fmla="*/ 2675802 w 4040"/>
              <a:gd name="T103" fmla="*/ 2736924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7" name="Freeform 5">
            <a:extLst>
              <a:ext uri="{FF2B5EF4-FFF2-40B4-BE49-F238E27FC236}">
                <a16:creationId xmlns:a16="http://schemas.microsoft.com/office/drawing/2014/main" id="{D7B5AFC5-A1C0-6FD0-49C7-E6C3E3EFA29D}"/>
              </a:ext>
            </a:extLst>
          </p:cNvPr>
          <p:cNvSpPr>
            <a:spLocks noEditPoints="1"/>
          </p:cNvSpPr>
          <p:nvPr/>
        </p:nvSpPr>
        <p:spPr bwMode="gray">
          <a:xfrm rot="-1358056">
            <a:off x="1835150" y="981075"/>
            <a:ext cx="2955925" cy="1874838"/>
          </a:xfrm>
          <a:custGeom>
            <a:avLst/>
            <a:gdLst>
              <a:gd name="T0" fmla="*/ 1237977 w 4040"/>
              <a:gd name="T1" fmla="*/ 11916 h 1888"/>
              <a:gd name="T2" fmla="*/ 902874 w 4040"/>
              <a:gd name="T3" fmla="*/ 73484 h 1888"/>
              <a:gd name="T4" fmla="*/ 605818 w 4040"/>
              <a:gd name="T5" fmla="*/ 180731 h 1888"/>
              <a:gd name="T6" fmla="*/ 355589 w 4040"/>
              <a:gd name="T7" fmla="*/ 327699 h 1888"/>
              <a:gd name="T8" fmla="*/ 165356 w 4040"/>
              <a:gd name="T9" fmla="*/ 506445 h 1888"/>
              <a:gd name="T10" fmla="*/ 42437 w 4040"/>
              <a:gd name="T11" fmla="*/ 712995 h 1888"/>
              <a:gd name="T12" fmla="*/ 0 w 4040"/>
              <a:gd name="T13" fmla="*/ 937419 h 1888"/>
              <a:gd name="T14" fmla="*/ 42437 w 4040"/>
              <a:gd name="T15" fmla="*/ 1161843 h 1888"/>
              <a:gd name="T16" fmla="*/ 165356 w 4040"/>
              <a:gd name="T17" fmla="*/ 1368393 h 1888"/>
              <a:gd name="T18" fmla="*/ 355589 w 4040"/>
              <a:gd name="T19" fmla="*/ 1547139 h 1888"/>
              <a:gd name="T20" fmla="*/ 605818 w 4040"/>
              <a:gd name="T21" fmla="*/ 1694107 h 1888"/>
              <a:gd name="T22" fmla="*/ 902874 w 4040"/>
              <a:gd name="T23" fmla="*/ 1801354 h 1888"/>
              <a:gd name="T24" fmla="*/ 1237977 w 4040"/>
              <a:gd name="T25" fmla="*/ 1862922 h 1888"/>
              <a:gd name="T26" fmla="*/ 1599419 w 4040"/>
              <a:gd name="T27" fmla="*/ 1870866 h 1888"/>
              <a:gd name="T28" fmla="*/ 1944765 w 4040"/>
              <a:gd name="T29" fmla="*/ 1827173 h 1888"/>
              <a:gd name="T30" fmla="*/ 2256454 w 4040"/>
              <a:gd name="T31" fmla="*/ 1733828 h 1888"/>
              <a:gd name="T32" fmla="*/ 2522780 w 4040"/>
              <a:gd name="T33" fmla="*/ 1600762 h 1888"/>
              <a:gd name="T34" fmla="*/ 2734962 w 4040"/>
              <a:gd name="T35" fmla="*/ 1431947 h 1888"/>
              <a:gd name="T36" fmla="*/ 2881295 w 4040"/>
              <a:gd name="T37" fmla="*/ 1233342 h 1888"/>
              <a:gd name="T38" fmla="*/ 2951535 w 4040"/>
              <a:gd name="T39" fmla="*/ 1014875 h 1888"/>
              <a:gd name="T40" fmla="*/ 2936902 w 4040"/>
              <a:gd name="T41" fmla="*/ 784493 h 1888"/>
              <a:gd name="T42" fmla="*/ 2840322 w 4040"/>
              <a:gd name="T43" fmla="*/ 571984 h 1888"/>
              <a:gd name="T44" fmla="*/ 2670576 w 4040"/>
              <a:gd name="T45" fmla="*/ 383309 h 1888"/>
              <a:gd name="T46" fmla="*/ 2439370 w 4040"/>
              <a:gd name="T47" fmla="*/ 226411 h 1888"/>
              <a:gd name="T48" fmla="*/ 2156947 w 4040"/>
              <a:gd name="T49" fmla="*/ 105261 h 1888"/>
              <a:gd name="T50" fmla="*/ 1833551 w 4040"/>
              <a:gd name="T51" fmla="*/ 27805 h 1888"/>
              <a:gd name="T52" fmla="*/ 1477963 w 4040"/>
              <a:gd name="T53" fmla="*/ 0 h 1888"/>
              <a:gd name="T54" fmla="*/ 1175053 w 4040"/>
              <a:gd name="T55" fmla="*/ 1723898 h 1888"/>
              <a:gd name="T56" fmla="*/ 851658 w 4040"/>
              <a:gd name="T57" fmla="*/ 1666302 h 1888"/>
              <a:gd name="T58" fmla="*/ 567772 w 4040"/>
              <a:gd name="T59" fmla="*/ 1565013 h 1888"/>
              <a:gd name="T60" fmla="*/ 335102 w 4040"/>
              <a:gd name="T61" fmla="*/ 1425989 h 1888"/>
              <a:gd name="T62" fmla="*/ 163893 w 4040"/>
              <a:gd name="T63" fmla="*/ 1257174 h 1888"/>
              <a:gd name="T64" fmla="*/ 64386 w 4040"/>
              <a:gd name="T65" fmla="*/ 1066513 h 1888"/>
              <a:gd name="T66" fmla="*/ 49753 w 4040"/>
              <a:gd name="T67" fmla="*/ 857977 h 1888"/>
              <a:gd name="T68" fmla="*/ 121456 w 4040"/>
              <a:gd name="T69" fmla="*/ 659371 h 1888"/>
              <a:gd name="T70" fmla="*/ 270716 w 4040"/>
              <a:gd name="T71" fmla="*/ 482612 h 1888"/>
              <a:gd name="T72" fmla="*/ 484362 w 4040"/>
              <a:gd name="T73" fmla="*/ 333658 h 1888"/>
              <a:gd name="T74" fmla="*/ 752151 w 4040"/>
              <a:gd name="T75" fmla="*/ 220452 h 1888"/>
              <a:gd name="T76" fmla="*/ 1063840 w 4040"/>
              <a:gd name="T77" fmla="*/ 146968 h 1888"/>
              <a:gd name="T78" fmla="*/ 1406259 w 4040"/>
              <a:gd name="T79" fmla="*/ 119163 h 1888"/>
              <a:gd name="T80" fmla="*/ 1750142 w 4040"/>
              <a:gd name="T81" fmla="*/ 146968 h 1888"/>
              <a:gd name="T82" fmla="*/ 2061831 w 4040"/>
              <a:gd name="T83" fmla="*/ 220452 h 1888"/>
              <a:gd name="T84" fmla="*/ 2329620 w 4040"/>
              <a:gd name="T85" fmla="*/ 333658 h 1888"/>
              <a:gd name="T86" fmla="*/ 2543266 w 4040"/>
              <a:gd name="T87" fmla="*/ 482612 h 1888"/>
              <a:gd name="T88" fmla="*/ 2692526 w 4040"/>
              <a:gd name="T89" fmla="*/ 659371 h 1888"/>
              <a:gd name="T90" fmla="*/ 2764229 w 4040"/>
              <a:gd name="T91" fmla="*/ 857977 h 1888"/>
              <a:gd name="T92" fmla="*/ 2749596 w 4040"/>
              <a:gd name="T93" fmla="*/ 1066513 h 1888"/>
              <a:gd name="T94" fmla="*/ 2650089 w 4040"/>
              <a:gd name="T95" fmla="*/ 1257174 h 1888"/>
              <a:gd name="T96" fmla="*/ 2478880 w 4040"/>
              <a:gd name="T97" fmla="*/ 1425989 h 1888"/>
              <a:gd name="T98" fmla="*/ 2246210 w 4040"/>
              <a:gd name="T99" fmla="*/ 1565013 h 1888"/>
              <a:gd name="T100" fmla="*/ 1962324 w 4040"/>
              <a:gd name="T101" fmla="*/ 1666302 h 1888"/>
              <a:gd name="T102" fmla="*/ 1638929 w 4040"/>
              <a:gd name="T103" fmla="*/ 172389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8" name="Freeform 6">
            <a:extLst>
              <a:ext uri="{FF2B5EF4-FFF2-40B4-BE49-F238E27FC236}">
                <a16:creationId xmlns:a16="http://schemas.microsoft.com/office/drawing/2014/main" id="{30730168-8D61-BF08-61B3-72E82A967AE5}"/>
              </a:ext>
            </a:extLst>
          </p:cNvPr>
          <p:cNvSpPr>
            <a:spLocks noEditPoints="1"/>
          </p:cNvSpPr>
          <p:nvPr/>
        </p:nvSpPr>
        <p:spPr bwMode="gray">
          <a:xfrm rot="-1913783">
            <a:off x="250825" y="3068638"/>
            <a:ext cx="3321050" cy="2011362"/>
          </a:xfrm>
          <a:custGeom>
            <a:avLst/>
            <a:gdLst>
              <a:gd name="T0" fmla="*/ 1390895 w 4040"/>
              <a:gd name="T1" fmla="*/ 12784 h 1888"/>
              <a:gd name="T2" fmla="*/ 1014400 w 4040"/>
              <a:gd name="T3" fmla="*/ 78835 h 1888"/>
              <a:gd name="T4" fmla="*/ 680651 w 4040"/>
              <a:gd name="T5" fmla="*/ 193892 h 1888"/>
              <a:gd name="T6" fmla="*/ 399512 w 4040"/>
              <a:gd name="T7" fmla="*/ 351562 h 1888"/>
              <a:gd name="T8" fmla="*/ 185782 w 4040"/>
              <a:gd name="T9" fmla="*/ 543323 h 1888"/>
              <a:gd name="T10" fmla="*/ 47678 w 4040"/>
              <a:gd name="T11" fmla="*/ 764914 h 1888"/>
              <a:gd name="T12" fmla="*/ 0 w 4040"/>
              <a:gd name="T13" fmla="*/ 1005681 h 1888"/>
              <a:gd name="T14" fmla="*/ 47678 w 4040"/>
              <a:gd name="T15" fmla="*/ 1246448 h 1888"/>
              <a:gd name="T16" fmla="*/ 185782 w 4040"/>
              <a:gd name="T17" fmla="*/ 1468039 h 1888"/>
              <a:gd name="T18" fmla="*/ 399512 w 4040"/>
              <a:gd name="T19" fmla="*/ 1659800 h 1888"/>
              <a:gd name="T20" fmla="*/ 680651 w 4040"/>
              <a:gd name="T21" fmla="*/ 1817470 h 1888"/>
              <a:gd name="T22" fmla="*/ 1014400 w 4040"/>
              <a:gd name="T23" fmla="*/ 1932527 h 1888"/>
              <a:gd name="T24" fmla="*/ 1390895 w 4040"/>
              <a:gd name="T25" fmla="*/ 1998578 h 1888"/>
              <a:gd name="T26" fmla="*/ 1796984 w 4040"/>
              <a:gd name="T27" fmla="*/ 2007101 h 1888"/>
              <a:gd name="T28" fmla="*/ 2184988 w 4040"/>
              <a:gd name="T29" fmla="*/ 1960226 h 1888"/>
              <a:gd name="T30" fmla="*/ 2535178 w 4040"/>
              <a:gd name="T31" fmla="*/ 1860084 h 1888"/>
              <a:gd name="T32" fmla="*/ 2834401 w 4040"/>
              <a:gd name="T33" fmla="*/ 1717328 h 1888"/>
              <a:gd name="T34" fmla="*/ 3072793 w 4040"/>
              <a:gd name="T35" fmla="*/ 1536220 h 1888"/>
              <a:gd name="T36" fmla="*/ 3237202 w 4040"/>
              <a:gd name="T37" fmla="*/ 1323152 h 1888"/>
              <a:gd name="T38" fmla="*/ 3316118 w 4040"/>
              <a:gd name="T39" fmla="*/ 1088778 h 1888"/>
              <a:gd name="T40" fmla="*/ 3299677 w 4040"/>
              <a:gd name="T41" fmla="*/ 841619 h 1888"/>
              <a:gd name="T42" fmla="*/ 3191167 w 4040"/>
              <a:gd name="T43" fmla="*/ 613636 h 1888"/>
              <a:gd name="T44" fmla="*/ 3000454 w 4040"/>
              <a:gd name="T45" fmla="*/ 411221 h 1888"/>
              <a:gd name="T46" fmla="*/ 2740688 w 4040"/>
              <a:gd name="T47" fmla="*/ 242898 h 1888"/>
              <a:gd name="T48" fmla="*/ 2423380 w 4040"/>
              <a:gd name="T49" fmla="*/ 112926 h 1888"/>
              <a:gd name="T50" fmla="*/ 2060037 w 4040"/>
              <a:gd name="T51" fmla="*/ 29830 h 1888"/>
              <a:gd name="T52" fmla="*/ 1660525 w 4040"/>
              <a:gd name="T53" fmla="*/ 0 h 1888"/>
              <a:gd name="T54" fmla="*/ 1320200 w 4040"/>
              <a:gd name="T55" fmla="*/ 1849430 h 1888"/>
              <a:gd name="T56" fmla="*/ 956857 w 4040"/>
              <a:gd name="T57" fmla="*/ 1787641 h 1888"/>
              <a:gd name="T58" fmla="*/ 637905 w 4040"/>
              <a:gd name="T59" fmla="*/ 1678976 h 1888"/>
              <a:gd name="T60" fmla="*/ 376495 w 4040"/>
              <a:gd name="T61" fmla="*/ 1529828 h 1888"/>
              <a:gd name="T62" fmla="*/ 184137 w 4040"/>
              <a:gd name="T63" fmla="*/ 1348720 h 1888"/>
              <a:gd name="T64" fmla="*/ 72340 w 4040"/>
              <a:gd name="T65" fmla="*/ 1144175 h 1888"/>
              <a:gd name="T66" fmla="*/ 55899 w 4040"/>
              <a:gd name="T67" fmla="*/ 920454 h 1888"/>
              <a:gd name="T68" fmla="*/ 136459 w 4040"/>
              <a:gd name="T69" fmla="*/ 707386 h 1888"/>
              <a:gd name="T70" fmla="*/ 304156 w 4040"/>
              <a:gd name="T71" fmla="*/ 517755 h 1888"/>
              <a:gd name="T72" fmla="*/ 544192 w 4040"/>
              <a:gd name="T73" fmla="*/ 357954 h 1888"/>
              <a:gd name="T74" fmla="*/ 845059 w 4040"/>
              <a:gd name="T75" fmla="*/ 236505 h 1888"/>
              <a:gd name="T76" fmla="*/ 1195249 w 4040"/>
              <a:gd name="T77" fmla="*/ 157670 h 1888"/>
              <a:gd name="T78" fmla="*/ 1579965 w 4040"/>
              <a:gd name="T79" fmla="*/ 127841 h 1888"/>
              <a:gd name="T80" fmla="*/ 1966325 w 4040"/>
              <a:gd name="T81" fmla="*/ 157670 h 1888"/>
              <a:gd name="T82" fmla="*/ 2316515 w 4040"/>
              <a:gd name="T83" fmla="*/ 236505 h 1888"/>
              <a:gd name="T84" fmla="*/ 2617382 w 4040"/>
              <a:gd name="T85" fmla="*/ 357954 h 1888"/>
              <a:gd name="T86" fmla="*/ 2857418 w 4040"/>
              <a:gd name="T87" fmla="*/ 517755 h 1888"/>
              <a:gd name="T88" fmla="*/ 3025115 w 4040"/>
              <a:gd name="T89" fmla="*/ 707386 h 1888"/>
              <a:gd name="T90" fmla="*/ 3105675 w 4040"/>
              <a:gd name="T91" fmla="*/ 920454 h 1888"/>
              <a:gd name="T92" fmla="*/ 3089234 w 4040"/>
              <a:gd name="T93" fmla="*/ 1144175 h 1888"/>
              <a:gd name="T94" fmla="*/ 2977436 w 4040"/>
              <a:gd name="T95" fmla="*/ 1348720 h 1888"/>
              <a:gd name="T96" fmla="*/ 2785079 w 4040"/>
              <a:gd name="T97" fmla="*/ 1529828 h 1888"/>
              <a:gd name="T98" fmla="*/ 2523669 w 4040"/>
              <a:gd name="T99" fmla="*/ 1678976 h 1888"/>
              <a:gd name="T100" fmla="*/ 2204717 w 4040"/>
              <a:gd name="T101" fmla="*/ 1787641 h 1888"/>
              <a:gd name="T102" fmla="*/ 1841374 w 4040"/>
              <a:gd name="T103" fmla="*/ 1849430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79" name="Freeform 7">
            <a:extLst>
              <a:ext uri="{FF2B5EF4-FFF2-40B4-BE49-F238E27FC236}">
                <a16:creationId xmlns:a16="http://schemas.microsoft.com/office/drawing/2014/main" id="{2BDC7E73-463A-D51F-ABB8-B9899423ABF5}"/>
              </a:ext>
            </a:extLst>
          </p:cNvPr>
          <p:cNvSpPr>
            <a:spLocks noEditPoints="1"/>
          </p:cNvSpPr>
          <p:nvPr/>
        </p:nvSpPr>
        <p:spPr bwMode="gray">
          <a:xfrm rot="-573292">
            <a:off x="6888163" y="979488"/>
            <a:ext cx="3570287" cy="2782887"/>
          </a:xfrm>
          <a:custGeom>
            <a:avLst/>
            <a:gdLst>
              <a:gd name="T0" fmla="*/ 1495279 w 4040"/>
              <a:gd name="T1" fmla="*/ 17688 h 1888"/>
              <a:gd name="T2" fmla="*/ 1090528 w 4040"/>
              <a:gd name="T3" fmla="*/ 109075 h 1888"/>
              <a:gd name="T4" fmla="*/ 731732 w 4040"/>
              <a:gd name="T5" fmla="*/ 268266 h 1888"/>
              <a:gd name="T6" fmla="*/ 429495 w 4040"/>
              <a:gd name="T7" fmla="*/ 486416 h 1888"/>
              <a:gd name="T8" fmla="*/ 199724 w 4040"/>
              <a:gd name="T9" fmla="*/ 751733 h 1888"/>
              <a:gd name="T10" fmla="*/ 51257 w 4040"/>
              <a:gd name="T11" fmla="*/ 1058322 h 1888"/>
              <a:gd name="T12" fmla="*/ 0 w 4040"/>
              <a:gd name="T13" fmla="*/ 1391444 h 1888"/>
              <a:gd name="T14" fmla="*/ 51257 w 4040"/>
              <a:gd name="T15" fmla="*/ 1724565 h 1888"/>
              <a:gd name="T16" fmla="*/ 199724 w 4040"/>
              <a:gd name="T17" fmla="*/ 2031154 h 1888"/>
              <a:gd name="T18" fmla="*/ 429495 w 4040"/>
              <a:gd name="T19" fmla="*/ 2296471 h 1888"/>
              <a:gd name="T20" fmla="*/ 731732 w 4040"/>
              <a:gd name="T21" fmla="*/ 2514621 h 1888"/>
              <a:gd name="T22" fmla="*/ 1090528 w 4040"/>
              <a:gd name="T23" fmla="*/ 2673812 h 1888"/>
              <a:gd name="T24" fmla="*/ 1495279 w 4040"/>
              <a:gd name="T25" fmla="*/ 2765199 h 1888"/>
              <a:gd name="T26" fmla="*/ 1931843 w 4040"/>
              <a:gd name="T27" fmla="*/ 2776991 h 1888"/>
              <a:gd name="T28" fmla="*/ 2348966 w 4040"/>
              <a:gd name="T29" fmla="*/ 2712136 h 1888"/>
              <a:gd name="T30" fmla="*/ 2725437 w 4040"/>
              <a:gd name="T31" fmla="*/ 2573581 h 1888"/>
              <a:gd name="T32" fmla="*/ 3047116 w 4040"/>
              <a:gd name="T33" fmla="*/ 2376067 h 1888"/>
              <a:gd name="T34" fmla="*/ 3303399 w 4040"/>
              <a:gd name="T35" fmla="*/ 2125489 h 1888"/>
              <a:gd name="T36" fmla="*/ 3480146 w 4040"/>
              <a:gd name="T37" fmla="*/ 1830692 h 1888"/>
              <a:gd name="T38" fmla="*/ 3564985 w 4040"/>
              <a:gd name="T39" fmla="*/ 1506414 h 1888"/>
              <a:gd name="T40" fmla="*/ 3547310 w 4040"/>
              <a:gd name="T41" fmla="*/ 1164450 h 1888"/>
              <a:gd name="T42" fmla="*/ 3430657 w 4040"/>
              <a:gd name="T43" fmla="*/ 849016 h 1888"/>
              <a:gd name="T44" fmla="*/ 3225631 w 4040"/>
              <a:gd name="T45" fmla="*/ 568959 h 1888"/>
              <a:gd name="T46" fmla="*/ 2946371 w 4040"/>
              <a:gd name="T47" fmla="*/ 336069 h 1888"/>
              <a:gd name="T48" fmla="*/ 2605249 w 4040"/>
              <a:gd name="T49" fmla="*/ 156243 h 1888"/>
              <a:gd name="T50" fmla="*/ 2214638 w 4040"/>
              <a:gd name="T51" fmla="*/ 41272 h 1888"/>
              <a:gd name="T52" fmla="*/ 1785144 w 4040"/>
              <a:gd name="T53" fmla="*/ 0 h 1888"/>
              <a:gd name="T54" fmla="*/ 1419277 w 4040"/>
              <a:gd name="T55" fmla="*/ 2558841 h 1888"/>
              <a:gd name="T56" fmla="*/ 1028667 w 4040"/>
              <a:gd name="T57" fmla="*/ 2473350 h 1888"/>
              <a:gd name="T58" fmla="*/ 685778 w 4040"/>
              <a:gd name="T59" fmla="*/ 2323003 h 1888"/>
              <a:gd name="T60" fmla="*/ 404750 w 4040"/>
              <a:gd name="T61" fmla="*/ 2116645 h 1888"/>
              <a:gd name="T62" fmla="*/ 197957 w 4040"/>
              <a:gd name="T63" fmla="*/ 1866067 h 1888"/>
              <a:gd name="T64" fmla="*/ 77769 w 4040"/>
              <a:gd name="T65" fmla="*/ 1583062 h 1888"/>
              <a:gd name="T66" fmla="*/ 60094 w 4040"/>
              <a:gd name="T67" fmla="*/ 1273525 h 1888"/>
              <a:gd name="T68" fmla="*/ 146700 w 4040"/>
              <a:gd name="T69" fmla="*/ 978727 h 1888"/>
              <a:gd name="T70" fmla="*/ 326982 w 4040"/>
              <a:gd name="T71" fmla="*/ 716358 h 1888"/>
              <a:gd name="T72" fmla="*/ 585032 w 4040"/>
              <a:gd name="T73" fmla="*/ 495260 h 1888"/>
              <a:gd name="T74" fmla="*/ 908479 w 4040"/>
              <a:gd name="T75" fmla="*/ 327225 h 1888"/>
              <a:gd name="T76" fmla="*/ 1284950 w 4040"/>
              <a:gd name="T77" fmla="*/ 218150 h 1888"/>
              <a:gd name="T78" fmla="*/ 1698538 w 4040"/>
              <a:gd name="T79" fmla="*/ 176878 h 1888"/>
              <a:gd name="T80" fmla="*/ 2113893 w 4040"/>
              <a:gd name="T81" fmla="*/ 218150 h 1888"/>
              <a:gd name="T82" fmla="*/ 2490364 w 4040"/>
              <a:gd name="T83" fmla="*/ 327225 h 1888"/>
              <a:gd name="T84" fmla="*/ 2813810 w 4040"/>
              <a:gd name="T85" fmla="*/ 495260 h 1888"/>
              <a:gd name="T86" fmla="*/ 3071861 w 4040"/>
              <a:gd name="T87" fmla="*/ 716358 h 1888"/>
              <a:gd name="T88" fmla="*/ 3252143 w 4040"/>
              <a:gd name="T89" fmla="*/ 978727 h 1888"/>
              <a:gd name="T90" fmla="*/ 3338749 w 4040"/>
              <a:gd name="T91" fmla="*/ 1273525 h 1888"/>
              <a:gd name="T92" fmla="*/ 3321074 w 4040"/>
              <a:gd name="T93" fmla="*/ 1583062 h 1888"/>
              <a:gd name="T94" fmla="*/ 3200886 w 4040"/>
              <a:gd name="T95" fmla="*/ 1866067 h 1888"/>
              <a:gd name="T96" fmla="*/ 2994092 w 4040"/>
              <a:gd name="T97" fmla="*/ 2116645 h 1888"/>
              <a:gd name="T98" fmla="*/ 2713065 w 4040"/>
              <a:gd name="T99" fmla="*/ 2323003 h 1888"/>
              <a:gd name="T100" fmla="*/ 2370176 w 4040"/>
              <a:gd name="T101" fmla="*/ 2473350 h 1888"/>
              <a:gd name="T102" fmla="*/ 1979565 w 4040"/>
              <a:gd name="T103" fmla="*/ 2558841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0" name="Freeform 8">
            <a:extLst>
              <a:ext uri="{FF2B5EF4-FFF2-40B4-BE49-F238E27FC236}">
                <a16:creationId xmlns:a16="http://schemas.microsoft.com/office/drawing/2014/main" id="{9E3E9F9D-068D-044A-B354-8A0B81AE3B61}"/>
              </a:ext>
            </a:extLst>
          </p:cNvPr>
          <p:cNvSpPr>
            <a:spLocks noEditPoints="1"/>
          </p:cNvSpPr>
          <p:nvPr/>
        </p:nvSpPr>
        <p:spPr bwMode="gray">
          <a:xfrm rot="-459772">
            <a:off x="4572000" y="188913"/>
            <a:ext cx="3133725" cy="1800225"/>
          </a:xfrm>
          <a:custGeom>
            <a:avLst/>
            <a:gdLst>
              <a:gd name="T0" fmla="*/ 1312441 w 4040"/>
              <a:gd name="T1" fmla="*/ 11442 h 1888"/>
              <a:gd name="T2" fmla="*/ 957182 w 4040"/>
              <a:gd name="T3" fmla="*/ 70560 h 1888"/>
              <a:gd name="T4" fmla="*/ 642258 w 4040"/>
              <a:gd name="T5" fmla="*/ 173539 h 1888"/>
              <a:gd name="T6" fmla="*/ 376978 w 4040"/>
              <a:gd name="T7" fmla="*/ 314658 h 1888"/>
              <a:gd name="T8" fmla="*/ 175302 w 4040"/>
              <a:gd name="T9" fmla="*/ 486290 h 1888"/>
              <a:gd name="T10" fmla="*/ 44989 w 4040"/>
              <a:gd name="T11" fmla="*/ 684619 h 1888"/>
              <a:gd name="T12" fmla="*/ 0 w 4040"/>
              <a:gd name="T13" fmla="*/ 900113 h 1888"/>
              <a:gd name="T14" fmla="*/ 44989 w 4040"/>
              <a:gd name="T15" fmla="*/ 1115606 h 1888"/>
              <a:gd name="T16" fmla="*/ 175302 w 4040"/>
              <a:gd name="T17" fmla="*/ 1313935 h 1888"/>
              <a:gd name="T18" fmla="*/ 376978 w 4040"/>
              <a:gd name="T19" fmla="*/ 1485567 h 1888"/>
              <a:gd name="T20" fmla="*/ 642258 w 4040"/>
              <a:gd name="T21" fmla="*/ 1626686 h 1888"/>
              <a:gd name="T22" fmla="*/ 957182 w 4040"/>
              <a:gd name="T23" fmla="*/ 1729665 h 1888"/>
              <a:gd name="T24" fmla="*/ 1312441 w 4040"/>
              <a:gd name="T25" fmla="*/ 1788783 h 1888"/>
              <a:gd name="T26" fmla="*/ 1695624 w 4040"/>
              <a:gd name="T27" fmla="*/ 1796411 h 1888"/>
              <a:gd name="T28" fmla="*/ 2061743 w 4040"/>
              <a:gd name="T29" fmla="*/ 1754457 h 1888"/>
              <a:gd name="T30" fmla="*/ 2392180 w 4040"/>
              <a:gd name="T31" fmla="*/ 1664827 h 1888"/>
              <a:gd name="T32" fmla="*/ 2674526 w 4040"/>
              <a:gd name="T33" fmla="*/ 1537057 h 1888"/>
              <a:gd name="T34" fmla="*/ 2899471 w 4040"/>
              <a:gd name="T35" fmla="*/ 1374960 h 1888"/>
              <a:gd name="T36" fmla="*/ 3054606 w 4040"/>
              <a:gd name="T37" fmla="*/ 1184258 h 1888"/>
              <a:gd name="T38" fmla="*/ 3129071 w 4040"/>
              <a:gd name="T39" fmla="*/ 974486 h 1888"/>
              <a:gd name="T40" fmla="*/ 3113557 w 4040"/>
              <a:gd name="T41" fmla="*/ 753272 h 1888"/>
              <a:gd name="T42" fmla="*/ 3011168 w 4040"/>
              <a:gd name="T43" fmla="*/ 549221 h 1888"/>
              <a:gd name="T44" fmla="*/ 2831212 w 4040"/>
              <a:gd name="T45" fmla="*/ 368054 h 1888"/>
              <a:gd name="T46" fmla="*/ 2586099 w 4040"/>
              <a:gd name="T47" fmla="*/ 217400 h 1888"/>
              <a:gd name="T48" fmla="*/ 2286688 w 4040"/>
              <a:gd name="T49" fmla="*/ 101072 h 1888"/>
              <a:gd name="T50" fmla="*/ 1943840 w 4040"/>
              <a:gd name="T51" fmla="*/ 26698 h 1888"/>
              <a:gd name="T52" fmla="*/ 1566863 w 4040"/>
              <a:gd name="T53" fmla="*/ 0 h 1888"/>
              <a:gd name="T54" fmla="*/ 1245733 w 4040"/>
              <a:gd name="T55" fmla="*/ 1655292 h 1888"/>
              <a:gd name="T56" fmla="*/ 902885 w 4040"/>
              <a:gd name="T57" fmla="*/ 1599988 h 1888"/>
              <a:gd name="T58" fmla="*/ 601923 w 4040"/>
              <a:gd name="T59" fmla="*/ 1502730 h 1888"/>
              <a:gd name="T60" fmla="*/ 355259 w 4040"/>
              <a:gd name="T61" fmla="*/ 1369239 h 1888"/>
              <a:gd name="T62" fmla="*/ 173751 w 4040"/>
              <a:gd name="T63" fmla="*/ 1207142 h 1888"/>
              <a:gd name="T64" fmla="*/ 68259 w 4040"/>
              <a:gd name="T65" fmla="*/ 1024069 h 1888"/>
              <a:gd name="T66" fmla="*/ 52746 w 4040"/>
              <a:gd name="T67" fmla="*/ 823832 h 1888"/>
              <a:gd name="T68" fmla="*/ 128762 w 4040"/>
              <a:gd name="T69" fmla="*/ 633130 h 1888"/>
              <a:gd name="T70" fmla="*/ 287000 w 4040"/>
              <a:gd name="T71" fmla="*/ 463405 h 1888"/>
              <a:gd name="T72" fmla="*/ 513497 w 4040"/>
              <a:gd name="T73" fmla="*/ 320379 h 1888"/>
              <a:gd name="T74" fmla="*/ 797393 w 4040"/>
              <a:gd name="T75" fmla="*/ 211679 h 1888"/>
              <a:gd name="T76" fmla="*/ 1127831 w 4040"/>
              <a:gd name="T77" fmla="*/ 141119 h 1888"/>
              <a:gd name="T78" fmla="*/ 1490846 w 4040"/>
              <a:gd name="T79" fmla="*/ 114421 h 1888"/>
              <a:gd name="T80" fmla="*/ 1855413 w 4040"/>
              <a:gd name="T81" fmla="*/ 141119 h 1888"/>
              <a:gd name="T82" fmla="*/ 2185851 w 4040"/>
              <a:gd name="T83" fmla="*/ 211679 h 1888"/>
              <a:gd name="T84" fmla="*/ 2469748 w 4040"/>
              <a:gd name="T85" fmla="*/ 320379 h 1888"/>
              <a:gd name="T86" fmla="*/ 2696245 w 4040"/>
              <a:gd name="T87" fmla="*/ 463405 h 1888"/>
              <a:gd name="T88" fmla="*/ 2854482 w 4040"/>
              <a:gd name="T89" fmla="*/ 633130 h 1888"/>
              <a:gd name="T90" fmla="*/ 2930498 w 4040"/>
              <a:gd name="T91" fmla="*/ 823832 h 1888"/>
              <a:gd name="T92" fmla="*/ 2914985 w 4040"/>
              <a:gd name="T93" fmla="*/ 1024069 h 1888"/>
              <a:gd name="T94" fmla="*/ 2809493 w 4040"/>
              <a:gd name="T95" fmla="*/ 1207142 h 1888"/>
              <a:gd name="T96" fmla="*/ 2627985 w 4040"/>
              <a:gd name="T97" fmla="*/ 1369239 h 1888"/>
              <a:gd name="T98" fmla="*/ 2381321 w 4040"/>
              <a:gd name="T99" fmla="*/ 1502730 h 1888"/>
              <a:gd name="T100" fmla="*/ 2080359 w 4040"/>
              <a:gd name="T101" fmla="*/ 1599988 h 1888"/>
              <a:gd name="T102" fmla="*/ 1737511 w 4040"/>
              <a:gd name="T103" fmla="*/ 1655292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2">
              <a:alpha val="63136"/>
            </a:scheme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1" name="Freeform 9">
            <a:extLst>
              <a:ext uri="{FF2B5EF4-FFF2-40B4-BE49-F238E27FC236}">
                <a16:creationId xmlns:a16="http://schemas.microsoft.com/office/drawing/2014/main" id="{713093A6-5D60-2166-CC67-25FB0CB534EC}"/>
              </a:ext>
            </a:extLst>
          </p:cNvPr>
          <p:cNvSpPr>
            <a:spLocks noEditPoints="1"/>
          </p:cNvSpPr>
          <p:nvPr/>
        </p:nvSpPr>
        <p:spPr bwMode="gray">
          <a:xfrm rot="-1358056">
            <a:off x="3233738" y="1925638"/>
            <a:ext cx="4035425" cy="2803525"/>
          </a:xfrm>
          <a:custGeom>
            <a:avLst/>
            <a:gdLst>
              <a:gd name="T0" fmla="*/ 1690084 w 4040"/>
              <a:gd name="T1" fmla="*/ 17819 h 1888"/>
              <a:gd name="T2" fmla="*/ 1232603 w 4040"/>
              <a:gd name="T3" fmla="*/ 109884 h 1888"/>
              <a:gd name="T4" fmla="*/ 827062 w 4040"/>
              <a:gd name="T5" fmla="*/ 270255 h 1888"/>
              <a:gd name="T6" fmla="*/ 485450 w 4040"/>
              <a:gd name="T7" fmla="*/ 490023 h 1888"/>
              <a:gd name="T8" fmla="*/ 225744 w 4040"/>
              <a:gd name="T9" fmla="*/ 757308 h 1888"/>
              <a:gd name="T10" fmla="*/ 57934 w 4040"/>
              <a:gd name="T11" fmla="*/ 1066171 h 1888"/>
              <a:gd name="T12" fmla="*/ 0 w 4040"/>
              <a:gd name="T13" fmla="*/ 1401763 h 1888"/>
              <a:gd name="T14" fmla="*/ 57934 w 4040"/>
              <a:gd name="T15" fmla="*/ 1737354 h 1888"/>
              <a:gd name="T16" fmla="*/ 225744 w 4040"/>
              <a:gd name="T17" fmla="*/ 2046217 h 1888"/>
              <a:gd name="T18" fmla="*/ 485450 w 4040"/>
              <a:gd name="T19" fmla="*/ 2313502 h 1888"/>
              <a:gd name="T20" fmla="*/ 827062 w 4040"/>
              <a:gd name="T21" fmla="*/ 2533270 h 1888"/>
              <a:gd name="T22" fmla="*/ 1232603 w 4040"/>
              <a:gd name="T23" fmla="*/ 2693641 h 1888"/>
              <a:gd name="T24" fmla="*/ 1690084 w 4040"/>
              <a:gd name="T25" fmla="*/ 2785706 h 1888"/>
              <a:gd name="T26" fmla="*/ 2183525 w 4040"/>
              <a:gd name="T27" fmla="*/ 2797585 h 1888"/>
              <a:gd name="T28" fmla="*/ 2654990 w 4040"/>
              <a:gd name="T29" fmla="*/ 2732249 h 1888"/>
              <a:gd name="T30" fmla="*/ 3080508 w 4040"/>
              <a:gd name="T31" fmla="*/ 2592667 h 1888"/>
              <a:gd name="T32" fmla="*/ 3444095 w 4040"/>
              <a:gd name="T33" fmla="*/ 2393688 h 1888"/>
              <a:gd name="T34" fmla="*/ 3733767 w 4040"/>
              <a:gd name="T35" fmla="*/ 2141252 h 1888"/>
              <a:gd name="T36" fmla="*/ 3933541 w 4040"/>
              <a:gd name="T37" fmla="*/ 1844268 h 1888"/>
              <a:gd name="T38" fmla="*/ 4029432 w 4040"/>
              <a:gd name="T39" fmla="*/ 1517586 h 1888"/>
              <a:gd name="T40" fmla="*/ 4009454 w 4040"/>
              <a:gd name="T41" fmla="*/ 1173085 h 1888"/>
              <a:gd name="T42" fmla="*/ 3877604 w 4040"/>
              <a:gd name="T43" fmla="*/ 855313 h 1888"/>
              <a:gd name="T44" fmla="*/ 3645867 w 4040"/>
              <a:gd name="T45" fmla="*/ 573178 h 1888"/>
              <a:gd name="T46" fmla="*/ 3330224 w 4040"/>
              <a:gd name="T47" fmla="*/ 338561 h 1888"/>
              <a:gd name="T48" fmla="*/ 2944662 w 4040"/>
              <a:gd name="T49" fmla="*/ 157401 h 1888"/>
              <a:gd name="T50" fmla="*/ 2503162 w 4040"/>
              <a:gd name="T51" fmla="*/ 41578 h 1888"/>
              <a:gd name="T52" fmla="*/ 2017713 w 4040"/>
              <a:gd name="T53" fmla="*/ 0 h 1888"/>
              <a:gd name="T54" fmla="*/ 1604181 w 4040"/>
              <a:gd name="T55" fmla="*/ 2577817 h 1888"/>
              <a:gd name="T56" fmla="*/ 1162682 w 4040"/>
              <a:gd name="T57" fmla="*/ 2491692 h 1888"/>
              <a:gd name="T58" fmla="*/ 775121 w 4040"/>
              <a:gd name="T59" fmla="*/ 2340231 h 1888"/>
              <a:gd name="T60" fmla="*/ 457481 w 4040"/>
              <a:gd name="T61" fmla="*/ 2132342 h 1888"/>
              <a:gd name="T62" fmla="*/ 223746 w 4040"/>
              <a:gd name="T63" fmla="*/ 1879906 h 1888"/>
              <a:gd name="T64" fmla="*/ 87900 w 4040"/>
              <a:gd name="T65" fmla="*/ 1594802 h 1888"/>
              <a:gd name="T66" fmla="*/ 67923 w 4040"/>
              <a:gd name="T67" fmla="*/ 1282969 h 1888"/>
              <a:gd name="T68" fmla="*/ 165812 w 4040"/>
              <a:gd name="T69" fmla="*/ 985985 h 1888"/>
              <a:gd name="T70" fmla="*/ 369581 w 4040"/>
              <a:gd name="T71" fmla="*/ 721670 h 1888"/>
              <a:gd name="T72" fmla="*/ 661250 w 4040"/>
              <a:gd name="T73" fmla="*/ 498932 h 1888"/>
              <a:gd name="T74" fmla="*/ 1026836 w 4040"/>
              <a:gd name="T75" fmla="*/ 329652 h 1888"/>
              <a:gd name="T76" fmla="*/ 1452353 w 4040"/>
              <a:gd name="T77" fmla="*/ 219768 h 1888"/>
              <a:gd name="T78" fmla="*/ 1919823 w 4040"/>
              <a:gd name="T79" fmla="*/ 178190 h 1888"/>
              <a:gd name="T80" fmla="*/ 2389291 w 4040"/>
              <a:gd name="T81" fmla="*/ 219768 h 1888"/>
              <a:gd name="T82" fmla="*/ 2814809 w 4040"/>
              <a:gd name="T83" fmla="*/ 329652 h 1888"/>
              <a:gd name="T84" fmla="*/ 3180394 w 4040"/>
              <a:gd name="T85" fmla="*/ 498932 h 1888"/>
              <a:gd name="T86" fmla="*/ 3472064 w 4040"/>
              <a:gd name="T87" fmla="*/ 721670 h 1888"/>
              <a:gd name="T88" fmla="*/ 3675833 w 4040"/>
              <a:gd name="T89" fmla="*/ 985985 h 1888"/>
              <a:gd name="T90" fmla="*/ 3773722 w 4040"/>
              <a:gd name="T91" fmla="*/ 1282969 h 1888"/>
              <a:gd name="T92" fmla="*/ 3753744 w 4040"/>
              <a:gd name="T93" fmla="*/ 1594802 h 1888"/>
              <a:gd name="T94" fmla="*/ 3617898 w 4040"/>
              <a:gd name="T95" fmla="*/ 1879906 h 1888"/>
              <a:gd name="T96" fmla="*/ 3384163 w 4040"/>
              <a:gd name="T97" fmla="*/ 2132342 h 1888"/>
              <a:gd name="T98" fmla="*/ 3066523 w 4040"/>
              <a:gd name="T99" fmla="*/ 2340231 h 1888"/>
              <a:gd name="T100" fmla="*/ 2678963 w 4040"/>
              <a:gd name="T101" fmla="*/ 2491692 h 1888"/>
              <a:gd name="T102" fmla="*/ 2237463 w 4040"/>
              <a:gd name="T103" fmla="*/ 257781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2" name="Freeform 10">
            <a:extLst>
              <a:ext uri="{FF2B5EF4-FFF2-40B4-BE49-F238E27FC236}">
                <a16:creationId xmlns:a16="http://schemas.microsoft.com/office/drawing/2014/main" id="{F10F77CD-01BB-7F22-7092-1DB94237A741}"/>
              </a:ext>
            </a:extLst>
          </p:cNvPr>
          <p:cNvSpPr>
            <a:spLocks noEditPoints="1"/>
          </p:cNvSpPr>
          <p:nvPr/>
        </p:nvSpPr>
        <p:spPr bwMode="gray">
          <a:xfrm rot="-1358056">
            <a:off x="1116013" y="4581525"/>
            <a:ext cx="4035425" cy="2803525"/>
          </a:xfrm>
          <a:custGeom>
            <a:avLst/>
            <a:gdLst>
              <a:gd name="T0" fmla="*/ 1690084 w 4040"/>
              <a:gd name="T1" fmla="*/ 17819 h 1888"/>
              <a:gd name="T2" fmla="*/ 1232603 w 4040"/>
              <a:gd name="T3" fmla="*/ 109884 h 1888"/>
              <a:gd name="T4" fmla="*/ 827062 w 4040"/>
              <a:gd name="T5" fmla="*/ 270255 h 1888"/>
              <a:gd name="T6" fmla="*/ 485450 w 4040"/>
              <a:gd name="T7" fmla="*/ 490023 h 1888"/>
              <a:gd name="T8" fmla="*/ 225744 w 4040"/>
              <a:gd name="T9" fmla="*/ 757308 h 1888"/>
              <a:gd name="T10" fmla="*/ 57934 w 4040"/>
              <a:gd name="T11" fmla="*/ 1066171 h 1888"/>
              <a:gd name="T12" fmla="*/ 0 w 4040"/>
              <a:gd name="T13" fmla="*/ 1401763 h 1888"/>
              <a:gd name="T14" fmla="*/ 57934 w 4040"/>
              <a:gd name="T15" fmla="*/ 1737354 h 1888"/>
              <a:gd name="T16" fmla="*/ 225744 w 4040"/>
              <a:gd name="T17" fmla="*/ 2046217 h 1888"/>
              <a:gd name="T18" fmla="*/ 485450 w 4040"/>
              <a:gd name="T19" fmla="*/ 2313502 h 1888"/>
              <a:gd name="T20" fmla="*/ 827062 w 4040"/>
              <a:gd name="T21" fmla="*/ 2533270 h 1888"/>
              <a:gd name="T22" fmla="*/ 1232603 w 4040"/>
              <a:gd name="T23" fmla="*/ 2693641 h 1888"/>
              <a:gd name="T24" fmla="*/ 1690084 w 4040"/>
              <a:gd name="T25" fmla="*/ 2785706 h 1888"/>
              <a:gd name="T26" fmla="*/ 2183525 w 4040"/>
              <a:gd name="T27" fmla="*/ 2797585 h 1888"/>
              <a:gd name="T28" fmla="*/ 2654990 w 4040"/>
              <a:gd name="T29" fmla="*/ 2732249 h 1888"/>
              <a:gd name="T30" fmla="*/ 3080508 w 4040"/>
              <a:gd name="T31" fmla="*/ 2592667 h 1888"/>
              <a:gd name="T32" fmla="*/ 3444095 w 4040"/>
              <a:gd name="T33" fmla="*/ 2393688 h 1888"/>
              <a:gd name="T34" fmla="*/ 3733767 w 4040"/>
              <a:gd name="T35" fmla="*/ 2141252 h 1888"/>
              <a:gd name="T36" fmla="*/ 3933541 w 4040"/>
              <a:gd name="T37" fmla="*/ 1844268 h 1888"/>
              <a:gd name="T38" fmla="*/ 4029432 w 4040"/>
              <a:gd name="T39" fmla="*/ 1517586 h 1888"/>
              <a:gd name="T40" fmla="*/ 4009454 w 4040"/>
              <a:gd name="T41" fmla="*/ 1173085 h 1888"/>
              <a:gd name="T42" fmla="*/ 3877604 w 4040"/>
              <a:gd name="T43" fmla="*/ 855313 h 1888"/>
              <a:gd name="T44" fmla="*/ 3645867 w 4040"/>
              <a:gd name="T45" fmla="*/ 573178 h 1888"/>
              <a:gd name="T46" fmla="*/ 3330224 w 4040"/>
              <a:gd name="T47" fmla="*/ 338561 h 1888"/>
              <a:gd name="T48" fmla="*/ 2944662 w 4040"/>
              <a:gd name="T49" fmla="*/ 157401 h 1888"/>
              <a:gd name="T50" fmla="*/ 2503162 w 4040"/>
              <a:gd name="T51" fmla="*/ 41578 h 1888"/>
              <a:gd name="T52" fmla="*/ 2017713 w 4040"/>
              <a:gd name="T53" fmla="*/ 0 h 1888"/>
              <a:gd name="T54" fmla="*/ 1604181 w 4040"/>
              <a:gd name="T55" fmla="*/ 2577817 h 1888"/>
              <a:gd name="T56" fmla="*/ 1162682 w 4040"/>
              <a:gd name="T57" fmla="*/ 2491692 h 1888"/>
              <a:gd name="T58" fmla="*/ 775121 w 4040"/>
              <a:gd name="T59" fmla="*/ 2340231 h 1888"/>
              <a:gd name="T60" fmla="*/ 457481 w 4040"/>
              <a:gd name="T61" fmla="*/ 2132342 h 1888"/>
              <a:gd name="T62" fmla="*/ 223746 w 4040"/>
              <a:gd name="T63" fmla="*/ 1879906 h 1888"/>
              <a:gd name="T64" fmla="*/ 87900 w 4040"/>
              <a:gd name="T65" fmla="*/ 1594802 h 1888"/>
              <a:gd name="T66" fmla="*/ 67923 w 4040"/>
              <a:gd name="T67" fmla="*/ 1282969 h 1888"/>
              <a:gd name="T68" fmla="*/ 165812 w 4040"/>
              <a:gd name="T69" fmla="*/ 985985 h 1888"/>
              <a:gd name="T70" fmla="*/ 369581 w 4040"/>
              <a:gd name="T71" fmla="*/ 721670 h 1888"/>
              <a:gd name="T72" fmla="*/ 661250 w 4040"/>
              <a:gd name="T73" fmla="*/ 498932 h 1888"/>
              <a:gd name="T74" fmla="*/ 1026836 w 4040"/>
              <a:gd name="T75" fmla="*/ 329652 h 1888"/>
              <a:gd name="T76" fmla="*/ 1452353 w 4040"/>
              <a:gd name="T77" fmla="*/ 219768 h 1888"/>
              <a:gd name="T78" fmla="*/ 1919823 w 4040"/>
              <a:gd name="T79" fmla="*/ 178190 h 1888"/>
              <a:gd name="T80" fmla="*/ 2389291 w 4040"/>
              <a:gd name="T81" fmla="*/ 219768 h 1888"/>
              <a:gd name="T82" fmla="*/ 2814809 w 4040"/>
              <a:gd name="T83" fmla="*/ 329652 h 1888"/>
              <a:gd name="T84" fmla="*/ 3180394 w 4040"/>
              <a:gd name="T85" fmla="*/ 498932 h 1888"/>
              <a:gd name="T86" fmla="*/ 3472064 w 4040"/>
              <a:gd name="T87" fmla="*/ 721670 h 1888"/>
              <a:gd name="T88" fmla="*/ 3675833 w 4040"/>
              <a:gd name="T89" fmla="*/ 985985 h 1888"/>
              <a:gd name="T90" fmla="*/ 3773722 w 4040"/>
              <a:gd name="T91" fmla="*/ 1282969 h 1888"/>
              <a:gd name="T92" fmla="*/ 3753744 w 4040"/>
              <a:gd name="T93" fmla="*/ 1594802 h 1888"/>
              <a:gd name="T94" fmla="*/ 3617898 w 4040"/>
              <a:gd name="T95" fmla="*/ 1879906 h 1888"/>
              <a:gd name="T96" fmla="*/ 3384163 w 4040"/>
              <a:gd name="T97" fmla="*/ 2132342 h 1888"/>
              <a:gd name="T98" fmla="*/ 3066523 w 4040"/>
              <a:gd name="T99" fmla="*/ 2340231 h 1888"/>
              <a:gd name="T100" fmla="*/ 2678963 w 4040"/>
              <a:gd name="T101" fmla="*/ 2491692 h 1888"/>
              <a:gd name="T102" fmla="*/ 2237463 w 4040"/>
              <a:gd name="T103" fmla="*/ 257781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3" name="Freeform 11">
            <a:extLst>
              <a:ext uri="{FF2B5EF4-FFF2-40B4-BE49-F238E27FC236}">
                <a16:creationId xmlns:a16="http://schemas.microsoft.com/office/drawing/2014/main" id="{C5BE6CD5-BF2F-079B-EF01-0C720D0F58DB}"/>
              </a:ext>
            </a:extLst>
          </p:cNvPr>
          <p:cNvSpPr>
            <a:spLocks noEditPoints="1"/>
          </p:cNvSpPr>
          <p:nvPr/>
        </p:nvSpPr>
        <p:spPr bwMode="gray">
          <a:xfrm rot="-2303784">
            <a:off x="-684213" y="2205038"/>
            <a:ext cx="2808288" cy="1560512"/>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7 h 1888"/>
              <a:gd name="T12" fmla="*/ 0 w 4040"/>
              <a:gd name="T13" fmla="*/ 780256 h 1888"/>
              <a:gd name="T14" fmla="*/ 40317 w 4040"/>
              <a:gd name="T15" fmla="*/ 967055 h 1888"/>
              <a:gd name="T16" fmla="*/ 157097 w 4040"/>
              <a:gd name="T17" fmla="*/ 1138975 h 1888"/>
              <a:gd name="T18" fmla="*/ 337829 w 4040"/>
              <a:gd name="T19" fmla="*/ 1287753 h 1888"/>
              <a:gd name="T20" fmla="*/ 575560 w 4040"/>
              <a:gd name="T21" fmla="*/ 1410081 h 1888"/>
              <a:gd name="T22" fmla="*/ 857779 w 4040"/>
              <a:gd name="T23" fmla="*/ 1499348 h 1888"/>
              <a:gd name="T24" fmla="*/ 1176144 w 4040"/>
              <a:gd name="T25" fmla="*/ 1550593 h 1888"/>
              <a:gd name="T26" fmla="*/ 1519534 w 4040"/>
              <a:gd name="T27" fmla="*/ 1557206 h 1888"/>
              <a:gd name="T28" fmla="*/ 1847631 w 4040"/>
              <a:gd name="T29" fmla="*/ 1520838 h 1888"/>
              <a:gd name="T30" fmla="*/ 2143753 w 4040"/>
              <a:gd name="T31" fmla="*/ 1443143 h 1888"/>
              <a:gd name="T32" fmla="*/ 2396776 w 4040"/>
              <a:gd name="T33" fmla="*/ 1332386 h 1888"/>
              <a:gd name="T34" fmla="*/ 2598362 w 4040"/>
              <a:gd name="T35" fmla="*/ 1191874 h 1888"/>
              <a:gd name="T36" fmla="*/ 2737386 w 4040"/>
              <a:gd name="T37" fmla="*/ 1026566 h 1888"/>
              <a:gd name="T38" fmla="*/ 2804117 w 4040"/>
              <a:gd name="T39" fmla="*/ 844726 h 1888"/>
              <a:gd name="T40" fmla="*/ 2790215 w 4040"/>
              <a:gd name="T41" fmla="*/ 652968 h 1888"/>
              <a:gd name="T42" fmla="*/ 2698459 w 4040"/>
              <a:gd name="T43" fmla="*/ 476088 h 1888"/>
              <a:gd name="T44" fmla="*/ 2537191 w 4040"/>
              <a:gd name="T45" fmla="*/ 319045 h 1888"/>
              <a:gd name="T46" fmla="*/ 2317533 w 4040"/>
              <a:gd name="T47" fmla="*/ 188452 h 1888"/>
              <a:gd name="T48" fmla="*/ 2049216 w 4040"/>
              <a:gd name="T49" fmla="*/ 87613 h 1888"/>
              <a:gd name="T50" fmla="*/ 1741973 w 4040"/>
              <a:gd name="T51" fmla="*/ 23143 h 1888"/>
              <a:gd name="T52" fmla="*/ 1404144 w 4040"/>
              <a:gd name="T53" fmla="*/ 0 h 1888"/>
              <a:gd name="T54" fmla="*/ 1116364 w 4040"/>
              <a:gd name="T55" fmla="*/ 1434878 h 1888"/>
              <a:gd name="T56" fmla="*/ 809121 w 4040"/>
              <a:gd name="T57" fmla="*/ 1386938 h 1888"/>
              <a:gd name="T58" fmla="*/ 539414 w 4040"/>
              <a:gd name="T59" fmla="*/ 1302631 h 1888"/>
              <a:gd name="T60" fmla="*/ 318365 w 4040"/>
              <a:gd name="T61" fmla="*/ 1186915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2 h 1888"/>
              <a:gd name="T76" fmla="*/ 1010706 w 4040"/>
              <a:gd name="T77" fmla="*/ 122328 h 1888"/>
              <a:gd name="T78" fmla="*/ 1336022 w 4040"/>
              <a:gd name="T79" fmla="*/ 99185 h 1888"/>
              <a:gd name="T80" fmla="*/ 1662729 w 4040"/>
              <a:gd name="T81" fmla="*/ 122328 h 1888"/>
              <a:gd name="T82" fmla="*/ 1958850 w 4040"/>
              <a:gd name="T83" fmla="*/ 183492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5 h 1888"/>
              <a:gd name="T98" fmla="*/ 2134021 w 4040"/>
              <a:gd name="T99" fmla="*/ 1302631 h 1888"/>
              <a:gd name="T100" fmla="*/ 1864314 w 4040"/>
              <a:gd name="T101" fmla="*/ 1386938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4" name="Freeform 12">
            <a:extLst>
              <a:ext uri="{FF2B5EF4-FFF2-40B4-BE49-F238E27FC236}">
                <a16:creationId xmlns:a16="http://schemas.microsoft.com/office/drawing/2014/main" id="{69C7849B-2BD3-BFCF-B08E-88268A189AFA}"/>
              </a:ext>
            </a:extLst>
          </p:cNvPr>
          <p:cNvSpPr>
            <a:spLocks noEditPoints="1"/>
          </p:cNvSpPr>
          <p:nvPr/>
        </p:nvSpPr>
        <p:spPr bwMode="gray">
          <a:xfrm rot="-1557944">
            <a:off x="250825" y="260350"/>
            <a:ext cx="2808288" cy="1560513"/>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8 h 1888"/>
              <a:gd name="T12" fmla="*/ 0 w 4040"/>
              <a:gd name="T13" fmla="*/ 780257 h 1888"/>
              <a:gd name="T14" fmla="*/ 40317 w 4040"/>
              <a:gd name="T15" fmla="*/ 967055 h 1888"/>
              <a:gd name="T16" fmla="*/ 157097 w 4040"/>
              <a:gd name="T17" fmla="*/ 1138976 h 1888"/>
              <a:gd name="T18" fmla="*/ 337829 w 4040"/>
              <a:gd name="T19" fmla="*/ 1287754 h 1888"/>
              <a:gd name="T20" fmla="*/ 575560 w 4040"/>
              <a:gd name="T21" fmla="*/ 1410082 h 1888"/>
              <a:gd name="T22" fmla="*/ 857779 w 4040"/>
              <a:gd name="T23" fmla="*/ 1499349 h 1888"/>
              <a:gd name="T24" fmla="*/ 1176144 w 4040"/>
              <a:gd name="T25" fmla="*/ 1550594 h 1888"/>
              <a:gd name="T26" fmla="*/ 1519534 w 4040"/>
              <a:gd name="T27" fmla="*/ 1557207 h 1888"/>
              <a:gd name="T28" fmla="*/ 1847631 w 4040"/>
              <a:gd name="T29" fmla="*/ 1520839 h 1888"/>
              <a:gd name="T30" fmla="*/ 2143753 w 4040"/>
              <a:gd name="T31" fmla="*/ 1443144 h 1888"/>
              <a:gd name="T32" fmla="*/ 2396776 w 4040"/>
              <a:gd name="T33" fmla="*/ 1332387 h 1888"/>
              <a:gd name="T34" fmla="*/ 2598362 w 4040"/>
              <a:gd name="T35" fmla="*/ 1191875 h 1888"/>
              <a:gd name="T36" fmla="*/ 2737386 w 4040"/>
              <a:gd name="T37" fmla="*/ 1026566 h 1888"/>
              <a:gd name="T38" fmla="*/ 2804117 w 4040"/>
              <a:gd name="T39" fmla="*/ 844727 h 1888"/>
              <a:gd name="T40" fmla="*/ 2790215 w 4040"/>
              <a:gd name="T41" fmla="*/ 652969 h 1888"/>
              <a:gd name="T42" fmla="*/ 2698459 w 4040"/>
              <a:gd name="T43" fmla="*/ 476089 h 1888"/>
              <a:gd name="T44" fmla="*/ 2537191 w 4040"/>
              <a:gd name="T45" fmla="*/ 319046 h 1888"/>
              <a:gd name="T46" fmla="*/ 2317533 w 4040"/>
              <a:gd name="T47" fmla="*/ 188452 h 1888"/>
              <a:gd name="T48" fmla="*/ 2049216 w 4040"/>
              <a:gd name="T49" fmla="*/ 87614 h 1888"/>
              <a:gd name="T50" fmla="*/ 1741973 w 4040"/>
              <a:gd name="T51" fmla="*/ 23143 h 1888"/>
              <a:gd name="T52" fmla="*/ 1404144 w 4040"/>
              <a:gd name="T53" fmla="*/ 0 h 1888"/>
              <a:gd name="T54" fmla="*/ 1116364 w 4040"/>
              <a:gd name="T55" fmla="*/ 1434878 h 1888"/>
              <a:gd name="T56" fmla="*/ 809121 w 4040"/>
              <a:gd name="T57" fmla="*/ 1386939 h 1888"/>
              <a:gd name="T58" fmla="*/ 539414 w 4040"/>
              <a:gd name="T59" fmla="*/ 1302632 h 1888"/>
              <a:gd name="T60" fmla="*/ 318365 w 4040"/>
              <a:gd name="T61" fmla="*/ 1186916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3 h 1888"/>
              <a:gd name="T76" fmla="*/ 1010706 w 4040"/>
              <a:gd name="T77" fmla="*/ 122328 h 1888"/>
              <a:gd name="T78" fmla="*/ 1336022 w 4040"/>
              <a:gd name="T79" fmla="*/ 99185 h 1888"/>
              <a:gd name="T80" fmla="*/ 1662729 w 4040"/>
              <a:gd name="T81" fmla="*/ 122328 h 1888"/>
              <a:gd name="T82" fmla="*/ 1958850 w 4040"/>
              <a:gd name="T83" fmla="*/ 183493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6 h 1888"/>
              <a:gd name="T98" fmla="*/ 2134021 w 4040"/>
              <a:gd name="T99" fmla="*/ 1302632 h 1888"/>
              <a:gd name="T100" fmla="*/ 1864314 w 4040"/>
              <a:gd name="T101" fmla="*/ 1386939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5" name="Freeform 13">
            <a:extLst>
              <a:ext uri="{FF2B5EF4-FFF2-40B4-BE49-F238E27FC236}">
                <a16:creationId xmlns:a16="http://schemas.microsoft.com/office/drawing/2014/main" id="{FDF217E9-F347-6B33-B062-B6A810EFBB02}"/>
              </a:ext>
            </a:extLst>
          </p:cNvPr>
          <p:cNvSpPr>
            <a:spLocks noEditPoints="1"/>
          </p:cNvSpPr>
          <p:nvPr/>
        </p:nvSpPr>
        <p:spPr bwMode="gray">
          <a:xfrm rot="-581657">
            <a:off x="2771775" y="-531813"/>
            <a:ext cx="2808288" cy="1439863"/>
          </a:xfrm>
          <a:custGeom>
            <a:avLst/>
            <a:gdLst>
              <a:gd name="T0" fmla="*/ 1176144 w 4040"/>
              <a:gd name="T1" fmla="*/ 9152 h 1888"/>
              <a:gd name="T2" fmla="*/ 857779 w 4040"/>
              <a:gd name="T3" fmla="*/ 56435 h 1888"/>
              <a:gd name="T4" fmla="*/ 575560 w 4040"/>
              <a:gd name="T5" fmla="*/ 138800 h 1888"/>
              <a:gd name="T6" fmla="*/ 337829 w 4040"/>
              <a:gd name="T7" fmla="*/ 251671 h 1888"/>
              <a:gd name="T8" fmla="*/ 157097 w 4040"/>
              <a:gd name="T9" fmla="*/ 388946 h 1888"/>
              <a:gd name="T10" fmla="*/ 40317 w 4040"/>
              <a:gd name="T11" fmla="*/ 547575 h 1888"/>
              <a:gd name="T12" fmla="*/ 0 w 4040"/>
              <a:gd name="T13" fmla="*/ 719932 h 1888"/>
              <a:gd name="T14" fmla="*/ 40317 w 4040"/>
              <a:gd name="T15" fmla="*/ 892288 h 1888"/>
              <a:gd name="T16" fmla="*/ 157097 w 4040"/>
              <a:gd name="T17" fmla="*/ 1050917 h 1888"/>
              <a:gd name="T18" fmla="*/ 337829 w 4040"/>
              <a:gd name="T19" fmla="*/ 1188192 h 1888"/>
              <a:gd name="T20" fmla="*/ 575560 w 4040"/>
              <a:gd name="T21" fmla="*/ 1301063 h 1888"/>
              <a:gd name="T22" fmla="*/ 857779 w 4040"/>
              <a:gd name="T23" fmla="*/ 1383428 h 1888"/>
              <a:gd name="T24" fmla="*/ 1176144 w 4040"/>
              <a:gd name="T25" fmla="*/ 1430711 h 1888"/>
              <a:gd name="T26" fmla="*/ 1519534 w 4040"/>
              <a:gd name="T27" fmla="*/ 1436812 h 1888"/>
              <a:gd name="T28" fmla="*/ 1847631 w 4040"/>
              <a:gd name="T29" fmla="*/ 1403256 h 1888"/>
              <a:gd name="T30" fmla="*/ 2143753 w 4040"/>
              <a:gd name="T31" fmla="*/ 1331568 h 1888"/>
              <a:gd name="T32" fmla="*/ 2396776 w 4040"/>
              <a:gd name="T33" fmla="*/ 1229375 h 1888"/>
              <a:gd name="T34" fmla="*/ 2598362 w 4040"/>
              <a:gd name="T35" fmla="*/ 1099726 h 1888"/>
              <a:gd name="T36" fmla="*/ 2737386 w 4040"/>
              <a:gd name="T37" fmla="*/ 947198 h 1888"/>
              <a:gd name="T38" fmla="*/ 2804117 w 4040"/>
              <a:gd name="T39" fmla="*/ 779417 h 1888"/>
              <a:gd name="T40" fmla="*/ 2790215 w 4040"/>
              <a:gd name="T41" fmla="*/ 602485 h 1888"/>
              <a:gd name="T42" fmla="*/ 2698459 w 4040"/>
              <a:gd name="T43" fmla="*/ 439280 h 1888"/>
              <a:gd name="T44" fmla="*/ 2537191 w 4040"/>
              <a:gd name="T45" fmla="*/ 294379 h 1888"/>
              <a:gd name="T46" fmla="*/ 2317533 w 4040"/>
              <a:gd name="T47" fmla="*/ 173882 h 1888"/>
              <a:gd name="T48" fmla="*/ 2049216 w 4040"/>
              <a:gd name="T49" fmla="*/ 80840 h 1888"/>
              <a:gd name="T50" fmla="*/ 1741973 w 4040"/>
              <a:gd name="T51" fmla="*/ 21354 h 1888"/>
              <a:gd name="T52" fmla="*/ 1404144 w 4040"/>
              <a:gd name="T53" fmla="*/ 0 h 1888"/>
              <a:gd name="T54" fmla="*/ 1116364 w 4040"/>
              <a:gd name="T55" fmla="*/ 1323942 h 1888"/>
              <a:gd name="T56" fmla="*/ 809121 w 4040"/>
              <a:gd name="T57" fmla="*/ 1279709 h 1888"/>
              <a:gd name="T58" fmla="*/ 539414 w 4040"/>
              <a:gd name="T59" fmla="*/ 1201920 h 1888"/>
              <a:gd name="T60" fmla="*/ 318365 w 4040"/>
              <a:gd name="T61" fmla="*/ 1095150 h 1888"/>
              <a:gd name="T62" fmla="*/ 155707 w 4040"/>
              <a:gd name="T63" fmla="*/ 965501 h 1888"/>
              <a:gd name="T64" fmla="*/ 61171 w 4040"/>
              <a:gd name="T65" fmla="*/ 819075 h 1888"/>
              <a:gd name="T66" fmla="*/ 47268 w 4040"/>
              <a:gd name="T67" fmla="*/ 658920 h 1888"/>
              <a:gd name="T68" fmla="*/ 115390 w 4040"/>
              <a:gd name="T69" fmla="*/ 506392 h 1888"/>
              <a:gd name="T70" fmla="*/ 257195 w 4040"/>
              <a:gd name="T71" fmla="*/ 370643 h 1888"/>
              <a:gd name="T72" fmla="*/ 460170 w 4040"/>
              <a:gd name="T73" fmla="*/ 256247 h 1888"/>
              <a:gd name="T74" fmla="*/ 714584 w 4040"/>
              <a:gd name="T75" fmla="*/ 169306 h 1888"/>
              <a:gd name="T76" fmla="*/ 1010706 w 4040"/>
              <a:gd name="T77" fmla="*/ 112871 h 1888"/>
              <a:gd name="T78" fmla="*/ 1336022 w 4040"/>
              <a:gd name="T79" fmla="*/ 91517 h 1888"/>
              <a:gd name="T80" fmla="*/ 1662729 w 4040"/>
              <a:gd name="T81" fmla="*/ 112871 h 1888"/>
              <a:gd name="T82" fmla="*/ 1958850 w 4040"/>
              <a:gd name="T83" fmla="*/ 169306 h 1888"/>
              <a:gd name="T84" fmla="*/ 2213265 w 4040"/>
              <a:gd name="T85" fmla="*/ 256247 h 1888"/>
              <a:gd name="T86" fmla="*/ 2416240 w 4040"/>
              <a:gd name="T87" fmla="*/ 370643 h 1888"/>
              <a:gd name="T88" fmla="*/ 2558045 w 4040"/>
              <a:gd name="T89" fmla="*/ 506392 h 1888"/>
              <a:gd name="T90" fmla="*/ 2626166 w 4040"/>
              <a:gd name="T91" fmla="*/ 658920 h 1888"/>
              <a:gd name="T92" fmla="*/ 2612264 w 4040"/>
              <a:gd name="T93" fmla="*/ 819075 h 1888"/>
              <a:gd name="T94" fmla="*/ 2517728 w 4040"/>
              <a:gd name="T95" fmla="*/ 965501 h 1888"/>
              <a:gd name="T96" fmla="*/ 2355069 w 4040"/>
              <a:gd name="T97" fmla="*/ 1095150 h 1888"/>
              <a:gd name="T98" fmla="*/ 2134021 w 4040"/>
              <a:gd name="T99" fmla="*/ 1201920 h 1888"/>
              <a:gd name="T100" fmla="*/ 1864314 w 4040"/>
              <a:gd name="T101" fmla="*/ 1279709 h 1888"/>
              <a:gd name="T102" fmla="*/ 1557071 w 4040"/>
              <a:gd name="T103" fmla="*/ 1323942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136"/>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6" name="Freeform 14">
            <a:extLst>
              <a:ext uri="{FF2B5EF4-FFF2-40B4-BE49-F238E27FC236}">
                <a16:creationId xmlns:a16="http://schemas.microsoft.com/office/drawing/2014/main" id="{2AB8BEBC-1E9B-13D6-877C-5FEDAE3336D3}"/>
              </a:ext>
            </a:extLst>
          </p:cNvPr>
          <p:cNvSpPr>
            <a:spLocks noEditPoints="1"/>
          </p:cNvSpPr>
          <p:nvPr/>
        </p:nvSpPr>
        <p:spPr bwMode="gray">
          <a:xfrm rot="-2303784">
            <a:off x="-1528763" y="5445125"/>
            <a:ext cx="3055938" cy="1808163"/>
          </a:xfrm>
          <a:custGeom>
            <a:avLst/>
            <a:gdLst>
              <a:gd name="T0" fmla="*/ 1279863 w 4040"/>
              <a:gd name="T1" fmla="*/ 11493 h 1888"/>
              <a:gd name="T2" fmla="*/ 933423 w 4040"/>
              <a:gd name="T3" fmla="*/ 70871 h 1888"/>
              <a:gd name="T4" fmla="*/ 626316 w 4040"/>
              <a:gd name="T5" fmla="*/ 174304 h 1888"/>
              <a:gd name="T6" fmla="*/ 367620 w 4040"/>
              <a:gd name="T7" fmla="*/ 316045 h 1888"/>
              <a:gd name="T8" fmla="*/ 170951 w 4040"/>
              <a:gd name="T9" fmla="*/ 488434 h 1888"/>
              <a:gd name="T10" fmla="*/ 43872 w 4040"/>
              <a:gd name="T11" fmla="*/ 687638 h 1888"/>
              <a:gd name="T12" fmla="*/ 0 w 4040"/>
              <a:gd name="T13" fmla="*/ 904082 h 1888"/>
              <a:gd name="T14" fmla="*/ 43872 w 4040"/>
              <a:gd name="T15" fmla="*/ 1120525 h 1888"/>
              <a:gd name="T16" fmla="*/ 170951 w 4040"/>
              <a:gd name="T17" fmla="*/ 1319729 h 1888"/>
              <a:gd name="T18" fmla="*/ 367620 w 4040"/>
              <a:gd name="T19" fmla="*/ 1492118 h 1888"/>
              <a:gd name="T20" fmla="*/ 626316 w 4040"/>
              <a:gd name="T21" fmla="*/ 1633859 h 1888"/>
              <a:gd name="T22" fmla="*/ 933423 w 4040"/>
              <a:gd name="T23" fmla="*/ 1737292 h 1888"/>
              <a:gd name="T24" fmla="*/ 1279863 w 4040"/>
              <a:gd name="T25" fmla="*/ 1796670 h 1888"/>
              <a:gd name="T26" fmla="*/ 1653535 w 4040"/>
              <a:gd name="T27" fmla="*/ 1804332 h 1888"/>
              <a:gd name="T28" fmla="*/ 2010565 w 4040"/>
              <a:gd name="T29" fmla="*/ 1762193 h 1888"/>
              <a:gd name="T30" fmla="*/ 2332800 w 4040"/>
              <a:gd name="T31" fmla="*/ 1672168 h 1888"/>
              <a:gd name="T32" fmla="*/ 2608137 w 4040"/>
              <a:gd name="T33" fmla="*/ 1543834 h 1888"/>
              <a:gd name="T34" fmla="*/ 2827499 w 4040"/>
              <a:gd name="T35" fmla="*/ 1381023 h 1888"/>
              <a:gd name="T36" fmla="*/ 2978783 w 4040"/>
              <a:gd name="T37" fmla="*/ 1189480 h 1888"/>
              <a:gd name="T38" fmla="*/ 3051399 w 4040"/>
              <a:gd name="T39" fmla="*/ 978783 h 1888"/>
              <a:gd name="T40" fmla="*/ 3036271 w 4040"/>
              <a:gd name="T41" fmla="*/ 756594 h 1888"/>
              <a:gd name="T42" fmla="*/ 2936424 w 4040"/>
              <a:gd name="T43" fmla="*/ 551643 h 1888"/>
              <a:gd name="T44" fmla="*/ 2760934 w 4040"/>
              <a:gd name="T45" fmla="*/ 369677 h 1888"/>
              <a:gd name="T46" fmla="*/ 2521905 w 4040"/>
              <a:gd name="T47" fmla="*/ 218359 h 1888"/>
              <a:gd name="T48" fmla="*/ 2229927 w 4040"/>
              <a:gd name="T49" fmla="*/ 101518 h 1888"/>
              <a:gd name="T50" fmla="*/ 1895589 w 4040"/>
              <a:gd name="T51" fmla="*/ 26816 h 1888"/>
              <a:gd name="T52" fmla="*/ 1527969 w 4040"/>
              <a:gd name="T53" fmla="*/ 0 h 1888"/>
              <a:gd name="T54" fmla="*/ 1214811 w 4040"/>
              <a:gd name="T55" fmla="*/ 1662591 h 1888"/>
              <a:gd name="T56" fmla="*/ 880473 w 4040"/>
              <a:gd name="T57" fmla="*/ 1607043 h 1888"/>
              <a:gd name="T58" fmla="*/ 586982 w 4040"/>
              <a:gd name="T59" fmla="*/ 1509356 h 1888"/>
              <a:gd name="T60" fmla="*/ 346440 w 4040"/>
              <a:gd name="T61" fmla="*/ 1375277 h 1888"/>
              <a:gd name="T62" fmla="*/ 169438 w 4040"/>
              <a:gd name="T63" fmla="*/ 1212465 h 1888"/>
              <a:gd name="T64" fmla="*/ 66565 w 4040"/>
              <a:gd name="T65" fmla="*/ 1028584 h 1888"/>
              <a:gd name="T66" fmla="*/ 51437 w 4040"/>
              <a:gd name="T67" fmla="*/ 827464 h 1888"/>
              <a:gd name="T68" fmla="*/ 125566 w 4040"/>
              <a:gd name="T69" fmla="*/ 635922 h 1888"/>
              <a:gd name="T70" fmla="*/ 279876 w 4040"/>
              <a:gd name="T71" fmla="*/ 465449 h 1888"/>
              <a:gd name="T72" fmla="*/ 500750 w 4040"/>
              <a:gd name="T73" fmla="*/ 321792 h 1888"/>
              <a:gd name="T74" fmla="*/ 777600 w 4040"/>
              <a:gd name="T75" fmla="*/ 212612 h 1888"/>
              <a:gd name="T76" fmla="*/ 1099835 w 4040"/>
              <a:gd name="T77" fmla="*/ 141742 h 1888"/>
              <a:gd name="T78" fmla="*/ 1453840 w 4040"/>
              <a:gd name="T79" fmla="*/ 114926 h 1888"/>
              <a:gd name="T80" fmla="*/ 1809357 w 4040"/>
              <a:gd name="T81" fmla="*/ 141742 h 1888"/>
              <a:gd name="T82" fmla="*/ 2131592 w 4040"/>
              <a:gd name="T83" fmla="*/ 212612 h 1888"/>
              <a:gd name="T84" fmla="*/ 2408442 w 4040"/>
              <a:gd name="T85" fmla="*/ 321792 h 1888"/>
              <a:gd name="T86" fmla="*/ 2629317 w 4040"/>
              <a:gd name="T87" fmla="*/ 465449 h 1888"/>
              <a:gd name="T88" fmla="*/ 2783627 w 4040"/>
              <a:gd name="T89" fmla="*/ 635922 h 1888"/>
              <a:gd name="T90" fmla="*/ 2857756 w 4040"/>
              <a:gd name="T91" fmla="*/ 827464 h 1888"/>
              <a:gd name="T92" fmla="*/ 2842627 w 4040"/>
              <a:gd name="T93" fmla="*/ 1028584 h 1888"/>
              <a:gd name="T94" fmla="*/ 2739754 w 4040"/>
              <a:gd name="T95" fmla="*/ 1212465 h 1888"/>
              <a:gd name="T96" fmla="*/ 2562752 w 4040"/>
              <a:gd name="T97" fmla="*/ 1375277 h 1888"/>
              <a:gd name="T98" fmla="*/ 2322210 w 4040"/>
              <a:gd name="T99" fmla="*/ 1509356 h 1888"/>
              <a:gd name="T100" fmla="*/ 2028719 w 4040"/>
              <a:gd name="T101" fmla="*/ 1607043 h 1888"/>
              <a:gd name="T102" fmla="*/ 1694381 w 4040"/>
              <a:gd name="T103" fmla="*/ 1662591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7" name="Freeform 15">
            <a:extLst>
              <a:ext uri="{FF2B5EF4-FFF2-40B4-BE49-F238E27FC236}">
                <a16:creationId xmlns:a16="http://schemas.microsoft.com/office/drawing/2014/main" id="{5AABFE65-8556-A1E3-FADE-E89CCEBD951A}"/>
              </a:ext>
            </a:extLst>
          </p:cNvPr>
          <p:cNvSpPr>
            <a:spLocks noEditPoints="1"/>
          </p:cNvSpPr>
          <p:nvPr/>
        </p:nvSpPr>
        <p:spPr bwMode="gray">
          <a:xfrm rot="-2303784">
            <a:off x="-2124075" y="4221163"/>
            <a:ext cx="2808288" cy="1560512"/>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pPr eaLnBrk="1" hangingPunct="1">
              <a:defRPr/>
            </a:pPr>
            <a:endParaRPr lang="ja-JP" altLang="en-US"/>
          </a:p>
        </p:txBody>
      </p:sp>
      <p:sp>
        <p:nvSpPr>
          <p:cNvPr id="105488" name="Freeform 16">
            <a:extLst>
              <a:ext uri="{FF2B5EF4-FFF2-40B4-BE49-F238E27FC236}">
                <a16:creationId xmlns:a16="http://schemas.microsoft.com/office/drawing/2014/main" id="{C1EDFC6F-A05D-363B-EBAF-1C7BA4AFB156}"/>
              </a:ext>
            </a:extLst>
          </p:cNvPr>
          <p:cNvSpPr>
            <a:spLocks noEditPoints="1"/>
          </p:cNvSpPr>
          <p:nvPr/>
        </p:nvSpPr>
        <p:spPr bwMode="gray">
          <a:xfrm rot="-164815">
            <a:off x="7235825" y="-531813"/>
            <a:ext cx="2808288" cy="1560513"/>
          </a:xfrm>
          <a:custGeom>
            <a:avLst/>
            <a:gdLst>
              <a:gd name="T0" fmla="*/ 1176144 w 4040"/>
              <a:gd name="T1" fmla="*/ 9919 h 1888"/>
              <a:gd name="T2" fmla="*/ 857779 w 4040"/>
              <a:gd name="T3" fmla="*/ 61164 h 1888"/>
              <a:gd name="T4" fmla="*/ 575560 w 4040"/>
              <a:gd name="T5" fmla="*/ 150431 h 1888"/>
              <a:gd name="T6" fmla="*/ 337829 w 4040"/>
              <a:gd name="T7" fmla="*/ 272759 h 1888"/>
              <a:gd name="T8" fmla="*/ 157097 w 4040"/>
              <a:gd name="T9" fmla="*/ 421537 h 1888"/>
              <a:gd name="T10" fmla="*/ 40317 w 4040"/>
              <a:gd name="T11" fmla="*/ 593458 h 1888"/>
              <a:gd name="T12" fmla="*/ 0 w 4040"/>
              <a:gd name="T13" fmla="*/ 780257 h 1888"/>
              <a:gd name="T14" fmla="*/ 40317 w 4040"/>
              <a:gd name="T15" fmla="*/ 967055 h 1888"/>
              <a:gd name="T16" fmla="*/ 157097 w 4040"/>
              <a:gd name="T17" fmla="*/ 1138976 h 1888"/>
              <a:gd name="T18" fmla="*/ 337829 w 4040"/>
              <a:gd name="T19" fmla="*/ 1287754 h 1888"/>
              <a:gd name="T20" fmla="*/ 575560 w 4040"/>
              <a:gd name="T21" fmla="*/ 1410082 h 1888"/>
              <a:gd name="T22" fmla="*/ 857779 w 4040"/>
              <a:gd name="T23" fmla="*/ 1499349 h 1888"/>
              <a:gd name="T24" fmla="*/ 1176144 w 4040"/>
              <a:gd name="T25" fmla="*/ 1550594 h 1888"/>
              <a:gd name="T26" fmla="*/ 1519534 w 4040"/>
              <a:gd name="T27" fmla="*/ 1557207 h 1888"/>
              <a:gd name="T28" fmla="*/ 1847631 w 4040"/>
              <a:gd name="T29" fmla="*/ 1520839 h 1888"/>
              <a:gd name="T30" fmla="*/ 2143753 w 4040"/>
              <a:gd name="T31" fmla="*/ 1443144 h 1888"/>
              <a:gd name="T32" fmla="*/ 2396776 w 4040"/>
              <a:gd name="T33" fmla="*/ 1332387 h 1888"/>
              <a:gd name="T34" fmla="*/ 2598362 w 4040"/>
              <a:gd name="T35" fmla="*/ 1191875 h 1888"/>
              <a:gd name="T36" fmla="*/ 2737386 w 4040"/>
              <a:gd name="T37" fmla="*/ 1026566 h 1888"/>
              <a:gd name="T38" fmla="*/ 2804117 w 4040"/>
              <a:gd name="T39" fmla="*/ 844727 h 1888"/>
              <a:gd name="T40" fmla="*/ 2790215 w 4040"/>
              <a:gd name="T41" fmla="*/ 652969 h 1888"/>
              <a:gd name="T42" fmla="*/ 2698459 w 4040"/>
              <a:gd name="T43" fmla="*/ 476089 h 1888"/>
              <a:gd name="T44" fmla="*/ 2537191 w 4040"/>
              <a:gd name="T45" fmla="*/ 319046 h 1888"/>
              <a:gd name="T46" fmla="*/ 2317533 w 4040"/>
              <a:gd name="T47" fmla="*/ 188452 h 1888"/>
              <a:gd name="T48" fmla="*/ 2049216 w 4040"/>
              <a:gd name="T49" fmla="*/ 87614 h 1888"/>
              <a:gd name="T50" fmla="*/ 1741973 w 4040"/>
              <a:gd name="T51" fmla="*/ 23143 h 1888"/>
              <a:gd name="T52" fmla="*/ 1404144 w 4040"/>
              <a:gd name="T53" fmla="*/ 0 h 1888"/>
              <a:gd name="T54" fmla="*/ 1116364 w 4040"/>
              <a:gd name="T55" fmla="*/ 1434878 h 1888"/>
              <a:gd name="T56" fmla="*/ 809121 w 4040"/>
              <a:gd name="T57" fmla="*/ 1386939 h 1888"/>
              <a:gd name="T58" fmla="*/ 539414 w 4040"/>
              <a:gd name="T59" fmla="*/ 1302632 h 1888"/>
              <a:gd name="T60" fmla="*/ 318365 w 4040"/>
              <a:gd name="T61" fmla="*/ 1186916 h 1888"/>
              <a:gd name="T62" fmla="*/ 155707 w 4040"/>
              <a:gd name="T63" fmla="*/ 1046403 h 1888"/>
              <a:gd name="T64" fmla="*/ 61171 w 4040"/>
              <a:gd name="T65" fmla="*/ 887707 h 1888"/>
              <a:gd name="T66" fmla="*/ 47268 w 4040"/>
              <a:gd name="T67" fmla="*/ 714133 h 1888"/>
              <a:gd name="T68" fmla="*/ 115390 w 4040"/>
              <a:gd name="T69" fmla="*/ 548824 h 1888"/>
              <a:gd name="T70" fmla="*/ 257195 w 4040"/>
              <a:gd name="T71" fmla="*/ 401700 h 1888"/>
              <a:gd name="T72" fmla="*/ 460170 w 4040"/>
              <a:gd name="T73" fmla="*/ 277718 h 1888"/>
              <a:gd name="T74" fmla="*/ 714584 w 4040"/>
              <a:gd name="T75" fmla="*/ 183493 h 1888"/>
              <a:gd name="T76" fmla="*/ 1010706 w 4040"/>
              <a:gd name="T77" fmla="*/ 122328 h 1888"/>
              <a:gd name="T78" fmla="*/ 1336022 w 4040"/>
              <a:gd name="T79" fmla="*/ 99185 h 1888"/>
              <a:gd name="T80" fmla="*/ 1662729 w 4040"/>
              <a:gd name="T81" fmla="*/ 122328 h 1888"/>
              <a:gd name="T82" fmla="*/ 1958850 w 4040"/>
              <a:gd name="T83" fmla="*/ 183493 h 1888"/>
              <a:gd name="T84" fmla="*/ 2213265 w 4040"/>
              <a:gd name="T85" fmla="*/ 277718 h 1888"/>
              <a:gd name="T86" fmla="*/ 2416240 w 4040"/>
              <a:gd name="T87" fmla="*/ 401700 h 1888"/>
              <a:gd name="T88" fmla="*/ 2558045 w 4040"/>
              <a:gd name="T89" fmla="*/ 548824 h 1888"/>
              <a:gd name="T90" fmla="*/ 2626166 w 4040"/>
              <a:gd name="T91" fmla="*/ 714133 h 1888"/>
              <a:gd name="T92" fmla="*/ 2612264 w 4040"/>
              <a:gd name="T93" fmla="*/ 887707 h 1888"/>
              <a:gd name="T94" fmla="*/ 2517728 w 4040"/>
              <a:gd name="T95" fmla="*/ 1046403 h 1888"/>
              <a:gd name="T96" fmla="*/ 2355069 w 4040"/>
              <a:gd name="T97" fmla="*/ 1186916 h 1888"/>
              <a:gd name="T98" fmla="*/ 2134021 w 4040"/>
              <a:gd name="T99" fmla="*/ 1302632 h 1888"/>
              <a:gd name="T100" fmla="*/ 1864314 w 4040"/>
              <a:gd name="T101" fmla="*/ 1386939 h 1888"/>
              <a:gd name="T102" fmla="*/ 1557071 w 4040"/>
              <a:gd name="T103" fmla="*/ 1434878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89" name="Freeform 17">
            <a:extLst>
              <a:ext uri="{FF2B5EF4-FFF2-40B4-BE49-F238E27FC236}">
                <a16:creationId xmlns:a16="http://schemas.microsoft.com/office/drawing/2014/main" id="{7CDE2135-2394-44B4-7091-FC0FF877B7CA}"/>
              </a:ext>
            </a:extLst>
          </p:cNvPr>
          <p:cNvSpPr>
            <a:spLocks noEditPoints="1"/>
          </p:cNvSpPr>
          <p:nvPr/>
        </p:nvSpPr>
        <p:spPr bwMode="gray">
          <a:xfrm rot="-1825050">
            <a:off x="-1243013" y="188913"/>
            <a:ext cx="2484438" cy="1152525"/>
          </a:xfrm>
          <a:custGeom>
            <a:avLst/>
            <a:gdLst>
              <a:gd name="T0" fmla="*/ 1040512 w 4040"/>
              <a:gd name="T1" fmla="*/ 7325 h 1888"/>
              <a:gd name="T2" fmla="*/ 758861 w 4040"/>
              <a:gd name="T3" fmla="*/ 45173 h 1888"/>
              <a:gd name="T4" fmla="*/ 509187 w 4040"/>
              <a:gd name="T5" fmla="*/ 111101 h 1888"/>
              <a:gd name="T6" fmla="*/ 298871 w 4040"/>
              <a:gd name="T7" fmla="*/ 201448 h 1888"/>
              <a:gd name="T8" fmla="*/ 138981 w 4040"/>
              <a:gd name="T9" fmla="*/ 311328 h 1888"/>
              <a:gd name="T10" fmla="*/ 35668 w 4040"/>
              <a:gd name="T11" fmla="*/ 438301 h 1888"/>
              <a:gd name="T12" fmla="*/ 0 w 4040"/>
              <a:gd name="T13" fmla="*/ 576263 h 1888"/>
              <a:gd name="T14" fmla="*/ 35668 w 4040"/>
              <a:gd name="T15" fmla="*/ 714224 h 1888"/>
              <a:gd name="T16" fmla="*/ 138981 w 4040"/>
              <a:gd name="T17" fmla="*/ 841197 h 1888"/>
              <a:gd name="T18" fmla="*/ 298871 w 4040"/>
              <a:gd name="T19" fmla="*/ 951077 h 1888"/>
              <a:gd name="T20" fmla="*/ 509187 w 4040"/>
              <a:gd name="T21" fmla="*/ 1041424 h 1888"/>
              <a:gd name="T22" fmla="*/ 758861 w 4040"/>
              <a:gd name="T23" fmla="*/ 1107352 h 1888"/>
              <a:gd name="T24" fmla="*/ 1040512 w 4040"/>
              <a:gd name="T25" fmla="*/ 1145200 h 1888"/>
              <a:gd name="T26" fmla="*/ 1344302 w 4040"/>
              <a:gd name="T27" fmla="*/ 1150083 h 1888"/>
              <a:gd name="T28" fmla="*/ 1634563 w 4040"/>
              <a:gd name="T29" fmla="*/ 1123224 h 1888"/>
              <a:gd name="T30" fmla="*/ 1896536 w 4040"/>
              <a:gd name="T31" fmla="*/ 1065841 h 1888"/>
              <a:gd name="T32" fmla="*/ 2120382 w 4040"/>
              <a:gd name="T33" fmla="*/ 984041 h 1888"/>
              <a:gd name="T34" fmla="*/ 2298720 w 4040"/>
              <a:gd name="T35" fmla="*/ 880265 h 1888"/>
              <a:gd name="T36" fmla="*/ 2421712 w 4040"/>
              <a:gd name="T37" fmla="*/ 758176 h 1888"/>
              <a:gd name="T38" fmla="*/ 2480748 w 4040"/>
              <a:gd name="T39" fmla="*/ 623877 h 1888"/>
              <a:gd name="T40" fmla="*/ 2468449 w 4040"/>
              <a:gd name="T41" fmla="*/ 482254 h 1888"/>
              <a:gd name="T42" fmla="*/ 2387274 w 4040"/>
              <a:gd name="T43" fmla="*/ 351618 h 1888"/>
              <a:gd name="T44" fmla="*/ 2244604 w 4040"/>
              <a:gd name="T45" fmla="*/ 235633 h 1888"/>
              <a:gd name="T46" fmla="*/ 2050276 w 4040"/>
              <a:gd name="T47" fmla="*/ 139182 h 1888"/>
              <a:gd name="T48" fmla="*/ 1812902 w 4040"/>
              <a:gd name="T49" fmla="*/ 64707 h 1888"/>
              <a:gd name="T50" fmla="*/ 1541090 w 4040"/>
              <a:gd name="T51" fmla="*/ 17093 h 1888"/>
              <a:gd name="T52" fmla="*/ 1242219 w 4040"/>
              <a:gd name="T53" fmla="*/ 0 h 1888"/>
              <a:gd name="T54" fmla="*/ 987626 w 4040"/>
              <a:gd name="T55" fmla="*/ 1059737 h 1888"/>
              <a:gd name="T56" fmla="*/ 715813 w 4040"/>
              <a:gd name="T57" fmla="*/ 1024331 h 1888"/>
              <a:gd name="T58" fmla="*/ 477209 w 4040"/>
              <a:gd name="T59" fmla="*/ 962065 h 1888"/>
              <a:gd name="T60" fmla="*/ 281652 w 4040"/>
              <a:gd name="T61" fmla="*/ 876603 h 1888"/>
              <a:gd name="T62" fmla="*/ 137751 w 4040"/>
              <a:gd name="T63" fmla="*/ 772827 h 1888"/>
              <a:gd name="T64" fmla="*/ 54116 w 4040"/>
              <a:gd name="T65" fmla="*/ 655621 h 1888"/>
              <a:gd name="T66" fmla="*/ 41817 w 4040"/>
              <a:gd name="T67" fmla="*/ 527427 h 1888"/>
              <a:gd name="T68" fmla="*/ 102083 w 4040"/>
              <a:gd name="T69" fmla="*/ 405337 h 1888"/>
              <a:gd name="T70" fmla="*/ 227535 w 4040"/>
              <a:gd name="T71" fmla="*/ 296678 h 1888"/>
              <a:gd name="T72" fmla="*/ 407103 w 4040"/>
              <a:gd name="T73" fmla="*/ 205110 h 1888"/>
              <a:gd name="T74" fmla="*/ 632179 w 4040"/>
              <a:gd name="T75" fmla="*/ 135519 h 1888"/>
              <a:gd name="T76" fmla="*/ 894152 w 4040"/>
              <a:gd name="T77" fmla="*/ 90346 h 1888"/>
              <a:gd name="T78" fmla="*/ 1181953 w 4040"/>
              <a:gd name="T79" fmla="*/ 73254 h 1888"/>
              <a:gd name="T80" fmla="*/ 1470984 w 4040"/>
              <a:gd name="T81" fmla="*/ 90346 h 1888"/>
              <a:gd name="T82" fmla="*/ 1732957 w 4040"/>
              <a:gd name="T83" fmla="*/ 135519 h 1888"/>
              <a:gd name="T84" fmla="*/ 1958032 w 4040"/>
              <a:gd name="T85" fmla="*/ 205110 h 1888"/>
              <a:gd name="T86" fmla="*/ 2137601 w 4040"/>
              <a:gd name="T87" fmla="*/ 296678 h 1888"/>
              <a:gd name="T88" fmla="*/ 2263052 w 4040"/>
              <a:gd name="T89" fmla="*/ 405337 h 1888"/>
              <a:gd name="T90" fmla="*/ 2323319 w 4040"/>
              <a:gd name="T91" fmla="*/ 527427 h 1888"/>
              <a:gd name="T92" fmla="*/ 2311019 w 4040"/>
              <a:gd name="T93" fmla="*/ 655621 h 1888"/>
              <a:gd name="T94" fmla="*/ 2227385 w 4040"/>
              <a:gd name="T95" fmla="*/ 772827 h 1888"/>
              <a:gd name="T96" fmla="*/ 2083484 w 4040"/>
              <a:gd name="T97" fmla="*/ 876603 h 1888"/>
              <a:gd name="T98" fmla="*/ 1887927 w 4040"/>
              <a:gd name="T99" fmla="*/ 962065 h 1888"/>
              <a:gd name="T100" fmla="*/ 1649322 w 4040"/>
              <a:gd name="T101" fmla="*/ 1024331 h 1888"/>
              <a:gd name="T102" fmla="*/ 1377510 w 4040"/>
              <a:gd name="T103" fmla="*/ 105973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59999"/>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0" name="Freeform 18">
            <a:extLst>
              <a:ext uri="{FF2B5EF4-FFF2-40B4-BE49-F238E27FC236}">
                <a16:creationId xmlns:a16="http://schemas.microsoft.com/office/drawing/2014/main" id="{16DEC2AF-54AF-CD8D-846B-E25609DA38D8}"/>
              </a:ext>
            </a:extLst>
          </p:cNvPr>
          <p:cNvSpPr>
            <a:spLocks noEditPoints="1"/>
          </p:cNvSpPr>
          <p:nvPr/>
        </p:nvSpPr>
        <p:spPr bwMode="gray">
          <a:xfrm rot="-2303784">
            <a:off x="-1549400" y="1628775"/>
            <a:ext cx="2124075" cy="1235075"/>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pPr eaLnBrk="1" hangingPunct="1">
              <a:defRPr/>
            </a:pPr>
            <a:endParaRPr lang="ja-JP" altLang="en-US"/>
          </a:p>
        </p:txBody>
      </p:sp>
      <p:sp>
        <p:nvSpPr>
          <p:cNvPr id="105491" name="Freeform 19">
            <a:extLst>
              <a:ext uri="{FF2B5EF4-FFF2-40B4-BE49-F238E27FC236}">
                <a16:creationId xmlns:a16="http://schemas.microsoft.com/office/drawing/2014/main" id="{D533266E-15D0-A5BF-1A7C-A914090FE004}"/>
              </a:ext>
            </a:extLst>
          </p:cNvPr>
          <p:cNvSpPr>
            <a:spLocks noEditPoints="1"/>
          </p:cNvSpPr>
          <p:nvPr/>
        </p:nvSpPr>
        <p:spPr bwMode="gray">
          <a:xfrm>
            <a:off x="5364163" y="-747713"/>
            <a:ext cx="2339975" cy="1014413"/>
          </a:xfrm>
          <a:custGeom>
            <a:avLst/>
            <a:gdLst>
              <a:gd name="T0" fmla="*/ 980009 w 4040"/>
              <a:gd name="T1" fmla="*/ 6448 h 1888"/>
              <a:gd name="T2" fmla="*/ 714735 w 4040"/>
              <a:gd name="T3" fmla="*/ 39760 h 1888"/>
              <a:gd name="T4" fmla="*/ 479579 w 4040"/>
              <a:gd name="T5" fmla="*/ 97788 h 1888"/>
              <a:gd name="T6" fmla="*/ 281492 w 4040"/>
              <a:gd name="T7" fmla="*/ 177307 h 1888"/>
              <a:gd name="T8" fmla="*/ 130900 w 4040"/>
              <a:gd name="T9" fmla="*/ 274020 h 1888"/>
              <a:gd name="T10" fmla="*/ 33594 w 4040"/>
              <a:gd name="T11" fmla="*/ 385778 h 1888"/>
              <a:gd name="T12" fmla="*/ 0 w 4040"/>
              <a:gd name="T13" fmla="*/ 507206 h 1888"/>
              <a:gd name="T14" fmla="*/ 33594 w 4040"/>
              <a:gd name="T15" fmla="*/ 628635 h 1888"/>
              <a:gd name="T16" fmla="*/ 130900 w 4040"/>
              <a:gd name="T17" fmla="*/ 740393 h 1888"/>
              <a:gd name="T18" fmla="*/ 281492 w 4040"/>
              <a:gd name="T19" fmla="*/ 837106 h 1888"/>
              <a:gd name="T20" fmla="*/ 479579 w 4040"/>
              <a:gd name="T21" fmla="*/ 916625 h 1888"/>
              <a:gd name="T22" fmla="*/ 714735 w 4040"/>
              <a:gd name="T23" fmla="*/ 974653 h 1888"/>
              <a:gd name="T24" fmla="*/ 980009 w 4040"/>
              <a:gd name="T25" fmla="*/ 1007965 h 1888"/>
              <a:gd name="T26" fmla="*/ 1266135 w 4040"/>
              <a:gd name="T27" fmla="*/ 1012264 h 1888"/>
              <a:gd name="T28" fmla="*/ 1539518 w 4040"/>
              <a:gd name="T29" fmla="*/ 988623 h 1888"/>
              <a:gd name="T30" fmla="*/ 1786258 w 4040"/>
              <a:gd name="T31" fmla="*/ 938117 h 1888"/>
              <a:gd name="T32" fmla="*/ 1997088 w 4040"/>
              <a:gd name="T33" fmla="*/ 866120 h 1888"/>
              <a:gd name="T34" fmla="*/ 2165056 w 4040"/>
              <a:gd name="T35" fmla="*/ 774779 h 1888"/>
              <a:gd name="T36" fmla="*/ 2280896 w 4040"/>
              <a:gd name="T37" fmla="*/ 667320 h 1888"/>
              <a:gd name="T38" fmla="*/ 2336500 w 4040"/>
              <a:gd name="T39" fmla="*/ 549116 h 1888"/>
              <a:gd name="T40" fmla="*/ 2324916 w 4040"/>
              <a:gd name="T41" fmla="*/ 424463 h 1888"/>
              <a:gd name="T42" fmla="*/ 2248461 w 4040"/>
              <a:gd name="T43" fmla="*/ 309482 h 1888"/>
              <a:gd name="T44" fmla="*/ 2114086 w 4040"/>
              <a:gd name="T45" fmla="*/ 207396 h 1888"/>
              <a:gd name="T46" fmla="*/ 1931059 w 4040"/>
              <a:gd name="T47" fmla="*/ 122503 h 1888"/>
              <a:gd name="T48" fmla="*/ 1707487 w 4040"/>
              <a:gd name="T49" fmla="*/ 56953 h 1888"/>
              <a:gd name="T50" fmla="*/ 1451480 w 4040"/>
              <a:gd name="T51" fmla="*/ 15044 h 1888"/>
              <a:gd name="T52" fmla="*/ 1169988 w 4040"/>
              <a:gd name="T53" fmla="*/ 0 h 1888"/>
              <a:gd name="T54" fmla="*/ 930198 w 4040"/>
              <a:gd name="T55" fmla="*/ 932744 h 1888"/>
              <a:gd name="T56" fmla="*/ 674191 w 4040"/>
              <a:gd name="T57" fmla="*/ 901581 h 1888"/>
              <a:gd name="T58" fmla="*/ 449461 w 4040"/>
              <a:gd name="T59" fmla="*/ 846777 h 1888"/>
              <a:gd name="T60" fmla="*/ 265274 w 4040"/>
              <a:gd name="T61" fmla="*/ 771556 h 1888"/>
              <a:gd name="T62" fmla="*/ 129741 w 4040"/>
              <a:gd name="T63" fmla="*/ 680215 h 1888"/>
              <a:gd name="T64" fmla="*/ 50970 w 4040"/>
              <a:gd name="T65" fmla="*/ 577055 h 1888"/>
              <a:gd name="T66" fmla="*/ 39386 w 4040"/>
              <a:gd name="T67" fmla="*/ 464223 h 1888"/>
              <a:gd name="T68" fmla="*/ 96147 w 4040"/>
              <a:gd name="T69" fmla="*/ 356764 h 1888"/>
              <a:gd name="T70" fmla="*/ 214305 w 4040"/>
              <a:gd name="T71" fmla="*/ 261125 h 1888"/>
              <a:gd name="T72" fmla="*/ 383432 w 4040"/>
              <a:gd name="T73" fmla="*/ 180531 h 1888"/>
              <a:gd name="T74" fmla="*/ 595419 w 4040"/>
              <a:gd name="T75" fmla="*/ 119279 h 1888"/>
              <a:gd name="T76" fmla="*/ 842159 w 4040"/>
              <a:gd name="T77" fmla="*/ 79520 h 1888"/>
              <a:gd name="T78" fmla="*/ 1113226 w 4040"/>
              <a:gd name="T79" fmla="*/ 64475 h 1888"/>
              <a:gd name="T80" fmla="*/ 1385451 w 4040"/>
              <a:gd name="T81" fmla="*/ 79520 h 1888"/>
              <a:gd name="T82" fmla="*/ 1632190 w 4040"/>
              <a:gd name="T83" fmla="*/ 119279 h 1888"/>
              <a:gd name="T84" fmla="*/ 1844178 w 4040"/>
              <a:gd name="T85" fmla="*/ 180531 h 1888"/>
              <a:gd name="T86" fmla="*/ 2013305 w 4040"/>
              <a:gd name="T87" fmla="*/ 261125 h 1888"/>
              <a:gd name="T88" fmla="*/ 2131462 w 4040"/>
              <a:gd name="T89" fmla="*/ 356764 h 1888"/>
              <a:gd name="T90" fmla="*/ 2188224 w 4040"/>
              <a:gd name="T91" fmla="*/ 464223 h 1888"/>
              <a:gd name="T92" fmla="*/ 2176640 w 4040"/>
              <a:gd name="T93" fmla="*/ 577055 h 1888"/>
              <a:gd name="T94" fmla="*/ 2097869 w 4040"/>
              <a:gd name="T95" fmla="*/ 680215 h 1888"/>
              <a:gd name="T96" fmla="*/ 1962335 w 4040"/>
              <a:gd name="T97" fmla="*/ 771556 h 1888"/>
              <a:gd name="T98" fmla="*/ 1778149 w 4040"/>
              <a:gd name="T99" fmla="*/ 846777 h 1888"/>
              <a:gd name="T100" fmla="*/ 1553419 w 4040"/>
              <a:gd name="T101" fmla="*/ 901581 h 1888"/>
              <a:gd name="T102" fmla="*/ 1297412 w 4040"/>
              <a:gd name="T103" fmla="*/ 932744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2">
              <a:alpha val="63136"/>
            </a:scheme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2" name="Freeform 20">
            <a:extLst>
              <a:ext uri="{FF2B5EF4-FFF2-40B4-BE49-F238E27FC236}">
                <a16:creationId xmlns:a16="http://schemas.microsoft.com/office/drawing/2014/main" id="{4C94DDC2-0EAC-8367-C0E4-8479FC73E4E9}"/>
              </a:ext>
            </a:extLst>
          </p:cNvPr>
          <p:cNvSpPr>
            <a:spLocks noEditPoints="1"/>
          </p:cNvSpPr>
          <p:nvPr/>
        </p:nvSpPr>
        <p:spPr bwMode="gray">
          <a:xfrm rot="-648663">
            <a:off x="971550" y="-674688"/>
            <a:ext cx="2195513" cy="969963"/>
          </a:xfrm>
          <a:custGeom>
            <a:avLst/>
            <a:gdLst>
              <a:gd name="T0" fmla="*/ 919507 w 4040"/>
              <a:gd name="T1" fmla="*/ 6165 h 1888"/>
              <a:gd name="T2" fmla="*/ 670610 w 4040"/>
              <a:gd name="T3" fmla="*/ 38018 h 1888"/>
              <a:gd name="T4" fmla="*/ 449971 w 4040"/>
              <a:gd name="T5" fmla="*/ 93503 h 1888"/>
              <a:gd name="T6" fmla="*/ 264114 w 4040"/>
              <a:gd name="T7" fmla="*/ 169538 h 1888"/>
              <a:gd name="T8" fmla="*/ 122818 w 4040"/>
              <a:gd name="T9" fmla="*/ 262013 h 1888"/>
              <a:gd name="T10" fmla="*/ 31520 w 4040"/>
              <a:gd name="T11" fmla="*/ 368874 h 1888"/>
              <a:gd name="T12" fmla="*/ 0 w 4040"/>
              <a:gd name="T13" fmla="*/ 484982 h 1888"/>
              <a:gd name="T14" fmla="*/ 31520 w 4040"/>
              <a:gd name="T15" fmla="*/ 601089 h 1888"/>
              <a:gd name="T16" fmla="*/ 122818 w 4040"/>
              <a:gd name="T17" fmla="*/ 707950 h 1888"/>
              <a:gd name="T18" fmla="*/ 264114 w 4040"/>
              <a:gd name="T19" fmla="*/ 800425 h 1888"/>
              <a:gd name="T20" fmla="*/ 449971 w 4040"/>
              <a:gd name="T21" fmla="*/ 876460 h 1888"/>
              <a:gd name="T22" fmla="*/ 670610 w 4040"/>
              <a:gd name="T23" fmla="*/ 931945 h 1888"/>
              <a:gd name="T24" fmla="*/ 919507 w 4040"/>
              <a:gd name="T25" fmla="*/ 963798 h 1888"/>
              <a:gd name="T26" fmla="*/ 1187968 w 4040"/>
              <a:gd name="T27" fmla="*/ 967908 h 1888"/>
              <a:gd name="T28" fmla="*/ 1444474 w 4040"/>
              <a:gd name="T29" fmla="*/ 945303 h 1888"/>
              <a:gd name="T30" fmla="*/ 1675981 w 4040"/>
              <a:gd name="T31" fmla="*/ 897010 h 1888"/>
              <a:gd name="T32" fmla="*/ 1873794 w 4040"/>
              <a:gd name="T33" fmla="*/ 828168 h 1888"/>
              <a:gd name="T34" fmla="*/ 2031393 w 4040"/>
              <a:gd name="T35" fmla="*/ 740830 h 1888"/>
              <a:gd name="T36" fmla="*/ 2140082 w 4040"/>
              <a:gd name="T37" fmla="*/ 638079 h 1888"/>
              <a:gd name="T38" fmla="*/ 2192252 w 4040"/>
              <a:gd name="T39" fmla="*/ 525054 h 1888"/>
              <a:gd name="T40" fmla="*/ 2181383 w 4040"/>
              <a:gd name="T41" fmla="*/ 405864 h 1888"/>
              <a:gd name="T42" fmla="*/ 2109649 w 4040"/>
              <a:gd name="T43" fmla="*/ 295921 h 1888"/>
              <a:gd name="T44" fmla="*/ 1983570 w 4040"/>
              <a:gd name="T45" fmla="*/ 198308 h 1888"/>
              <a:gd name="T46" fmla="*/ 1811842 w 4040"/>
              <a:gd name="T47" fmla="*/ 117135 h 1888"/>
              <a:gd name="T48" fmla="*/ 1602072 w 4040"/>
              <a:gd name="T49" fmla="*/ 54458 h 1888"/>
              <a:gd name="T50" fmla="*/ 1361870 w 4040"/>
              <a:gd name="T51" fmla="*/ 14385 h 1888"/>
              <a:gd name="T52" fmla="*/ 1097757 w 4040"/>
              <a:gd name="T53" fmla="*/ 0 h 1888"/>
              <a:gd name="T54" fmla="*/ 872771 w 4040"/>
              <a:gd name="T55" fmla="*/ 891873 h 1888"/>
              <a:gd name="T56" fmla="*/ 632569 w 4040"/>
              <a:gd name="T57" fmla="*/ 862075 h 1888"/>
              <a:gd name="T58" fmla="*/ 421712 w 4040"/>
              <a:gd name="T59" fmla="*/ 809673 h 1888"/>
              <a:gd name="T60" fmla="*/ 248897 w 4040"/>
              <a:gd name="T61" fmla="*/ 737747 h 1888"/>
              <a:gd name="T62" fmla="*/ 121731 w 4040"/>
              <a:gd name="T63" fmla="*/ 650410 h 1888"/>
              <a:gd name="T64" fmla="*/ 47823 w 4040"/>
              <a:gd name="T65" fmla="*/ 551769 h 1888"/>
              <a:gd name="T66" fmla="*/ 36954 w 4040"/>
              <a:gd name="T67" fmla="*/ 443881 h 1888"/>
              <a:gd name="T68" fmla="*/ 90212 w 4040"/>
              <a:gd name="T69" fmla="*/ 341131 h 1888"/>
              <a:gd name="T70" fmla="*/ 201074 w 4040"/>
              <a:gd name="T71" fmla="*/ 249683 h 1888"/>
              <a:gd name="T72" fmla="*/ 359760 w 4040"/>
              <a:gd name="T73" fmla="*/ 172621 h 1888"/>
              <a:gd name="T74" fmla="*/ 558660 w 4040"/>
              <a:gd name="T75" fmla="*/ 114053 h 1888"/>
              <a:gd name="T76" fmla="*/ 790167 w 4040"/>
              <a:gd name="T77" fmla="*/ 76035 h 1888"/>
              <a:gd name="T78" fmla="*/ 1044499 w 4040"/>
              <a:gd name="T79" fmla="*/ 61650 h 1888"/>
              <a:gd name="T80" fmla="*/ 1299918 w 4040"/>
              <a:gd name="T81" fmla="*/ 76035 h 1888"/>
              <a:gd name="T82" fmla="*/ 1531425 w 4040"/>
              <a:gd name="T83" fmla="*/ 114053 h 1888"/>
              <a:gd name="T84" fmla="*/ 1730325 w 4040"/>
              <a:gd name="T85" fmla="*/ 172621 h 1888"/>
              <a:gd name="T86" fmla="*/ 1889011 w 4040"/>
              <a:gd name="T87" fmla="*/ 249683 h 1888"/>
              <a:gd name="T88" fmla="*/ 1999873 w 4040"/>
              <a:gd name="T89" fmla="*/ 341131 h 1888"/>
              <a:gd name="T90" fmla="*/ 2053131 w 4040"/>
              <a:gd name="T91" fmla="*/ 443881 h 1888"/>
              <a:gd name="T92" fmla="*/ 2042262 w 4040"/>
              <a:gd name="T93" fmla="*/ 551769 h 1888"/>
              <a:gd name="T94" fmla="*/ 1968353 w 4040"/>
              <a:gd name="T95" fmla="*/ 650410 h 1888"/>
              <a:gd name="T96" fmla="*/ 1841188 w 4040"/>
              <a:gd name="T97" fmla="*/ 737747 h 1888"/>
              <a:gd name="T98" fmla="*/ 1668373 w 4040"/>
              <a:gd name="T99" fmla="*/ 809673 h 1888"/>
              <a:gd name="T100" fmla="*/ 1457516 w 4040"/>
              <a:gd name="T101" fmla="*/ 862075 h 1888"/>
              <a:gd name="T102" fmla="*/ 1217314 w 4040"/>
              <a:gd name="T103" fmla="*/ 891873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rgbClr val="2A99EC">
              <a:alpha val="63921"/>
            </a:srgbClr>
          </a:soli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05493" name="Oval 21">
            <a:extLst>
              <a:ext uri="{FF2B5EF4-FFF2-40B4-BE49-F238E27FC236}">
                <a16:creationId xmlns:a16="http://schemas.microsoft.com/office/drawing/2014/main" id="{3E7E3619-5BC9-F880-B41F-E02664347729}"/>
              </a:ext>
            </a:extLst>
          </p:cNvPr>
          <p:cNvSpPr>
            <a:spLocks noChangeArrowheads="1"/>
          </p:cNvSpPr>
          <p:nvPr/>
        </p:nvSpPr>
        <p:spPr bwMode="gray">
          <a:xfrm>
            <a:off x="-180975" y="3500438"/>
            <a:ext cx="1081088" cy="1058862"/>
          </a:xfrm>
          <a:prstGeom prst="ellipse">
            <a:avLst/>
          </a:prstGeom>
          <a:gradFill rotWithShape="1">
            <a:gsLst>
              <a:gs pos="0">
                <a:srgbClr val="70B040">
                  <a:alpha val="60001"/>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400"/>
          </a:p>
        </p:txBody>
      </p:sp>
      <p:sp>
        <p:nvSpPr>
          <p:cNvPr id="105494" name="Oval 22">
            <a:extLst>
              <a:ext uri="{FF2B5EF4-FFF2-40B4-BE49-F238E27FC236}">
                <a16:creationId xmlns:a16="http://schemas.microsoft.com/office/drawing/2014/main" id="{91F626E6-F8E3-A73E-CA12-E49F2BD31403}"/>
              </a:ext>
            </a:extLst>
          </p:cNvPr>
          <p:cNvSpPr>
            <a:spLocks noChangeArrowheads="1"/>
          </p:cNvSpPr>
          <p:nvPr/>
        </p:nvSpPr>
        <p:spPr bwMode="gray">
          <a:xfrm>
            <a:off x="2771775" y="3789363"/>
            <a:ext cx="1284288" cy="1274762"/>
          </a:xfrm>
          <a:prstGeom prst="ellipse">
            <a:avLst/>
          </a:prstGeom>
          <a:gradFill rotWithShape="1">
            <a:gsLst>
              <a:gs pos="0">
                <a:srgbClr val="0066CC">
                  <a:alpha val="57999"/>
                </a:srgbClr>
              </a:gs>
              <a:gs pos="100000">
                <a:srgbClr val="002F5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5" name="Oval 23">
            <a:extLst>
              <a:ext uri="{FF2B5EF4-FFF2-40B4-BE49-F238E27FC236}">
                <a16:creationId xmlns:a16="http://schemas.microsoft.com/office/drawing/2014/main" id="{9505297A-B191-E44B-6401-DAFCCC37207F}"/>
              </a:ext>
            </a:extLst>
          </p:cNvPr>
          <p:cNvSpPr>
            <a:spLocks noChangeArrowheads="1"/>
          </p:cNvSpPr>
          <p:nvPr/>
        </p:nvSpPr>
        <p:spPr bwMode="gray">
          <a:xfrm>
            <a:off x="4787900" y="1916113"/>
            <a:ext cx="144463" cy="288925"/>
          </a:xfrm>
          <a:prstGeom prst="ellipse">
            <a:avLst/>
          </a:prstGeom>
          <a:gradFill rotWithShape="1">
            <a:gsLst>
              <a:gs pos="0">
                <a:srgbClr val="2A99EC">
                  <a:alpha val="70000"/>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3200"/>
          </a:p>
        </p:txBody>
      </p:sp>
      <p:sp>
        <p:nvSpPr>
          <p:cNvPr id="105496" name="Oval 24">
            <a:extLst>
              <a:ext uri="{FF2B5EF4-FFF2-40B4-BE49-F238E27FC236}">
                <a16:creationId xmlns:a16="http://schemas.microsoft.com/office/drawing/2014/main" id="{5A5D90C9-D748-5142-43D6-57518ACC85FC}"/>
              </a:ext>
            </a:extLst>
          </p:cNvPr>
          <p:cNvSpPr>
            <a:spLocks noChangeArrowheads="1"/>
          </p:cNvSpPr>
          <p:nvPr/>
        </p:nvSpPr>
        <p:spPr bwMode="gray">
          <a:xfrm>
            <a:off x="1476375" y="2276475"/>
            <a:ext cx="1009650" cy="938213"/>
          </a:xfrm>
          <a:prstGeom prst="ellipse">
            <a:avLst/>
          </a:prstGeom>
          <a:gradFill rotWithShape="1">
            <a:gsLst>
              <a:gs pos="0">
                <a:srgbClr val="B2AC3E">
                  <a:alpha val="67000"/>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7" name="Oval 25">
            <a:extLst>
              <a:ext uri="{FF2B5EF4-FFF2-40B4-BE49-F238E27FC236}">
                <a16:creationId xmlns:a16="http://schemas.microsoft.com/office/drawing/2014/main" id="{DC957577-4DA8-11B1-6036-9EB5609F39DB}"/>
              </a:ext>
            </a:extLst>
          </p:cNvPr>
          <p:cNvSpPr>
            <a:spLocks noChangeArrowheads="1"/>
          </p:cNvSpPr>
          <p:nvPr/>
        </p:nvSpPr>
        <p:spPr bwMode="gray">
          <a:xfrm>
            <a:off x="2843213" y="2420938"/>
            <a:ext cx="1152525" cy="1082675"/>
          </a:xfrm>
          <a:prstGeom prst="ellipse">
            <a:avLst/>
          </a:prstGeom>
          <a:gradFill rotWithShape="1">
            <a:gsLst>
              <a:gs pos="0">
                <a:srgbClr val="70B040">
                  <a:alpha val="67998"/>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8" name="Oval 26">
            <a:extLst>
              <a:ext uri="{FF2B5EF4-FFF2-40B4-BE49-F238E27FC236}">
                <a16:creationId xmlns:a16="http://schemas.microsoft.com/office/drawing/2014/main" id="{03108DBE-563F-6699-DFD4-C29E15213285}"/>
              </a:ext>
            </a:extLst>
          </p:cNvPr>
          <p:cNvSpPr>
            <a:spLocks noChangeArrowheads="1"/>
          </p:cNvSpPr>
          <p:nvPr/>
        </p:nvSpPr>
        <p:spPr bwMode="gray">
          <a:xfrm>
            <a:off x="4284663" y="1412875"/>
            <a:ext cx="1011237" cy="936625"/>
          </a:xfrm>
          <a:prstGeom prst="ellipse">
            <a:avLst/>
          </a:prstGeom>
          <a:gradFill rotWithShape="1">
            <a:gsLst>
              <a:gs pos="0">
                <a:srgbClr val="B2AC3E">
                  <a:alpha val="75998"/>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499" name="Oval 27">
            <a:extLst>
              <a:ext uri="{FF2B5EF4-FFF2-40B4-BE49-F238E27FC236}">
                <a16:creationId xmlns:a16="http://schemas.microsoft.com/office/drawing/2014/main" id="{60898B5F-E02A-EF8E-B11B-9B9404A72A0C}"/>
              </a:ext>
            </a:extLst>
          </p:cNvPr>
          <p:cNvSpPr>
            <a:spLocks noChangeArrowheads="1"/>
          </p:cNvSpPr>
          <p:nvPr/>
        </p:nvSpPr>
        <p:spPr bwMode="gray">
          <a:xfrm>
            <a:off x="6300788" y="1700213"/>
            <a:ext cx="1008062" cy="938212"/>
          </a:xfrm>
          <a:prstGeom prst="ellipse">
            <a:avLst/>
          </a:prstGeom>
          <a:gradFill rotWithShape="1">
            <a:gsLst>
              <a:gs pos="0">
                <a:srgbClr val="BE9932">
                  <a:alpha val="71001"/>
                </a:srgbClr>
              </a:gs>
              <a:gs pos="100000">
                <a:srgbClr val="584717"/>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0" name="Oval 28">
            <a:extLst>
              <a:ext uri="{FF2B5EF4-FFF2-40B4-BE49-F238E27FC236}">
                <a16:creationId xmlns:a16="http://schemas.microsoft.com/office/drawing/2014/main" id="{9D744564-7CB9-BB3E-6EFF-76F9454DB9A3}"/>
              </a:ext>
            </a:extLst>
          </p:cNvPr>
          <p:cNvSpPr>
            <a:spLocks noChangeArrowheads="1"/>
          </p:cNvSpPr>
          <p:nvPr/>
        </p:nvSpPr>
        <p:spPr bwMode="gray">
          <a:xfrm>
            <a:off x="0" y="981075"/>
            <a:ext cx="722313" cy="720725"/>
          </a:xfrm>
          <a:prstGeom prst="ellipse">
            <a:avLst/>
          </a:prstGeom>
          <a:gradFill rotWithShape="1">
            <a:gsLst>
              <a:gs pos="0">
                <a:srgbClr val="70B040">
                  <a:alpha val="64998"/>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1" name="Oval 29">
            <a:extLst>
              <a:ext uri="{FF2B5EF4-FFF2-40B4-BE49-F238E27FC236}">
                <a16:creationId xmlns:a16="http://schemas.microsoft.com/office/drawing/2014/main" id="{F0E854F8-FA9D-0B5B-D3DE-D6C6CFB4BBA0}"/>
              </a:ext>
            </a:extLst>
          </p:cNvPr>
          <p:cNvSpPr>
            <a:spLocks noChangeArrowheads="1"/>
          </p:cNvSpPr>
          <p:nvPr/>
        </p:nvSpPr>
        <p:spPr bwMode="gray">
          <a:xfrm>
            <a:off x="2555875" y="549275"/>
            <a:ext cx="722313" cy="720725"/>
          </a:xfrm>
          <a:prstGeom prst="ellipse">
            <a:avLst/>
          </a:prstGeom>
          <a:gradFill rotWithShape="1">
            <a:gsLst>
              <a:gs pos="0">
                <a:srgbClr val="70B040">
                  <a:alpha val="64998"/>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2" name="Oval 30">
            <a:extLst>
              <a:ext uri="{FF2B5EF4-FFF2-40B4-BE49-F238E27FC236}">
                <a16:creationId xmlns:a16="http://schemas.microsoft.com/office/drawing/2014/main" id="{6DE167A9-E18F-18B5-CF8B-8ABEECA11C61}"/>
              </a:ext>
            </a:extLst>
          </p:cNvPr>
          <p:cNvSpPr>
            <a:spLocks noChangeArrowheads="1"/>
          </p:cNvSpPr>
          <p:nvPr/>
        </p:nvSpPr>
        <p:spPr bwMode="gray">
          <a:xfrm>
            <a:off x="6877050" y="0"/>
            <a:ext cx="647700" cy="62071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3" name="Oval 31">
            <a:extLst>
              <a:ext uri="{FF2B5EF4-FFF2-40B4-BE49-F238E27FC236}">
                <a16:creationId xmlns:a16="http://schemas.microsoft.com/office/drawing/2014/main" id="{DCB6B882-0557-72E7-67FB-59E310BAA744}"/>
              </a:ext>
            </a:extLst>
          </p:cNvPr>
          <p:cNvSpPr>
            <a:spLocks noChangeArrowheads="1"/>
          </p:cNvSpPr>
          <p:nvPr/>
        </p:nvSpPr>
        <p:spPr bwMode="gray">
          <a:xfrm>
            <a:off x="5364163" y="0"/>
            <a:ext cx="647700" cy="620713"/>
          </a:xfrm>
          <a:prstGeom prst="ellipse">
            <a:avLst/>
          </a:prstGeom>
          <a:gradFill rotWithShape="1">
            <a:gsLst>
              <a:gs pos="0">
                <a:srgbClr val="808000">
                  <a:alpha val="71001"/>
                </a:srgbClr>
              </a:gs>
              <a:gs pos="100000">
                <a:srgbClr val="3B3B00"/>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4" name="Oval 32">
            <a:extLst>
              <a:ext uri="{FF2B5EF4-FFF2-40B4-BE49-F238E27FC236}">
                <a16:creationId xmlns:a16="http://schemas.microsoft.com/office/drawing/2014/main" id="{667D2FC0-A22A-0904-F613-0128BDF01AED}"/>
              </a:ext>
            </a:extLst>
          </p:cNvPr>
          <p:cNvSpPr>
            <a:spLocks noChangeArrowheads="1"/>
          </p:cNvSpPr>
          <p:nvPr/>
        </p:nvSpPr>
        <p:spPr bwMode="gray">
          <a:xfrm>
            <a:off x="2339975" y="-171450"/>
            <a:ext cx="503238" cy="531813"/>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a:p>
        </p:txBody>
      </p:sp>
      <p:sp>
        <p:nvSpPr>
          <p:cNvPr id="105505" name="Oval 33">
            <a:extLst>
              <a:ext uri="{FF2B5EF4-FFF2-40B4-BE49-F238E27FC236}">
                <a16:creationId xmlns:a16="http://schemas.microsoft.com/office/drawing/2014/main" id="{F95794AE-B055-8E37-CC95-DAFACE415486}"/>
              </a:ext>
            </a:extLst>
          </p:cNvPr>
          <p:cNvSpPr>
            <a:spLocks noChangeArrowheads="1"/>
          </p:cNvSpPr>
          <p:nvPr/>
        </p:nvSpPr>
        <p:spPr bwMode="gray">
          <a:xfrm>
            <a:off x="4067175" y="620713"/>
            <a:ext cx="722313" cy="720725"/>
          </a:xfrm>
          <a:prstGeom prst="ellipse">
            <a:avLst/>
          </a:prstGeom>
          <a:gradFill rotWithShape="1">
            <a:gsLst>
              <a:gs pos="0">
                <a:srgbClr val="B2AC3E">
                  <a:alpha val="67998"/>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06" name="Oval 34">
            <a:extLst>
              <a:ext uri="{FF2B5EF4-FFF2-40B4-BE49-F238E27FC236}">
                <a16:creationId xmlns:a16="http://schemas.microsoft.com/office/drawing/2014/main" id="{C840F161-9044-A789-30AD-D7A07A76B312}"/>
              </a:ext>
            </a:extLst>
          </p:cNvPr>
          <p:cNvSpPr>
            <a:spLocks noChangeArrowheads="1"/>
          </p:cNvSpPr>
          <p:nvPr/>
        </p:nvSpPr>
        <p:spPr bwMode="gray">
          <a:xfrm>
            <a:off x="8243888" y="620713"/>
            <a:ext cx="722312" cy="72072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07" name="Oval 35">
            <a:extLst>
              <a:ext uri="{FF2B5EF4-FFF2-40B4-BE49-F238E27FC236}">
                <a16:creationId xmlns:a16="http://schemas.microsoft.com/office/drawing/2014/main" id="{09CDDDC5-3843-8657-1B90-E8CB2C1B5BE9}"/>
              </a:ext>
            </a:extLst>
          </p:cNvPr>
          <p:cNvSpPr>
            <a:spLocks noChangeArrowheads="1"/>
          </p:cNvSpPr>
          <p:nvPr/>
        </p:nvSpPr>
        <p:spPr bwMode="gray">
          <a:xfrm>
            <a:off x="7164388" y="908050"/>
            <a:ext cx="719137" cy="719138"/>
          </a:xfrm>
          <a:prstGeom prst="ellipse">
            <a:avLst/>
          </a:prstGeom>
          <a:gradFill rotWithShape="1">
            <a:gsLst>
              <a:gs pos="0">
                <a:srgbClr val="70B040">
                  <a:alpha val="64998"/>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1800"/>
          </a:p>
        </p:txBody>
      </p:sp>
      <p:sp>
        <p:nvSpPr>
          <p:cNvPr id="105508" name="Text Box 36">
            <a:extLst>
              <a:ext uri="{FF2B5EF4-FFF2-40B4-BE49-F238E27FC236}">
                <a16:creationId xmlns:a16="http://schemas.microsoft.com/office/drawing/2014/main" id="{F5AE78A4-C938-89E7-B38F-FE4200824011}"/>
              </a:ext>
            </a:extLst>
          </p:cNvPr>
          <p:cNvSpPr txBox="1">
            <a:spLocks noChangeArrowheads="1"/>
          </p:cNvSpPr>
          <p:nvPr/>
        </p:nvSpPr>
        <p:spPr bwMode="auto">
          <a:xfrm>
            <a:off x="6443663" y="1700213"/>
            <a:ext cx="86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ja-JP" altLang="en-US" sz="2000"/>
              <a:t>　　　</a:t>
            </a:r>
          </a:p>
        </p:txBody>
      </p:sp>
      <p:sp>
        <p:nvSpPr>
          <p:cNvPr id="105509" name="Oval 37">
            <a:extLst>
              <a:ext uri="{FF2B5EF4-FFF2-40B4-BE49-F238E27FC236}">
                <a16:creationId xmlns:a16="http://schemas.microsoft.com/office/drawing/2014/main" id="{80803907-F14D-596C-B872-247411775A22}"/>
              </a:ext>
            </a:extLst>
          </p:cNvPr>
          <p:cNvSpPr>
            <a:spLocks noChangeArrowheads="1"/>
          </p:cNvSpPr>
          <p:nvPr/>
        </p:nvSpPr>
        <p:spPr bwMode="gray">
          <a:xfrm>
            <a:off x="3851275" y="4292600"/>
            <a:ext cx="144463" cy="403225"/>
          </a:xfrm>
          <a:prstGeom prst="ellipse">
            <a:avLst/>
          </a:prstGeom>
          <a:gradFill rotWithShape="1">
            <a:gsLst>
              <a:gs pos="0">
                <a:srgbClr val="9ADCF6">
                  <a:alpha val="54999"/>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10" name="Oval 38">
            <a:extLst>
              <a:ext uri="{FF2B5EF4-FFF2-40B4-BE49-F238E27FC236}">
                <a16:creationId xmlns:a16="http://schemas.microsoft.com/office/drawing/2014/main" id="{689716FC-9430-E246-1F93-C5E035B7606E}"/>
              </a:ext>
            </a:extLst>
          </p:cNvPr>
          <p:cNvSpPr>
            <a:spLocks noChangeArrowheads="1"/>
          </p:cNvSpPr>
          <p:nvPr/>
        </p:nvSpPr>
        <p:spPr bwMode="gray">
          <a:xfrm>
            <a:off x="5364163" y="4581525"/>
            <a:ext cx="69850" cy="984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1" name="Oval 39">
            <a:extLst>
              <a:ext uri="{FF2B5EF4-FFF2-40B4-BE49-F238E27FC236}">
                <a16:creationId xmlns:a16="http://schemas.microsoft.com/office/drawing/2014/main" id="{16B73DEC-BAB6-CBE5-719D-D78E8A777BB1}"/>
              </a:ext>
            </a:extLst>
          </p:cNvPr>
          <p:cNvSpPr>
            <a:spLocks noChangeArrowheads="1"/>
          </p:cNvSpPr>
          <p:nvPr/>
        </p:nvSpPr>
        <p:spPr bwMode="gray">
          <a:xfrm rot="19248632">
            <a:off x="4427538" y="1916113"/>
            <a:ext cx="2889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2" name="Oval 40">
            <a:extLst>
              <a:ext uri="{FF2B5EF4-FFF2-40B4-BE49-F238E27FC236}">
                <a16:creationId xmlns:a16="http://schemas.microsoft.com/office/drawing/2014/main" id="{B12D2C26-FD5D-B2AA-86F6-6C9BFFF47549}"/>
              </a:ext>
            </a:extLst>
          </p:cNvPr>
          <p:cNvSpPr>
            <a:spLocks noChangeArrowheads="1"/>
          </p:cNvSpPr>
          <p:nvPr/>
        </p:nvSpPr>
        <p:spPr bwMode="gray">
          <a:xfrm>
            <a:off x="2268538" y="2636838"/>
            <a:ext cx="215900"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3" name="Oval 41">
            <a:extLst>
              <a:ext uri="{FF2B5EF4-FFF2-40B4-BE49-F238E27FC236}">
                <a16:creationId xmlns:a16="http://schemas.microsoft.com/office/drawing/2014/main" id="{44F0BF81-524E-906C-43DC-DF6E500EF412}"/>
              </a:ext>
            </a:extLst>
          </p:cNvPr>
          <p:cNvSpPr>
            <a:spLocks noChangeArrowheads="1"/>
          </p:cNvSpPr>
          <p:nvPr/>
        </p:nvSpPr>
        <p:spPr bwMode="gray">
          <a:xfrm>
            <a:off x="1619250" y="2708275"/>
            <a:ext cx="2889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4" name="Oval 42">
            <a:extLst>
              <a:ext uri="{FF2B5EF4-FFF2-40B4-BE49-F238E27FC236}">
                <a16:creationId xmlns:a16="http://schemas.microsoft.com/office/drawing/2014/main" id="{86A0662B-B3B0-5316-7FAC-0B30B665AB07}"/>
              </a:ext>
            </a:extLst>
          </p:cNvPr>
          <p:cNvSpPr>
            <a:spLocks noChangeArrowheads="1"/>
          </p:cNvSpPr>
          <p:nvPr/>
        </p:nvSpPr>
        <p:spPr bwMode="gray">
          <a:xfrm>
            <a:off x="2484438" y="0"/>
            <a:ext cx="144462" cy="215900"/>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5" name="Oval 43">
            <a:extLst>
              <a:ext uri="{FF2B5EF4-FFF2-40B4-BE49-F238E27FC236}">
                <a16:creationId xmlns:a16="http://schemas.microsoft.com/office/drawing/2014/main" id="{38DCBEC3-DD4B-50A1-ACEB-40D698F5926C}"/>
              </a:ext>
            </a:extLst>
          </p:cNvPr>
          <p:cNvSpPr>
            <a:spLocks noChangeArrowheads="1"/>
          </p:cNvSpPr>
          <p:nvPr/>
        </p:nvSpPr>
        <p:spPr bwMode="gray">
          <a:xfrm>
            <a:off x="7092950" y="333375"/>
            <a:ext cx="215900" cy="268288"/>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6" name="Oval 44">
            <a:extLst>
              <a:ext uri="{FF2B5EF4-FFF2-40B4-BE49-F238E27FC236}">
                <a16:creationId xmlns:a16="http://schemas.microsoft.com/office/drawing/2014/main" id="{C5B45622-466F-6D22-364A-A5BABFFC92D9}"/>
              </a:ext>
            </a:extLst>
          </p:cNvPr>
          <p:cNvSpPr>
            <a:spLocks noChangeArrowheads="1"/>
          </p:cNvSpPr>
          <p:nvPr/>
        </p:nvSpPr>
        <p:spPr bwMode="gray">
          <a:xfrm>
            <a:off x="684211" y="3820283"/>
            <a:ext cx="215900" cy="4048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7" name="Oval 45">
            <a:extLst>
              <a:ext uri="{FF2B5EF4-FFF2-40B4-BE49-F238E27FC236}">
                <a16:creationId xmlns:a16="http://schemas.microsoft.com/office/drawing/2014/main" id="{BE7D11CE-5D7A-1021-F483-E0A3AFB00D9D}"/>
              </a:ext>
            </a:extLst>
          </p:cNvPr>
          <p:cNvSpPr>
            <a:spLocks noChangeArrowheads="1"/>
          </p:cNvSpPr>
          <p:nvPr/>
        </p:nvSpPr>
        <p:spPr bwMode="gray">
          <a:xfrm>
            <a:off x="1979138" y="2823628"/>
            <a:ext cx="287337" cy="33337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18" name="Oval 46">
            <a:extLst>
              <a:ext uri="{FF2B5EF4-FFF2-40B4-BE49-F238E27FC236}">
                <a16:creationId xmlns:a16="http://schemas.microsoft.com/office/drawing/2014/main" id="{71889C0B-B9C3-DEEE-C44C-0432E21503FB}"/>
              </a:ext>
            </a:extLst>
          </p:cNvPr>
          <p:cNvSpPr>
            <a:spLocks noChangeArrowheads="1"/>
          </p:cNvSpPr>
          <p:nvPr/>
        </p:nvSpPr>
        <p:spPr bwMode="gray">
          <a:xfrm>
            <a:off x="5076825" y="4292600"/>
            <a:ext cx="215900" cy="477838"/>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19" name="Oval 47">
            <a:extLst>
              <a:ext uri="{FF2B5EF4-FFF2-40B4-BE49-F238E27FC236}">
                <a16:creationId xmlns:a16="http://schemas.microsoft.com/office/drawing/2014/main" id="{8827A4EE-518E-3A4C-DC9E-340576E8B4CE}"/>
              </a:ext>
            </a:extLst>
          </p:cNvPr>
          <p:cNvSpPr>
            <a:spLocks noChangeArrowheads="1"/>
          </p:cNvSpPr>
          <p:nvPr/>
        </p:nvSpPr>
        <p:spPr bwMode="gray">
          <a:xfrm>
            <a:off x="4643438" y="836613"/>
            <a:ext cx="144462"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0" name="Oval 48">
            <a:extLst>
              <a:ext uri="{FF2B5EF4-FFF2-40B4-BE49-F238E27FC236}">
                <a16:creationId xmlns:a16="http://schemas.microsoft.com/office/drawing/2014/main" id="{1D00D056-A27A-CA11-1DCE-149822D0F584}"/>
              </a:ext>
            </a:extLst>
          </p:cNvPr>
          <p:cNvSpPr>
            <a:spLocks noChangeArrowheads="1"/>
          </p:cNvSpPr>
          <p:nvPr/>
        </p:nvSpPr>
        <p:spPr bwMode="gray">
          <a:xfrm>
            <a:off x="5795963" y="188913"/>
            <a:ext cx="144462"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1" name="Oval 49">
            <a:extLst>
              <a:ext uri="{FF2B5EF4-FFF2-40B4-BE49-F238E27FC236}">
                <a16:creationId xmlns:a16="http://schemas.microsoft.com/office/drawing/2014/main" id="{A2E26CDE-A24E-8095-6DF5-CA68623946AA}"/>
              </a:ext>
            </a:extLst>
          </p:cNvPr>
          <p:cNvSpPr>
            <a:spLocks noChangeArrowheads="1"/>
          </p:cNvSpPr>
          <p:nvPr/>
        </p:nvSpPr>
        <p:spPr bwMode="gray">
          <a:xfrm>
            <a:off x="2339975" y="0"/>
            <a:ext cx="71438" cy="287338"/>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2" name="Oval 50">
            <a:extLst>
              <a:ext uri="{FF2B5EF4-FFF2-40B4-BE49-F238E27FC236}">
                <a16:creationId xmlns:a16="http://schemas.microsoft.com/office/drawing/2014/main" id="{66144090-7F8A-16CB-A238-20FE2921981F}"/>
              </a:ext>
            </a:extLst>
          </p:cNvPr>
          <p:cNvSpPr>
            <a:spLocks noChangeArrowheads="1"/>
          </p:cNvSpPr>
          <p:nvPr/>
        </p:nvSpPr>
        <p:spPr bwMode="gray">
          <a:xfrm>
            <a:off x="8316913" y="836613"/>
            <a:ext cx="73025"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3" name="Oval 51">
            <a:extLst>
              <a:ext uri="{FF2B5EF4-FFF2-40B4-BE49-F238E27FC236}">
                <a16:creationId xmlns:a16="http://schemas.microsoft.com/office/drawing/2014/main" id="{8AD16C9F-16D5-DE03-4675-988CAA043437}"/>
              </a:ext>
            </a:extLst>
          </p:cNvPr>
          <p:cNvSpPr>
            <a:spLocks noChangeArrowheads="1"/>
          </p:cNvSpPr>
          <p:nvPr/>
        </p:nvSpPr>
        <p:spPr bwMode="gray">
          <a:xfrm>
            <a:off x="7812088" y="1052513"/>
            <a:ext cx="71437" cy="360362"/>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24" name="Oval 52">
            <a:extLst>
              <a:ext uri="{FF2B5EF4-FFF2-40B4-BE49-F238E27FC236}">
                <a16:creationId xmlns:a16="http://schemas.microsoft.com/office/drawing/2014/main" id="{51CE7EF0-4256-16FA-6B7B-0580D34225A6}"/>
              </a:ext>
            </a:extLst>
          </p:cNvPr>
          <p:cNvSpPr>
            <a:spLocks noChangeArrowheads="1"/>
          </p:cNvSpPr>
          <p:nvPr/>
        </p:nvSpPr>
        <p:spPr bwMode="gray">
          <a:xfrm>
            <a:off x="7380288" y="260350"/>
            <a:ext cx="142875" cy="287338"/>
          </a:xfrm>
          <a:prstGeom prst="ellipse">
            <a:avLst/>
          </a:prstGeom>
          <a:gradFill rotWithShape="1">
            <a:gsLst>
              <a:gs pos="0">
                <a:srgbClr val="CC9900"/>
              </a:gs>
              <a:gs pos="100000">
                <a:srgbClr val="5E4700"/>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5" name="Oval 53">
            <a:extLst>
              <a:ext uri="{FF2B5EF4-FFF2-40B4-BE49-F238E27FC236}">
                <a16:creationId xmlns:a16="http://schemas.microsoft.com/office/drawing/2014/main" id="{14207E52-2A12-D5FA-58C0-99AAA45B1425}"/>
              </a:ext>
            </a:extLst>
          </p:cNvPr>
          <p:cNvSpPr>
            <a:spLocks noChangeArrowheads="1"/>
          </p:cNvSpPr>
          <p:nvPr/>
        </p:nvSpPr>
        <p:spPr bwMode="gray">
          <a:xfrm>
            <a:off x="6732588" y="3573463"/>
            <a:ext cx="287337" cy="360362"/>
          </a:xfrm>
          <a:prstGeom prst="ellipse">
            <a:avLst/>
          </a:prstGeom>
          <a:gradFill rotWithShape="1">
            <a:gsLst>
              <a:gs pos="0">
                <a:schemeClr val="tx2"/>
              </a:gs>
              <a:gs pos="100000">
                <a:schemeClr val="tx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26" name="Oval 54">
            <a:extLst>
              <a:ext uri="{FF2B5EF4-FFF2-40B4-BE49-F238E27FC236}">
                <a16:creationId xmlns:a16="http://schemas.microsoft.com/office/drawing/2014/main" id="{21ED2AA1-4C9E-DE83-20D2-5B8141BCDBE0}"/>
              </a:ext>
            </a:extLst>
          </p:cNvPr>
          <p:cNvSpPr>
            <a:spLocks noChangeArrowheads="1"/>
          </p:cNvSpPr>
          <p:nvPr/>
        </p:nvSpPr>
        <p:spPr bwMode="gray">
          <a:xfrm>
            <a:off x="827088" y="188913"/>
            <a:ext cx="504825" cy="531812"/>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7" name="Oval 55">
            <a:extLst>
              <a:ext uri="{FF2B5EF4-FFF2-40B4-BE49-F238E27FC236}">
                <a16:creationId xmlns:a16="http://schemas.microsoft.com/office/drawing/2014/main" id="{FB725505-3E71-6482-0E78-3FC4765BEDCF}"/>
              </a:ext>
            </a:extLst>
          </p:cNvPr>
          <p:cNvSpPr>
            <a:spLocks noChangeArrowheads="1"/>
          </p:cNvSpPr>
          <p:nvPr/>
        </p:nvSpPr>
        <p:spPr bwMode="gray">
          <a:xfrm>
            <a:off x="4067175" y="908050"/>
            <a:ext cx="71438" cy="242888"/>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8" name="Oval 56">
            <a:extLst>
              <a:ext uri="{FF2B5EF4-FFF2-40B4-BE49-F238E27FC236}">
                <a16:creationId xmlns:a16="http://schemas.microsoft.com/office/drawing/2014/main" id="{A9C3C820-C6D8-C636-2F8B-1DD954E0842F}"/>
              </a:ext>
            </a:extLst>
          </p:cNvPr>
          <p:cNvSpPr>
            <a:spLocks noChangeArrowheads="1"/>
          </p:cNvSpPr>
          <p:nvPr/>
        </p:nvSpPr>
        <p:spPr bwMode="gray">
          <a:xfrm>
            <a:off x="1403350" y="1557338"/>
            <a:ext cx="73025" cy="287337"/>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29" name="Oval 57">
            <a:extLst>
              <a:ext uri="{FF2B5EF4-FFF2-40B4-BE49-F238E27FC236}">
                <a16:creationId xmlns:a16="http://schemas.microsoft.com/office/drawing/2014/main" id="{678B2A15-3EF7-C344-D7A5-BEB87BC051D9}"/>
              </a:ext>
            </a:extLst>
          </p:cNvPr>
          <p:cNvSpPr>
            <a:spLocks noChangeArrowheads="1"/>
          </p:cNvSpPr>
          <p:nvPr/>
        </p:nvSpPr>
        <p:spPr bwMode="gray">
          <a:xfrm>
            <a:off x="2555875" y="765175"/>
            <a:ext cx="73025" cy="215900"/>
          </a:xfrm>
          <a:prstGeom prst="ellipse">
            <a:avLst/>
          </a:prstGeom>
          <a:gradFill rotWithShape="1">
            <a:gsLst>
              <a:gs pos="0">
                <a:srgbClr val="70B040">
                  <a:alpha val="75000"/>
                </a:srgbClr>
              </a:gs>
              <a:gs pos="100000">
                <a:srgbClr val="34511E"/>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0" name="Oval 58">
            <a:extLst>
              <a:ext uri="{FF2B5EF4-FFF2-40B4-BE49-F238E27FC236}">
                <a16:creationId xmlns:a16="http://schemas.microsoft.com/office/drawing/2014/main" id="{DDAE33B1-B19C-29AD-4977-252A458A593B}"/>
              </a:ext>
            </a:extLst>
          </p:cNvPr>
          <p:cNvSpPr>
            <a:spLocks noChangeArrowheads="1"/>
          </p:cNvSpPr>
          <p:nvPr/>
        </p:nvSpPr>
        <p:spPr bwMode="gray">
          <a:xfrm>
            <a:off x="1116013" y="404813"/>
            <a:ext cx="144462" cy="215900"/>
          </a:xfrm>
          <a:prstGeom prst="ellipse">
            <a:avLst/>
          </a:prstGeom>
          <a:gradFill rotWithShape="1">
            <a:gsLst>
              <a:gs pos="0">
                <a:srgbClr val="70B040">
                  <a:alpha val="75000"/>
                </a:srgbClr>
              </a:gs>
              <a:gs pos="100000">
                <a:srgbClr val="34511E"/>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1" name="Oval 59">
            <a:extLst>
              <a:ext uri="{FF2B5EF4-FFF2-40B4-BE49-F238E27FC236}">
                <a16:creationId xmlns:a16="http://schemas.microsoft.com/office/drawing/2014/main" id="{C1A972F8-E3A4-A5FB-BCF7-43C1A401DE11}"/>
              </a:ext>
            </a:extLst>
          </p:cNvPr>
          <p:cNvSpPr>
            <a:spLocks noChangeArrowheads="1"/>
          </p:cNvSpPr>
          <p:nvPr/>
        </p:nvSpPr>
        <p:spPr bwMode="gray">
          <a:xfrm>
            <a:off x="3224383" y="3111472"/>
            <a:ext cx="360363" cy="4048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2" name="Oval 60">
            <a:extLst>
              <a:ext uri="{FF2B5EF4-FFF2-40B4-BE49-F238E27FC236}">
                <a16:creationId xmlns:a16="http://schemas.microsoft.com/office/drawing/2014/main" id="{2366FC0D-3BD6-03D3-32DA-D2C53AFB84AE}"/>
              </a:ext>
            </a:extLst>
          </p:cNvPr>
          <p:cNvSpPr>
            <a:spLocks noChangeArrowheads="1"/>
          </p:cNvSpPr>
          <p:nvPr/>
        </p:nvSpPr>
        <p:spPr bwMode="gray">
          <a:xfrm>
            <a:off x="7885113" y="5949950"/>
            <a:ext cx="358775" cy="620713"/>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3" name="Oval 61">
            <a:extLst>
              <a:ext uri="{FF2B5EF4-FFF2-40B4-BE49-F238E27FC236}">
                <a16:creationId xmlns:a16="http://schemas.microsoft.com/office/drawing/2014/main" id="{A1B33A3A-0ADF-4CF3-217A-D805DF583D18}"/>
              </a:ext>
            </a:extLst>
          </p:cNvPr>
          <p:cNvSpPr>
            <a:spLocks noChangeArrowheads="1"/>
          </p:cNvSpPr>
          <p:nvPr/>
        </p:nvSpPr>
        <p:spPr bwMode="gray">
          <a:xfrm>
            <a:off x="1547813" y="5300663"/>
            <a:ext cx="431800" cy="620712"/>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34" name="Oval 62">
            <a:extLst>
              <a:ext uri="{FF2B5EF4-FFF2-40B4-BE49-F238E27FC236}">
                <a16:creationId xmlns:a16="http://schemas.microsoft.com/office/drawing/2014/main" id="{7AC943DE-DA35-AF2D-06AC-27EBFD5007A2}"/>
              </a:ext>
            </a:extLst>
          </p:cNvPr>
          <p:cNvSpPr>
            <a:spLocks noChangeArrowheads="1"/>
          </p:cNvSpPr>
          <p:nvPr/>
        </p:nvSpPr>
        <p:spPr bwMode="gray">
          <a:xfrm>
            <a:off x="6588125" y="2852738"/>
            <a:ext cx="1284288" cy="12747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5" name="Oval 63">
            <a:extLst>
              <a:ext uri="{FF2B5EF4-FFF2-40B4-BE49-F238E27FC236}">
                <a16:creationId xmlns:a16="http://schemas.microsoft.com/office/drawing/2014/main" id="{B409FF39-631D-3D32-33E3-F1598A5217D1}"/>
              </a:ext>
            </a:extLst>
          </p:cNvPr>
          <p:cNvSpPr>
            <a:spLocks noChangeArrowheads="1"/>
          </p:cNvSpPr>
          <p:nvPr/>
        </p:nvSpPr>
        <p:spPr bwMode="gray">
          <a:xfrm>
            <a:off x="3779838" y="2924175"/>
            <a:ext cx="144462" cy="33813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6" name="Oval 64">
            <a:extLst>
              <a:ext uri="{FF2B5EF4-FFF2-40B4-BE49-F238E27FC236}">
                <a16:creationId xmlns:a16="http://schemas.microsoft.com/office/drawing/2014/main" id="{4F926F50-7C82-7659-6A6C-BBA20DC393D6}"/>
              </a:ext>
            </a:extLst>
          </p:cNvPr>
          <p:cNvSpPr>
            <a:spLocks noChangeArrowheads="1"/>
          </p:cNvSpPr>
          <p:nvPr/>
        </p:nvSpPr>
        <p:spPr bwMode="gray">
          <a:xfrm>
            <a:off x="1403350" y="1341438"/>
            <a:ext cx="792163" cy="792162"/>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7" name="Oval 65">
            <a:extLst>
              <a:ext uri="{FF2B5EF4-FFF2-40B4-BE49-F238E27FC236}">
                <a16:creationId xmlns:a16="http://schemas.microsoft.com/office/drawing/2014/main" id="{4D603885-F495-2227-5302-12FB63888815}"/>
              </a:ext>
            </a:extLst>
          </p:cNvPr>
          <p:cNvSpPr>
            <a:spLocks noChangeArrowheads="1"/>
          </p:cNvSpPr>
          <p:nvPr/>
        </p:nvSpPr>
        <p:spPr bwMode="gray">
          <a:xfrm>
            <a:off x="2627313" y="908050"/>
            <a:ext cx="215900"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8" name="Oval 66">
            <a:extLst>
              <a:ext uri="{FF2B5EF4-FFF2-40B4-BE49-F238E27FC236}">
                <a16:creationId xmlns:a16="http://schemas.microsoft.com/office/drawing/2014/main" id="{E7F8384B-1F98-12EE-82F7-48A84E993886}"/>
              </a:ext>
            </a:extLst>
          </p:cNvPr>
          <p:cNvSpPr>
            <a:spLocks noChangeArrowheads="1"/>
          </p:cNvSpPr>
          <p:nvPr/>
        </p:nvSpPr>
        <p:spPr bwMode="gray">
          <a:xfrm>
            <a:off x="539750" y="1268413"/>
            <a:ext cx="73025"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39" name="Oval 67">
            <a:extLst>
              <a:ext uri="{FF2B5EF4-FFF2-40B4-BE49-F238E27FC236}">
                <a16:creationId xmlns:a16="http://schemas.microsoft.com/office/drawing/2014/main" id="{5DE9E279-02F9-AA14-6A0E-5E3E4AA0FF4F}"/>
              </a:ext>
            </a:extLst>
          </p:cNvPr>
          <p:cNvSpPr>
            <a:spLocks noChangeArrowheads="1"/>
          </p:cNvSpPr>
          <p:nvPr/>
        </p:nvSpPr>
        <p:spPr bwMode="gray">
          <a:xfrm>
            <a:off x="468313" y="2420938"/>
            <a:ext cx="71437" cy="288925"/>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0" name="Oval 68">
            <a:extLst>
              <a:ext uri="{FF2B5EF4-FFF2-40B4-BE49-F238E27FC236}">
                <a16:creationId xmlns:a16="http://schemas.microsoft.com/office/drawing/2014/main" id="{E47D9517-76E8-4914-2E0C-A2443D0B2642}"/>
              </a:ext>
            </a:extLst>
          </p:cNvPr>
          <p:cNvSpPr>
            <a:spLocks noChangeArrowheads="1"/>
          </p:cNvSpPr>
          <p:nvPr/>
        </p:nvSpPr>
        <p:spPr bwMode="gray">
          <a:xfrm>
            <a:off x="4284663" y="1844675"/>
            <a:ext cx="73025" cy="21590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1" name="Oval 69">
            <a:extLst>
              <a:ext uri="{FF2B5EF4-FFF2-40B4-BE49-F238E27FC236}">
                <a16:creationId xmlns:a16="http://schemas.microsoft.com/office/drawing/2014/main" id="{B91E81E1-7ACF-1050-5364-8F95535063F2}"/>
              </a:ext>
            </a:extLst>
          </p:cNvPr>
          <p:cNvSpPr>
            <a:spLocks noChangeArrowheads="1"/>
          </p:cNvSpPr>
          <p:nvPr/>
        </p:nvSpPr>
        <p:spPr bwMode="gray">
          <a:xfrm>
            <a:off x="6300788" y="2133600"/>
            <a:ext cx="144462" cy="28575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2" name="Oval 70">
            <a:extLst>
              <a:ext uri="{FF2B5EF4-FFF2-40B4-BE49-F238E27FC236}">
                <a16:creationId xmlns:a16="http://schemas.microsoft.com/office/drawing/2014/main" id="{AA36BAC4-821A-73A2-722D-8679C66C9335}"/>
              </a:ext>
            </a:extLst>
          </p:cNvPr>
          <p:cNvSpPr>
            <a:spLocks noChangeArrowheads="1"/>
          </p:cNvSpPr>
          <p:nvPr/>
        </p:nvSpPr>
        <p:spPr bwMode="gray">
          <a:xfrm>
            <a:off x="323850" y="4005263"/>
            <a:ext cx="288925" cy="431800"/>
          </a:xfrm>
          <a:prstGeom prst="ellipse">
            <a:avLst/>
          </a:prstGeom>
          <a:gradFill rotWithShape="1">
            <a:gsLst>
              <a:gs pos="0">
                <a:srgbClr val="6B8ED3">
                  <a:alpha val="70000"/>
                </a:srgbClr>
              </a:gs>
              <a:gs pos="100000">
                <a:srgbClr val="324262"/>
              </a:gs>
            </a:gsLst>
            <a:path path="shape">
              <a:fillToRect l="50000" t="50000" r="50000" b="50000"/>
            </a:path>
          </a:gradFill>
          <a:ln w="9525">
            <a:solidFill>
              <a:srgbClr val="808000"/>
            </a:solidFill>
            <a:round/>
            <a:headEnd/>
            <a:tailEnd/>
          </a:ln>
          <a:effectLst>
            <a:prstShdw prst="shdw12" dist="76200" dir="10800000">
              <a:srgbClr val="001D3A">
                <a:alpha val="50000"/>
              </a:srgbClr>
            </a:prstShdw>
          </a:effec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3" name="Oval 71">
            <a:extLst>
              <a:ext uri="{FF2B5EF4-FFF2-40B4-BE49-F238E27FC236}">
                <a16:creationId xmlns:a16="http://schemas.microsoft.com/office/drawing/2014/main" id="{1ED8248F-81B6-C249-A259-23C3C99962F9}"/>
              </a:ext>
            </a:extLst>
          </p:cNvPr>
          <p:cNvSpPr>
            <a:spLocks noChangeArrowheads="1"/>
          </p:cNvSpPr>
          <p:nvPr/>
        </p:nvSpPr>
        <p:spPr bwMode="gray">
          <a:xfrm>
            <a:off x="2843213" y="2781300"/>
            <a:ext cx="73025" cy="36036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4" name="Oval 72">
            <a:extLst>
              <a:ext uri="{FF2B5EF4-FFF2-40B4-BE49-F238E27FC236}">
                <a16:creationId xmlns:a16="http://schemas.microsoft.com/office/drawing/2014/main" id="{48ECE10A-74DA-3CED-9A36-33177B8BD67F}"/>
              </a:ext>
            </a:extLst>
          </p:cNvPr>
          <p:cNvSpPr>
            <a:spLocks noChangeArrowheads="1"/>
          </p:cNvSpPr>
          <p:nvPr/>
        </p:nvSpPr>
        <p:spPr bwMode="gray">
          <a:xfrm>
            <a:off x="-180975" y="2205038"/>
            <a:ext cx="722313" cy="7207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5" name="Oval 73">
            <a:extLst>
              <a:ext uri="{FF2B5EF4-FFF2-40B4-BE49-F238E27FC236}">
                <a16:creationId xmlns:a16="http://schemas.microsoft.com/office/drawing/2014/main" id="{FCAD105D-9417-DD46-F79A-0EA7AE6A4BBE}"/>
              </a:ext>
            </a:extLst>
          </p:cNvPr>
          <p:cNvSpPr>
            <a:spLocks noChangeArrowheads="1"/>
          </p:cNvSpPr>
          <p:nvPr/>
        </p:nvSpPr>
        <p:spPr bwMode="gray">
          <a:xfrm>
            <a:off x="179388" y="1412875"/>
            <a:ext cx="215900" cy="2159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6" name="Oval 74">
            <a:extLst>
              <a:ext uri="{FF2B5EF4-FFF2-40B4-BE49-F238E27FC236}">
                <a16:creationId xmlns:a16="http://schemas.microsoft.com/office/drawing/2014/main" id="{31A104F9-0151-45D8-09BB-EA73943404B1}"/>
              </a:ext>
            </a:extLst>
          </p:cNvPr>
          <p:cNvSpPr>
            <a:spLocks noChangeArrowheads="1"/>
          </p:cNvSpPr>
          <p:nvPr/>
        </p:nvSpPr>
        <p:spPr bwMode="gray">
          <a:xfrm>
            <a:off x="1692275" y="1844675"/>
            <a:ext cx="215900"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7" name="Oval 75">
            <a:extLst>
              <a:ext uri="{FF2B5EF4-FFF2-40B4-BE49-F238E27FC236}">
                <a16:creationId xmlns:a16="http://schemas.microsoft.com/office/drawing/2014/main" id="{8AFB02C3-BF5D-CB26-D900-8B18DDCCCE94}"/>
              </a:ext>
            </a:extLst>
          </p:cNvPr>
          <p:cNvSpPr>
            <a:spLocks noChangeArrowheads="1"/>
          </p:cNvSpPr>
          <p:nvPr/>
        </p:nvSpPr>
        <p:spPr bwMode="gray">
          <a:xfrm>
            <a:off x="4356100" y="1052513"/>
            <a:ext cx="215900" cy="217487"/>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8" name="Oval 76">
            <a:extLst>
              <a:ext uri="{FF2B5EF4-FFF2-40B4-BE49-F238E27FC236}">
                <a16:creationId xmlns:a16="http://schemas.microsoft.com/office/drawing/2014/main" id="{402CB3A5-5D14-82FA-84A3-ECF230D75F68}"/>
              </a:ext>
            </a:extLst>
          </p:cNvPr>
          <p:cNvSpPr>
            <a:spLocks noChangeArrowheads="1"/>
          </p:cNvSpPr>
          <p:nvPr/>
        </p:nvSpPr>
        <p:spPr bwMode="gray">
          <a:xfrm>
            <a:off x="3059113" y="908050"/>
            <a:ext cx="144462"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49" name="Oval 77">
            <a:extLst>
              <a:ext uri="{FF2B5EF4-FFF2-40B4-BE49-F238E27FC236}">
                <a16:creationId xmlns:a16="http://schemas.microsoft.com/office/drawing/2014/main" id="{1E707D3C-EFC9-5A38-9029-2AE8AE52B263}"/>
              </a:ext>
            </a:extLst>
          </p:cNvPr>
          <p:cNvSpPr>
            <a:spLocks noChangeArrowheads="1"/>
          </p:cNvSpPr>
          <p:nvPr/>
        </p:nvSpPr>
        <p:spPr bwMode="gray">
          <a:xfrm>
            <a:off x="1476375" y="2565400"/>
            <a:ext cx="144463"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0" name="Oval 78">
            <a:extLst>
              <a:ext uri="{FF2B5EF4-FFF2-40B4-BE49-F238E27FC236}">
                <a16:creationId xmlns:a16="http://schemas.microsoft.com/office/drawing/2014/main" id="{E24EDCA1-A6F7-6DF6-86DE-C4B27D4C3A2E}"/>
              </a:ext>
            </a:extLst>
          </p:cNvPr>
          <p:cNvSpPr>
            <a:spLocks noChangeArrowheads="1"/>
          </p:cNvSpPr>
          <p:nvPr/>
        </p:nvSpPr>
        <p:spPr bwMode="gray">
          <a:xfrm>
            <a:off x="1476375" y="1773238"/>
            <a:ext cx="144463"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1" name="Oval 79">
            <a:extLst>
              <a:ext uri="{FF2B5EF4-FFF2-40B4-BE49-F238E27FC236}">
                <a16:creationId xmlns:a16="http://schemas.microsoft.com/office/drawing/2014/main" id="{E5203FFA-3776-021E-6B69-DA1DBA262CAD}"/>
              </a:ext>
            </a:extLst>
          </p:cNvPr>
          <p:cNvSpPr>
            <a:spLocks noChangeArrowheads="1"/>
          </p:cNvSpPr>
          <p:nvPr/>
        </p:nvSpPr>
        <p:spPr bwMode="gray">
          <a:xfrm>
            <a:off x="2051050" y="1700213"/>
            <a:ext cx="144463" cy="217487"/>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2" name="Oval 80">
            <a:extLst>
              <a:ext uri="{FF2B5EF4-FFF2-40B4-BE49-F238E27FC236}">
                <a16:creationId xmlns:a16="http://schemas.microsoft.com/office/drawing/2014/main" id="{88B74C22-091A-CAB9-290B-EBA04A3103D9}"/>
              </a:ext>
            </a:extLst>
          </p:cNvPr>
          <p:cNvSpPr>
            <a:spLocks noChangeArrowheads="1"/>
          </p:cNvSpPr>
          <p:nvPr/>
        </p:nvSpPr>
        <p:spPr bwMode="gray">
          <a:xfrm>
            <a:off x="6011863" y="4581525"/>
            <a:ext cx="288925" cy="4318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3" name="Oval 81">
            <a:extLst>
              <a:ext uri="{FF2B5EF4-FFF2-40B4-BE49-F238E27FC236}">
                <a16:creationId xmlns:a16="http://schemas.microsoft.com/office/drawing/2014/main" id="{FAD33F9D-D59A-3EC6-6D9A-87AF9139A2C8}"/>
              </a:ext>
            </a:extLst>
          </p:cNvPr>
          <p:cNvSpPr>
            <a:spLocks noChangeArrowheads="1"/>
          </p:cNvSpPr>
          <p:nvPr/>
        </p:nvSpPr>
        <p:spPr bwMode="gray">
          <a:xfrm>
            <a:off x="5435600" y="260350"/>
            <a:ext cx="215900"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4" name="Oval 82">
            <a:extLst>
              <a:ext uri="{FF2B5EF4-FFF2-40B4-BE49-F238E27FC236}">
                <a16:creationId xmlns:a16="http://schemas.microsoft.com/office/drawing/2014/main" id="{D4607754-FAF7-308E-0CCC-E7CD301D8EF4}"/>
              </a:ext>
            </a:extLst>
          </p:cNvPr>
          <p:cNvSpPr>
            <a:spLocks noChangeArrowheads="1"/>
          </p:cNvSpPr>
          <p:nvPr/>
        </p:nvSpPr>
        <p:spPr bwMode="gray">
          <a:xfrm>
            <a:off x="755650" y="4868863"/>
            <a:ext cx="1284288" cy="1274762"/>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5" name="Oval 83">
            <a:extLst>
              <a:ext uri="{FF2B5EF4-FFF2-40B4-BE49-F238E27FC236}">
                <a16:creationId xmlns:a16="http://schemas.microsoft.com/office/drawing/2014/main" id="{4B3763C3-5B3C-8622-A083-AFEA6CB8FC3F}"/>
              </a:ext>
            </a:extLst>
          </p:cNvPr>
          <p:cNvSpPr>
            <a:spLocks noChangeArrowheads="1"/>
          </p:cNvSpPr>
          <p:nvPr/>
        </p:nvSpPr>
        <p:spPr bwMode="gray">
          <a:xfrm>
            <a:off x="2987675" y="3068638"/>
            <a:ext cx="215900" cy="288925"/>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6" name="Oval 84">
            <a:extLst>
              <a:ext uri="{FF2B5EF4-FFF2-40B4-BE49-F238E27FC236}">
                <a16:creationId xmlns:a16="http://schemas.microsoft.com/office/drawing/2014/main" id="{8BC511BA-D7DB-47DC-DF3E-B5BCBF64E730}"/>
              </a:ext>
            </a:extLst>
          </p:cNvPr>
          <p:cNvSpPr>
            <a:spLocks noChangeArrowheads="1"/>
          </p:cNvSpPr>
          <p:nvPr/>
        </p:nvSpPr>
        <p:spPr bwMode="gray">
          <a:xfrm>
            <a:off x="4140200" y="981075"/>
            <a:ext cx="142875" cy="260350"/>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57" name="Oval 85">
            <a:extLst>
              <a:ext uri="{FF2B5EF4-FFF2-40B4-BE49-F238E27FC236}">
                <a16:creationId xmlns:a16="http://schemas.microsoft.com/office/drawing/2014/main" id="{967B823D-1490-DEFB-78E6-38669F2E289C}"/>
              </a:ext>
            </a:extLst>
          </p:cNvPr>
          <p:cNvSpPr>
            <a:spLocks noChangeArrowheads="1"/>
          </p:cNvSpPr>
          <p:nvPr/>
        </p:nvSpPr>
        <p:spPr bwMode="gray">
          <a:xfrm>
            <a:off x="5364163" y="4652963"/>
            <a:ext cx="360362" cy="433387"/>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558" name="Oval 86">
            <a:extLst>
              <a:ext uri="{FF2B5EF4-FFF2-40B4-BE49-F238E27FC236}">
                <a16:creationId xmlns:a16="http://schemas.microsoft.com/office/drawing/2014/main" id="{72420936-29D4-C8C0-6F4E-9D312C8EABE8}"/>
              </a:ext>
            </a:extLst>
          </p:cNvPr>
          <p:cNvSpPr>
            <a:spLocks noChangeArrowheads="1"/>
          </p:cNvSpPr>
          <p:nvPr/>
        </p:nvSpPr>
        <p:spPr bwMode="gray">
          <a:xfrm>
            <a:off x="3492500" y="4581525"/>
            <a:ext cx="360363" cy="431800"/>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59" name="Oval 87">
            <a:extLst>
              <a:ext uri="{FF2B5EF4-FFF2-40B4-BE49-F238E27FC236}">
                <a16:creationId xmlns:a16="http://schemas.microsoft.com/office/drawing/2014/main" id="{1FDE1328-FF55-02E0-0596-968044ADDF5B}"/>
              </a:ext>
            </a:extLst>
          </p:cNvPr>
          <p:cNvSpPr>
            <a:spLocks noChangeArrowheads="1"/>
          </p:cNvSpPr>
          <p:nvPr/>
        </p:nvSpPr>
        <p:spPr bwMode="gray">
          <a:xfrm>
            <a:off x="5076825" y="3860800"/>
            <a:ext cx="1284288" cy="1274763"/>
          </a:xfrm>
          <a:prstGeom prst="ellipse">
            <a:avLst/>
          </a:prstGeom>
          <a:gradFill rotWithShape="1">
            <a:gsLst>
              <a:gs pos="0">
                <a:srgbClr val="9ADCF6">
                  <a:alpha val="50998"/>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0" name="Oval 88">
            <a:extLst>
              <a:ext uri="{FF2B5EF4-FFF2-40B4-BE49-F238E27FC236}">
                <a16:creationId xmlns:a16="http://schemas.microsoft.com/office/drawing/2014/main" id="{01620B75-5104-6A49-E002-4E9E9ADA4D37}"/>
              </a:ext>
            </a:extLst>
          </p:cNvPr>
          <p:cNvSpPr>
            <a:spLocks noChangeArrowheads="1"/>
          </p:cNvSpPr>
          <p:nvPr/>
        </p:nvSpPr>
        <p:spPr bwMode="gray">
          <a:xfrm>
            <a:off x="1908175" y="5229225"/>
            <a:ext cx="142875" cy="3381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1" name="Oval 89">
            <a:extLst>
              <a:ext uri="{FF2B5EF4-FFF2-40B4-BE49-F238E27FC236}">
                <a16:creationId xmlns:a16="http://schemas.microsoft.com/office/drawing/2014/main" id="{3D9C354B-AEF6-58F6-6221-65C75B9D71DE}"/>
              </a:ext>
            </a:extLst>
          </p:cNvPr>
          <p:cNvSpPr>
            <a:spLocks noChangeArrowheads="1"/>
          </p:cNvSpPr>
          <p:nvPr/>
        </p:nvSpPr>
        <p:spPr bwMode="gray">
          <a:xfrm>
            <a:off x="6443663" y="2205038"/>
            <a:ext cx="215900" cy="2889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2" name="Oval 90">
            <a:extLst>
              <a:ext uri="{FF2B5EF4-FFF2-40B4-BE49-F238E27FC236}">
                <a16:creationId xmlns:a16="http://schemas.microsoft.com/office/drawing/2014/main" id="{A8BF4087-1687-0931-D557-F462DA78EAE4}"/>
              </a:ext>
            </a:extLst>
          </p:cNvPr>
          <p:cNvSpPr>
            <a:spLocks noChangeArrowheads="1"/>
          </p:cNvSpPr>
          <p:nvPr/>
        </p:nvSpPr>
        <p:spPr bwMode="gray">
          <a:xfrm>
            <a:off x="4787900" y="1989138"/>
            <a:ext cx="288925" cy="287337"/>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3" name="Oval 91">
            <a:extLst>
              <a:ext uri="{FF2B5EF4-FFF2-40B4-BE49-F238E27FC236}">
                <a16:creationId xmlns:a16="http://schemas.microsoft.com/office/drawing/2014/main" id="{91414B7E-E425-9AEC-215A-C3061858BBB9}"/>
              </a:ext>
            </a:extLst>
          </p:cNvPr>
          <p:cNvSpPr>
            <a:spLocks noChangeArrowheads="1"/>
          </p:cNvSpPr>
          <p:nvPr/>
        </p:nvSpPr>
        <p:spPr bwMode="gray">
          <a:xfrm>
            <a:off x="6535465" y="3332509"/>
            <a:ext cx="360362" cy="481012"/>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4" name="Oval 92">
            <a:extLst>
              <a:ext uri="{FF2B5EF4-FFF2-40B4-BE49-F238E27FC236}">
                <a16:creationId xmlns:a16="http://schemas.microsoft.com/office/drawing/2014/main" id="{A6F64E22-6B44-422C-1DDE-37D65E16893B}"/>
              </a:ext>
            </a:extLst>
          </p:cNvPr>
          <p:cNvSpPr>
            <a:spLocks noChangeArrowheads="1"/>
          </p:cNvSpPr>
          <p:nvPr/>
        </p:nvSpPr>
        <p:spPr bwMode="gray">
          <a:xfrm>
            <a:off x="4140200" y="5734050"/>
            <a:ext cx="1511300" cy="14478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5" name="Oval 93">
            <a:extLst>
              <a:ext uri="{FF2B5EF4-FFF2-40B4-BE49-F238E27FC236}">
                <a16:creationId xmlns:a16="http://schemas.microsoft.com/office/drawing/2014/main" id="{2538EAC5-CBF7-DBEE-F726-AE2344BFFCB0}"/>
              </a:ext>
            </a:extLst>
          </p:cNvPr>
          <p:cNvSpPr>
            <a:spLocks noChangeArrowheads="1"/>
          </p:cNvSpPr>
          <p:nvPr/>
        </p:nvSpPr>
        <p:spPr bwMode="gray">
          <a:xfrm>
            <a:off x="4643438" y="2133600"/>
            <a:ext cx="215900" cy="2159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6" name="Oval 94">
            <a:extLst>
              <a:ext uri="{FF2B5EF4-FFF2-40B4-BE49-F238E27FC236}">
                <a16:creationId xmlns:a16="http://schemas.microsoft.com/office/drawing/2014/main" id="{8257665A-1D7E-403F-E703-E5F44623FC49}"/>
              </a:ext>
            </a:extLst>
          </p:cNvPr>
          <p:cNvSpPr>
            <a:spLocks noChangeArrowheads="1"/>
          </p:cNvSpPr>
          <p:nvPr/>
        </p:nvSpPr>
        <p:spPr bwMode="gray">
          <a:xfrm>
            <a:off x="7019925" y="3789363"/>
            <a:ext cx="215900" cy="215900"/>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7" name="Oval 95">
            <a:extLst>
              <a:ext uri="{FF2B5EF4-FFF2-40B4-BE49-F238E27FC236}">
                <a16:creationId xmlns:a16="http://schemas.microsoft.com/office/drawing/2014/main" id="{0B8CFC06-CDC0-BC8A-CCE6-55E57323E85A}"/>
              </a:ext>
            </a:extLst>
          </p:cNvPr>
          <p:cNvSpPr>
            <a:spLocks noChangeArrowheads="1"/>
          </p:cNvSpPr>
          <p:nvPr/>
        </p:nvSpPr>
        <p:spPr bwMode="gray">
          <a:xfrm>
            <a:off x="5364163" y="4652963"/>
            <a:ext cx="358775" cy="439737"/>
          </a:xfrm>
          <a:prstGeom prst="ellipse">
            <a:avLst/>
          </a:prstGeom>
          <a:gradFill rotWithShape="1">
            <a:gsLst>
              <a:gs pos="0">
                <a:srgbClr val="2A99EC">
                  <a:alpha val="9000"/>
                </a:srgbClr>
              </a:gs>
              <a:gs pos="100000">
                <a:srgbClr val="13476D"/>
              </a:gs>
            </a:gsLst>
            <a:path path="shape">
              <a:fillToRect l="50000" t="50000" r="50000" b="50000"/>
            </a:path>
          </a:gradFill>
          <a:ln w="9525">
            <a:solidFill>
              <a:srgbClr val="FFFFFF">
                <a:alpha val="16078"/>
              </a:srgbClr>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8" name="Oval 96">
            <a:extLst>
              <a:ext uri="{FF2B5EF4-FFF2-40B4-BE49-F238E27FC236}">
                <a16:creationId xmlns:a16="http://schemas.microsoft.com/office/drawing/2014/main" id="{DD3020EE-566C-CB4C-2EEE-217CD1CA3E4A}"/>
              </a:ext>
            </a:extLst>
          </p:cNvPr>
          <p:cNvSpPr>
            <a:spLocks noChangeArrowheads="1"/>
          </p:cNvSpPr>
          <p:nvPr/>
        </p:nvSpPr>
        <p:spPr bwMode="gray">
          <a:xfrm>
            <a:off x="5651500" y="404813"/>
            <a:ext cx="144463" cy="142875"/>
          </a:xfrm>
          <a:prstGeom prst="ellipse">
            <a:avLst/>
          </a:prstGeom>
          <a:gradFill rotWithShape="1">
            <a:gsLst>
              <a:gs pos="0">
                <a:srgbClr val="2A99EC">
                  <a:alpha val="67998"/>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69" name="Oval 97">
            <a:extLst>
              <a:ext uri="{FF2B5EF4-FFF2-40B4-BE49-F238E27FC236}">
                <a16:creationId xmlns:a16="http://schemas.microsoft.com/office/drawing/2014/main" id="{929CDC3E-63D2-C62C-0F92-4DC10E1B99AE}"/>
              </a:ext>
            </a:extLst>
          </p:cNvPr>
          <p:cNvSpPr>
            <a:spLocks noChangeArrowheads="1"/>
          </p:cNvSpPr>
          <p:nvPr/>
        </p:nvSpPr>
        <p:spPr bwMode="gray">
          <a:xfrm>
            <a:off x="8604250" y="981075"/>
            <a:ext cx="215900" cy="288925"/>
          </a:xfrm>
          <a:prstGeom prst="ellipse">
            <a:avLst/>
          </a:prstGeom>
          <a:gradFill rotWithShape="1">
            <a:gsLst>
              <a:gs pos="0">
                <a:srgbClr val="2A99EC">
                  <a:alpha val="67998"/>
                </a:srgbClr>
              </a:gs>
              <a:gs pos="100000">
                <a:srgbClr val="13476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0" name="Oval 98">
            <a:extLst>
              <a:ext uri="{FF2B5EF4-FFF2-40B4-BE49-F238E27FC236}">
                <a16:creationId xmlns:a16="http://schemas.microsoft.com/office/drawing/2014/main" id="{BF2A44FB-BB91-A5D1-8CF8-0730350EFB61}"/>
              </a:ext>
            </a:extLst>
          </p:cNvPr>
          <p:cNvSpPr>
            <a:spLocks noChangeArrowheads="1"/>
          </p:cNvSpPr>
          <p:nvPr/>
        </p:nvSpPr>
        <p:spPr bwMode="gray">
          <a:xfrm>
            <a:off x="971550" y="333375"/>
            <a:ext cx="71438" cy="142875"/>
          </a:xfrm>
          <a:prstGeom prst="ellipse">
            <a:avLst/>
          </a:prstGeom>
          <a:gradFill rotWithShape="1">
            <a:gsLst>
              <a:gs pos="0">
                <a:srgbClr val="2A99EC">
                  <a:alpha val="67998"/>
                </a:srgbClr>
              </a:gs>
              <a:gs pos="100000">
                <a:srgbClr val="13476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1" name="Oval 99">
            <a:extLst>
              <a:ext uri="{FF2B5EF4-FFF2-40B4-BE49-F238E27FC236}">
                <a16:creationId xmlns:a16="http://schemas.microsoft.com/office/drawing/2014/main" id="{0445A3F7-7CA3-3F0C-9E4F-AFF3AD070273}"/>
              </a:ext>
            </a:extLst>
          </p:cNvPr>
          <p:cNvSpPr>
            <a:spLocks noChangeArrowheads="1"/>
          </p:cNvSpPr>
          <p:nvPr/>
        </p:nvSpPr>
        <p:spPr bwMode="gray">
          <a:xfrm>
            <a:off x="7859713" y="5583238"/>
            <a:ext cx="1284287" cy="1274762"/>
          </a:xfrm>
          <a:prstGeom prst="ellipse">
            <a:avLst/>
          </a:prstGeom>
          <a:gradFill rotWithShape="1">
            <a:gsLst>
              <a:gs pos="0">
                <a:srgbClr val="808000">
                  <a:alpha val="65999"/>
                </a:srgbClr>
              </a:gs>
              <a:gs pos="100000">
                <a:srgbClr val="3B3B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2" name="Oval 100">
            <a:extLst>
              <a:ext uri="{FF2B5EF4-FFF2-40B4-BE49-F238E27FC236}">
                <a16:creationId xmlns:a16="http://schemas.microsoft.com/office/drawing/2014/main" id="{279E9BA8-C45C-1BF0-8A5E-EE666985D62A}"/>
              </a:ext>
            </a:extLst>
          </p:cNvPr>
          <p:cNvSpPr>
            <a:spLocks noChangeArrowheads="1"/>
          </p:cNvSpPr>
          <p:nvPr/>
        </p:nvSpPr>
        <p:spPr bwMode="gray">
          <a:xfrm>
            <a:off x="5435600" y="6165850"/>
            <a:ext cx="168275" cy="549275"/>
          </a:xfrm>
          <a:prstGeom prst="ellipse">
            <a:avLst/>
          </a:prstGeom>
          <a:gradFill rotWithShape="1">
            <a:gsLst>
              <a:gs pos="0">
                <a:srgbClr val="808000">
                  <a:alpha val="65999"/>
                </a:srgbClr>
              </a:gs>
              <a:gs pos="100000">
                <a:srgbClr val="3B3B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3" name="Oval 101">
            <a:extLst>
              <a:ext uri="{FF2B5EF4-FFF2-40B4-BE49-F238E27FC236}">
                <a16:creationId xmlns:a16="http://schemas.microsoft.com/office/drawing/2014/main" id="{2CA74265-A6AF-71A8-4463-5D081FCC636F}"/>
              </a:ext>
            </a:extLst>
          </p:cNvPr>
          <p:cNvSpPr>
            <a:spLocks noChangeArrowheads="1"/>
          </p:cNvSpPr>
          <p:nvPr/>
        </p:nvSpPr>
        <p:spPr bwMode="gray">
          <a:xfrm>
            <a:off x="1547813" y="5445125"/>
            <a:ext cx="360362" cy="5048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74" name="Oval 102">
            <a:extLst>
              <a:ext uri="{FF2B5EF4-FFF2-40B4-BE49-F238E27FC236}">
                <a16:creationId xmlns:a16="http://schemas.microsoft.com/office/drawing/2014/main" id="{A90A9CB8-22AC-F9EE-088A-7EB193E80131}"/>
              </a:ext>
            </a:extLst>
          </p:cNvPr>
          <p:cNvSpPr>
            <a:spLocks noChangeArrowheads="1"/>
          </p:cNvSpPr>
          <p:nvPr/>
        </p:nvSpPr>
        <p:spPr bwMode="gray">
          <a:xfrm>
            <a:off x="7885113" y="6021388"/>
            <a:ext cx="287337" cy="50482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575" name="Oval 103">
            <a:extLst>
              <a:ext uri="{FF2B5EF4-FFF2-40B4-BE49-F238E27FC236}">
                <a16:creationId xmlns:a16="http://schemas.microsoft.com/office/drawing/2014/main" id="{864B88FC-E47C-3BC4-96DB-076B3E47D495}"/>
              </a:ext>
            </a:extLst>
          </p:cNvPr>
          <p:cNvSpPr>
            <a:spLocks noChangeArrowheads="1"/>
          </p:cNvSpPr>
          <p:nvPr/>
        </p:nvSpPr>
        <p:spPr bwMode="gray">
          <a:xfrm>
            <a:off x="7164388" y="1196975"/>
            <a:ext cx="142875" cy="28733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6" name="Oval 104">
            <a:extLst>
              <a:ext uri="{FF2B5EF4-FFF2-40B4-BE49-F238E27FC236}">
                <a16:creationId xmlns:a16="http://schemas.microsoft.com/office/drawing/2014/main" id="{338E8025-67EB-7B20-7B48-16F92BFE0DEB}"/>
              </a:ext>
            </a:extLst>
          </p:cNvPr>
          <p:cNvSpPr>
            <a:spLocks noChangeArrowheads="1"/>
          </p:cNvSpPr>
          <p:nvPr/>
        </p:nvSpPr>
        <p:spPr bwMode="gray">
          <a:xfrm>
            <a:off x="5076825" y="1773238"/>
            <a:ext cx="215900" cy="3603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7" name="Oval 105">
            <a:extLst>
              <a:ext uri="{FF2B5EF4-FFF2-40B4-BE49-F238E27FC236}">
                <a16:creationId xmlns:a16="http://schemas.microsoft.com/office/drawing/2014/main" id="{26FC0683-97EE-DC09-08CC-B72C6CD026D1}"/>
              </a:ext>
            </a:extLst>
          </p:cNvPr>
          <p:cNvSpPr>
            <a:spLocks noChangeArrowheads="1"/>
          </p:cNvSpPr>
          <p:nvPr/>
        </p:nvSpPr>
        <p:spPr bwMode="gray">
          <a:xfrm>
            <a:off x="7308850" y="3644900"/>
            <a:ext cx="288925" cy="360363"/>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8" name="Oval 106">
            <a:extLst>
              <a:ext uri="{FF2B5EF4-FFF2-40B4-BE49-F238E27FC236}">
                <a16:creationId xmlns:a16="http://schemas.microsoft.com/office/drawing/2014/main" id="{8183305A-3FCD-B11B-257A-0B7A367A19F9}"/>
              </a:ext>
            </a:extLst>
          </p:cNvPr>
          <p:cNvSpPr>
            <a:spLocks noChangeArrowheads="1"/>
          </p:cNvSpPr>
          <p:nvPr/>
        </p:nvSpPr>
        <p:spPr bwMode="gray">
          <a:xfrm rot="4762820">
            <a:off x="6003925" y="4300538"/>
            <a:ext cx="517525" cy="69850"/>
          </a:xfrm>
          <a:prstGeom prst="ellipse">
            <a:avLst/>
          </a:prstGeom>
          <a:gradFill rotWithShape="1">
            <a:gsLst>
              <a:gs pos="0">
                <a:srgbClr val="B2AC3E">
                  <a:alpha val="12000"/>
                </a:srgbClr>
              </a:gs>
              <a:gs pos="100000">
                <a:srgbClr val="52501D"/>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79" name="Oval 107">
            <a:extLst>
              <a:ext uri="{FF2B5EF4-FFF2-40B4-BE49-F238E27FC236}">
                <a16:creationId xmlns:a16="http://schemas.microsoft.com/office/drawing/2014/main" id="{56E7366F-2485-4CC1-E8A6-A0C3A1088849}"/>
              </a:ext>
            </a:extLst>
          </p:cNvPr>
          <p:cNvSpPr>
            <a:spLocks noChangeArrowheads="1"/>
          </p:cNvSpPr>
          <p:nvPr/>
        </p:nvSpPr>
        <p:spPr bwMode="gray">
          <a:xfrm>
            <a:off x="3995738" y="4221163"/>
            <a:ext cx="71437" cy="35877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0" name="Oval 108">
            <a:extLst>
              <a:ext uri="{FF2B5EF4-FFF2-40B4-BE49-F238E27FC236}">
                <a16:creationId xmlns:a16="http://schemas.microsoft.com/office/drawing/2014/main" id="{757AB000-BEF1-17EC-720A-E1EE3434AA4B}"/>
              </a:ext>
            </a:extLst>
          </p:cNvPr>
          <p:cNvSpPr>
            <a:spLocks noChangeArrowheads="1"/>
          </p:cNvSpPr>
          <p:nvPr/>
        </p:nvSpPr>
        <p:spPr bwMode="gray">
          <a:xfrm>
            <a:off x="6732588" y="2205038"/>
            <a:ext cx="288925" cy="360362"/>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1" name="Oval 109">
            <a:extLst>
              <a:ext uri="{FF2B5EF4-FFF2-40B4-BE49-F238E27FC236}">
                <a16:creationId xmlns:a16="http://schemas.microsoft.com/office/drawing/2014/main" id="{53EB6D45-A8D3-D3DC-9EC5-CEF37D35BCBE}"/>
              </a:ext>
            </a:extLst>
          </p:cNvPr>
          <p:cNvSpPr>
            <a:spLocks noChangeArrowheads="1"/>
          </p:cNvSpPr>
          <p:nvPr/>
        </p:nvSpPr>
        <p:spPr bwMode="gray">
          <a:xfrm>
            <a:off x="971550" y="5516563"/>
            <a:ext cx="431800" cy="5048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2" name="Oval 110">
            <a:extLst>
              <a:ext uri="{FF2B5EF4-FFF2-40B4-BE49-F238E27FC236}">
                <a16:creationId xmlns:a16="http://schemas.microsoft.com/office/drawing/2014/main" id="{D69FD1DB-BB9A-0404-9658-FFF2C140070A}"/>
              </a:ext>
            </a:extLst>
          </p:cNvPr>
          <p:cNvSpPr>
            <a:spLocks noChangeArrowheads="1"/>
          </p:cNvSpPr>
          <p:nvPr/>
        </p:nvSpPr>
        <p:spPr bwMode="gray">
          <a:xfrm>
            <a:off x="4572000" y="6021388"/>
            <a:ext cx="576263" cy="431800"/>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3" name="Oval 111">
            <a:extLst>
              <a:ext uri="{FF2B5EF4-FFF2-40B4-BE49-F238E27FC236}">
                <a16:creationId xmlns:a16="http://schemas.microsoft.com/office/drawing/2014/main" id="{8E515336-F4EE-6C5A-5698-0E8440AFF988}"/>
              </a:ext>
            </a:extLst>
          </p:cNvPr>
          <p:cNvSpPr>
            <a:spLocks noChangeArrowheads="1"/>
          </p:cNvSpPr>
          <p:nvPr/>
        </p:nvSpPr>
        <p:spPr bwMode="gray">
          <a:xfrm>
            <a:off x="6011863" y="4508500"/>
            <a:ext cx="287337" cy="431800"/>
          </a:xfrm>
          <a:prstGeom prst="ellipse">
            <a:avLst/>
          </a:prstGeom>
          <a:gradFill rotWithShape="1">
            <a:gsLst>
              <a:gs pos="0">
                <a:srgbClr val="BE9932">
                  <a:alpha val="14998"/>
                </a:srgbClr>
              </a:gs>
              <a:gs pos="100000">
                <a:srgbClr val="584717"/>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4" name="Oval 112">
            <a:extLst>
              <a:ext uri="{FF2B5EF4-FFF2-40B4-BE49-F238E27FC236}">
                <a16:creationId xmlns:a16="http://schemas.microsoft.com/office/drawing/2014/main" id="{792592B1-9B49-0E58-6594-974DAC23D981}"/>
              </a:ext>
            </a:extLst>
          </p:cNvPr>
          <p:cNvSpPr>
            <a:spLocks noChangeArrowheads="1"/>
          </p:cNvSpPr>
          <p:nvPr/>
        </p:nvSpPr>
        <p:spPr bwMode="gray">
          <a:xfrm rot="-1113766">
            <a:off x="6659563" y="3500438"/>
            <a:ext cx="69850" cy="403225"/>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5" name="Oval 113">
            <a:extLst>
              <a:ext uri="{FF2B5EF4-FFF2-40B4-BE49-F238E27FC236}">
                <a16:creationId xmlns:a16="http://schemas.microsoft.com/office/drawing/2014/main" id="{70F5D975-153F-607F-E6AB-7151D782C728}"/>
              </a:ext>
            </a:extLst>
          </p:cNvPr>
          <p:cNvSpPr>
            <a:spLocks noChangeArrowheads="1"/>
          </p:cNvSpPr>
          <p:nvPr/>
        </p:nvSpPr>
        <p:spPr bwMode="gray">
          <a:xfrm rot="433045">
            <a:off x="5076825" y="4292600"/>
            <a:ext cx="152400" cy="417513"/>
          </a:xfrm>
          <a:prstGeom prst="ellipse">
            <a:avLst/>
          </a:prstGeom>
          <a:gradFill rotWithShape="1">
            <a:gsLst>
              <a:gs pos="0">
                <a:srgbClr val="6B8ED3">
                  <a:alpha val="17998"/>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6" name="Oval 114">
            <a:extLst>
              <a:ext uri="{FF2B5EF4-FFF2-40B4-BE49-F238E27FC236}">
                <a16:creationId xmlns:a16="http://schemas.microsoft.com/office/drawing/2014/main" id="{1877C3EE-5B09-56E7-3B8C-E4A5582AB7D2}"/>
              </a:ext>
            </a:extLst>
          </p:cNvPr>
          <p:cNvSpPr>
            <a:spLocks noChangeArrowheads="1"/>
          </p:cNvSpPr>
          <p:nvPr/>
        </p:nvSpPr>
        <p:spPr bwMode="gray">
          <a:xfrm>
            <a:off x="2916238" y="4437063"/>
            <a:ext cx="360362" cy="5032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7" name="Oval 115">
            <a:extLst>
              <a:ext uri="{FF2B5EF4-FFF2-40B4-BE49-F238E27FC236}">
                <a16:creationId xmlns:a16="http://schemas.microsoft.com/office/drawing/2014/main" id="{E5E60224-0532-78AC-401A-9B07E0F990E1}"/>
              </a:ext>
            </a:extLst>
          </p:cNvPr>
          <p:cNvSpPr>
            <a:spLocks noChangeArrowheads="1"/>
          </p:cNvSpPr>
          <p:nvPr/>
        </p:nvSpPr>
        <p:spPr bwMode="gray">
          <a:xfrm rot="-4508979">
            <a:off x="3979069" y="6253957"/>
            <a:ext cx="568325" cy="10318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8" name="Oval 116">
            <a:extLst>
              <a:ext uri="{FF2B5EF4-FFF2-40B4-BE49-F238E27FC236}">
                <a16:creationId xmlns:a16="http://schemas.microsoft.com/office/drawing/2014/main" id="{BF63D988-2C33-D643-D511-DC4655699C56}"/>
              </a:ext>
            </a:extLst>
          </p:cNvPr>
          <p:cNvSpPr>
            <a:spLocks noChangeArrowheads="1"/>
          </p:cNvSpPr>
          <p:nvPr/>
        </p:nvSpPr>
        <p:spPr bwMode="gray">
          <a:xfrm rot="-2739218">
            <a:off x="8616950" y="5649913"/>
            <a:ext cx="236538" cy="404812"/>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89" name="Oval 117">
            <a:extLst>
              <a:ext uri="{FF2B5EF4-FFF2-40B4-BE49-F238E27FC236}">
                <a16:creationId xmlns:a16="http://schemas.microsoft.com/office/drawing/2014/main" id="{FB72B09C-5B80-B9A4-1F3C-ACA2CB1C89D4}"/>
              </a:ext>
            </a:extLst>
          </p:cNvPr>
          <p:cNvSpPr>
            <a:spLocks noChangeArrowheads="1"/>
          </p:cNvSpPr>
          <p:nvPr/>
        </p:nvSpPr>
        <p:spPr bwMode="gray">
          <a:xfrm rot="-1880465">
            <a:off x="4356100" y="6605588"/>
            <a:ext cx="215900" cy="5032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0" name="Oval 118">
            <a:extLst>
              <a:ext uri="{FF2B5EF4-FFF2-40B4-BE49-F238E27FC236}">
                <a16:creationId xmlns:a16="http://schemas.microsoft.com/office/drawing/2014/main" id="{1DC49E0A-3613-796E-2962-2FE1E6C1363B}"/>
              </a:ext>
            </a:extLst>
          </p:cNvPr>
          <p:cNvSpPr>
            <a:spLocks noChangeArrowheads="1"/>
          </p:cNvSpPr>
          <p:nvPr/>
        </p:nvSpPr>
        <p:spPr bwMode="gray">
          <a:xfrm>
            <a:off x="8604250" y="6165850"/>
            <a:ext cx="360363" cy="503238"/>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1" name="Oval 119">
            <a:extLst>
              <a:ext uri="{FF2B5EF4-FFF2-40B4-BE49-F238E27FC236}">
                <a16:creationId xmlns:a16="http://schemas.microsoft.com/office/drawing/2014/main" id="{8885FCF3-C51A-8E1E-5556-8961219080E4}"/>
              </a:ext>
            </a:extLst>
          </p:cNvPr>
          <p:cNvSpPr>
            <a:spLocks noChangeArrowheads="1"/>
          </p:cNvSpPr>
          <p:nvPr/>
        </p:nvSpPr>
        <p:spPr bwMode="gray">
          <a:xfrm rot="-2800019">
            <a:off x="7409656" y="3040857"/>
            <a:ext cx="204787" cy="406400"/>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2" name="Oval 120">
            <a:extLst>
              <a:ext uri="{FF2B5EF4-FFF2-40B4-BE49-F238E27FC236}">
                <a16:creationId xmlns:a16="http://schemas.microsoft.com/office/drawing/2014/main" id="{BC08F8D7-963E-A491-E402-91A14BFC2C03}"/>
              </a:ext>
            </a:extLst>
          </p:cNvPr>
          <p:cNvSpPr>
            <a:spLocks noChangeArrowheads="1"/>
          </p:cNvSpPr>
          <p:nvPr/>
        </p:nvSpPr>
        <p:spPr bwMode="gray">
          <a:xfrm>
            <a:off x="3203575" y="2565400"/>
            <a:ext cx="360363" cy="214313"/>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3" name="Oval 121">
            <a:extLst>
              <a:ext uri="{FF2B5EF4-FFF2-40B4-BE49-F238E27FC236}">
                <a16:creationId xmlns:a16="http://schemas.microsoft.com/office/drawing/2014/main" id="{AB1D468E-BFC9-9E85-2B30-194FFB51C9A6}"/>
              </a:ext>
            </a:extLst>
          </p:cNvPr>
          <p:cNvSpPr>
            <a:spLocks noChangeArrowheads="1"/>
          </p:cNvSpPr>
          <p:nvPr/>
        </p:nvSpPr>
        <p:spPr bwMode="gray">
          <a:xfrm>
            <a:off x="4643438" y="1557338"/>
            <a:ext cx="360362" cy="287337"/>
          </a:xfrm>
          <a:prstGeom prst="ellipse">
            <a:avLst/>
          </a:prstGeom>
          <a:gradFill rotWithShape="1">
            <a:gsLst>
              <a:gs pos="0">
                <a:srgbClr val="6B8ED3">
                  <a:alpha val="57999"/>
                </a:srgbClr>
              </a:gs>
              <a:gs pos="100000">
                <a:srgbClr val="32426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4" name="Oval 122">
            <a:extLst>
              <a:ext uri="{FF2B5EF4-FFF2-40B4-BE49-F238E27FC236}">
                <a16:creationId xmlns:a16="http://schemas.microsoft.com/office/drawing/2014/main" id="{D46D024F-B217-1FCC-F4F7-82A04FAF9570}"/>
              </a:ext>
            </a:extLst>
          </p:cNvPr>
          <p:cNvSpPr>
            <a:spLocks noChangeArrowheads="1"/>
          </p:cNvSpPr>
          <p:nvPr/>
        </p:nvSpPr>
        <p:spPr bwMode="gray">
          <a:xfrm rot="687501">
            <a:off x="6659563" y="1844675"/>
            <a:ext cx="360362" cy="1952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5" name="Oval 123">
            <a:extLst>
              <a:ext uri="{FF2B5EF4-FFF2-40B4-BE49-F238E27FC236}">
                <a16:creationId xmlns:a16="http://schemas.microsoft.com/office/drawing/2014/main" id="{0CDA333E-1DCD-F66E-001B-FFA70337228B}"/>
              </a:ext>
            </a:extLst>
          </p:cNvPr>
          <p:cNvSpPr>
            <a:spLocks noChangeArrowheads="1"/>
          </p:cNvSpPr>
          <p:nvPr/>
        </p:nvSpPr>
        <p:spPr bwMode="gray">
          <a:xfrm>
            <a:off x="3563938" y="3068638"/>
            <a:ext cx="2159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6" name="Oval 124">
            <a:extLst>
              <a:ext uri="{FF2B5EF4-FFF2-40B4-BE49-F238E27FC236}">
                <a16:creationId xmlns:a16="http://schemas.microsoft.com/office/drawing/2014/main" id="{259D2C2A-F828-E530-7421-6DCDBA2A5686}"/>
              </a:ext>
            </a:extLst>
          </p:cNvPr>
          <p:cNvSpPr>
            <a:spLocks noChangeArrowheads="1"/>
          </p:cNvSpPr>
          <p:nvPr/>
        </p:nvSpPr>
        <p:spPr bwMode="gray">
          <a:xfrm>
            <a:off x="2843213" y="765175"/>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7" name="Oval 125">
            <a:extLst>
              <a:ext uri="{FF2B5EF4-FFF2-40B4-BE49-F238E27FC236}">
                <a16:creationId xmlns:a16="http://schemas.microsoft.com/office/drawing/2014/main" id="{C0902189-E864-6FDB-B2F9-CCA8CA9CA516}"/>
              </a:ext>
            </a:extLst>
          </p:cNvPr>
          <p:cNvSpPr>
            <a:spLocks noChangeArrowheads="1"/>
          </p:cNvSpPr>
          <p:nvPr/>
        </p:nvSpPr>
        <p:spPr bwMode="gray">
          <a:xfrm>
            <a:off x="4284663" y="765175"/>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8" name="Oval 126">
            <a:extLst>
              <a:ext uri="{FF2B5EF4-FFF2-40B4-BE49-F238E27FC236}">
                <a16:creationId xmlns:a16="http://schemas.microsoft.com/office/drawing/2014/main" id="{0FD87593-1FFC-13C0-5557-719E2AD38013}"/>
              </a:ext>
            </a:extLst>
          </p:cNvPr>
          <p:cNvSpPr>
            <a:spLocks noChangeArrowheads="1"/>
          </p:cNvSpPr>
          <p:nvPr/>
        </p:nvSpPr>
        <p:spPr bwMode="gray">
          <a:xfrm>
            <a:off x="1692275" y="1557338"/>
            <a:ext cx="144463"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599" name="Oval 127">
            <a:extLst>
              <a:ext uri="{FF2B5EF4-FFF2-40B4-BE49-F238E27FC236}">
                <a16:creationId xmlns:a16="http://schemas.microsoft.com/office/drawing/2014/main" id="{02D9D731-AA54-BB36-5A53-A1CDB4B171E3}"/>
              </a:ext>
            </a:extLst>
          </p:cNvPr>
          <p:cNvSpPr>
            <a:spLocks noChangeArrowheads="1"/>
          </p:cNvSpPr>
          <p:nvPr/>
        </p:nvSpPr>
        <p:spPr bwMode="gray">
          <a:xfrm>
            <a:off x="8532813" y="69215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0" name="Oval 128">
            <a:extLst>
              <a:ext uri="{FF2B5EF4-FFF2-40B4-BE49-F238E27FC236}">
                <a16:creationId xmlns:a16="http://schemas.microsoft.com/office/drawing/2014/main" id="{56A994EF-D842-C98B-91FF-CAE7827E7E38}"/>
              </a:ext>
            </a:extLst>
          </p:cNvPr>
          <p:cNvSpPr>
            <a:spLocks noChangeArrowheads="1"/>
          </p:cNvSpPr>
          <p:nvPr/>
        </p:nvSpPr>
        <p:spPr bwMode="gray">
          <a:xfrm>
            <a:off x="7451725" y="981075"/>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1" name="Oval 129">
            <a:extLst>
              <a:ext uri="{FF2B5EF4-FFF2-40B4-BE49-F238E27FC236}">
                <a16:creationId xmlns:a16="http://schemas.microsoft.com/office/drawing/2014/main" id="{D3CD01EA-9CB3-178F-0D75-79336F35DB5A}"/>
              </a:ext>
            </a:extLst>
          </p:cNvPr>
          <p:cNvSpPr>
            <a:spLocks noChangeArrowheads="1"/>
          </p:cNvSpPr>
          <p:nvPr/>
        </p:nvSpPr>
        <p:spPr bwMode="gray">
          <a:xfrm>
            <a:off x="1763713" y="1412875"/>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2" name="Oval 130">
            <a:extLst>
              <a:ext uri="{FF2B5EF4-FFF2-40B4-BE49-F238E27FC236}">
                <a16:creationId xmlns:a16="http://schemas.microsoft.com/office/drawing/2014/main" id="{B79DC391-1154-C3C8-D648-F9F0F0E0CA75}"/>
              </a:ext>
            </a:extLst>
          </p:cNvPr>
          <p:cNvSpPr>
            <a:spLocks noChangeArrowheads="1"/>
          </p:cNvSpPr>
          <p:nvPr/>
        </p:nvSpPr>
        <p:spPr bwMode="gray">
          <a:xfrm>
            <a:off x="7019925" y="3213100"/>
            <a:ext cx="288925"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3" name="Oval 131">
            <a:extLst>
              <a:ext uri="{FF2B5EF4-FFF2-40B4-BE49-F238E27FC236}">
                <a16:creationId xmlns:a16="http://schemas.microsoft.com/office/drawing/2014/main" id="{08356225-B0C3-2293-DB80-93CB45A7136F}"/>
              </a:ext>
            </a:extLst>
          </p:cNvPr>
          <p:cNvSpPr>
            <a:spLocks noChangeArrowheads="1"/>
          </p:cNvSpPr>
          <p:nvPr/>
        </p:nvSpPr>
        <p:spPr bwMode="gray">
          <a:xfrm rot="-810047">
            <a:off x="971550" y="4941888"/>
            <a:ext cx="576263"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04" name="Oval 132">
            <a:extLst>
              <a:ext uri="{FF2B5EF4-FFF2-40B4-BE49-F238E27FC236}">
                <a16:creationId xmlns:a16="http://schemas.microsoft.com/office/drawing/2014/main" id="{E0DB47E1-F5A7-5308-2FF6-2209AF74A715}"/>
              </a:ext>
            </a:extLst>
          </p:cNvPr>
          <p:cNvSpPr>
            <a:spLocks noChangeArrowheads="1"/>
          </p:cNvSpPr>
          <p:nvPr/>
        </p:nvSpPr>
        <p:spPr bwMode="gray">
          <a:xfrm rot="-1486509">
            <a:off x="2916238" y="3933825"/>
            <a:ext cx="431800" cy="14287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5" name="Oval 133">
            <a:extLst>
              <a:ext uri="{FF2B5EF4-FFF2-40B4-BE49-F238E27FC236}">
                <a16:creationId xmlns:a16="http://schemas.microsoft.com/office/drawing/2014/main" id="{266F08CB-09C9-F979-B8B0-B0D4E2293552}"/>
              </a:ext>
            </a:extLst>
          </p:cNvPr>
          <p:cNvSpPr>
            <a:spLocks noChangeArrowheads="1"/>
          </p:cNvSpPr>
          <p:nvPr/>
        </p:nvSpPr>
        <p:spPr bwMode="gray">
          <a:xfrm>
            <a:off x="7380288" y="1268413"/>
            <a:ext cx="288925" cy="287337"/>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6" name="Oval 134">
            <a:extLst>
              <a:ext uri="{FF2B5EF4-FFF2-40B4-BE49-F238E27FC236}">
                <a16:creationId xmlns:a16="http://schemas.microsoft.com/office/drawing/2014/main" id="{CE826F06-5953-A1E7-E596-C68615A8E25B}"/>
              </a:ext>
            </a:extLst>
          </p:cNvPr>
          <p:cNvSpPr>
            <a:spLocks noChangeArrowheads="1"/>
          </p:cNvSpPr>
          <p:nvPr/>
        </p:nvSpPr>
        <p:spPr bwMode="gray">
          <a:xfrm>
            <a:off x="2751441" y="583303"/>
            <a:ext cx="328814" cy="122756"/>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07" name="Oval 135">
            <a:extLst>
              <a:ext uri="{FF2B5EF4-FFF2-40B4-BE49-F238E27FC236}">
                <a16:creationId xmlns:a16="http://schemas.microsoft.com/office/drawing/2014/main" id="{23D9E794-8D73-5F1F-FEF5-8C1742C18D75}"/>
              </a:ext>
            </a:extLst>
          </p:cNvPr>
          <p:cNvSpPr>
            <a:spLocks noChangeArrowheads="1"/>
          </p:cNvSpPr>
          <p:nvPr/>
        </p:nvSpPr>
        <p:spPr bwMode="gray">
          <a:xfrm rot="-1955143">
            <a:off x="1403350" y="1484313"/>
            <a:ext cx="295275" cy="6985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08" name="Oval 136">
            <a:extLst>
              <a:ext uri="{FF2B5EF4-FFF2-40B4-BE49-F238E27FC236}">
                <a16:creationId xmlns:a16="http://schemas.microsoft.com/office/drawing/2014/main" id="{8024B0E6-E288-B175-0495-A36B41DDFE29}"/>
              </a:ext>
            </a:extLst>
          </p:cNvPr>
          <p:cNvSpPr>
            <a:spLocks noChangeArrowheads="1"/>
          </p:cNvSpPr>
          <p:nvPr/>
        </p:nvSpPr>
        <p:spPr bwMode="gray">
          <a:xfrm rot="1795891" flipV="1">
            <a:off x="2042602" y="2360955"/>
            <a:ext cx="433387" cy="177761"/>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09" name="Oval 137">
            <a:extLst>
              <a:ext uri="{FF2B5EF4-FFF2-40B4-BE49-F238E27FC236}">
                <a16:creationId xmlns:a16="http://schemas.microsoft.com/office/drawing/2014/main" id="{326689ED-D6D3-EE68-6277-6025AD09B9CB}"/>
              </a:ext>
            </a:extLst>
          </p:cNvPr>
          <p:cNvSpPr>
            <a:spLocks noChangeArrowheads="1"/>
          </p:cNvSpPr>
          <p:nvPr/>
        </p:nvSpPr>
        <p:spPr bwMode="gray">
          <a:xfrm>
            <a:off x="7235825" y="1989138"/>
            <a:ext cx="73025" cy="360362"/>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105610" name="Oval 138">
            <a:extLst>
              <a:ext uri="{FF2B5EF4-FFF2-40B4-BE49-F238E27FC236}">
                <a16:creationId xmlns:a16="http://schemas.microsoft.com/office/drawing/2014/main" id="{BA6AC31C-8AEC-A2C9-FEE0-2D9663193B88}"/>
              </a:ext>
            </a:extLst>
          </p:cNvPr>
          <p:cNvSpPr>
            <a:spLocks noChangeArrowheads="1"/>
          </p:cNvSpPr>
          <p:nvPr/>
        </p:nvSpPr>
        <p:spPr bwMode="gray">
          <a:xfrm rot="-1486509">
            <a:off x="6732588" y="2997200"/>
            <a:ext cx="431800" cy="14287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11" name="Oval 139">
            <a:extLst>
              <a:ext uri="{FF2B5EF4-FFF2-40B4-BE49-F238E27FC236}">
                <a16:creationId xmlns:a16="http://schemas.microsoft.com/office/drawing/2014/main" id="{7633CDEF-22F2-E90B-2CC4-3C207855B1F3}"/>
              </a:ext>
            </a:extLst>
          </p:cNvPr>
          <p:cNvSpPr>
            <a:spLocks noChangeArrowheads="1"/>
          </p:cNvSpPr>
          <p:nvPr/>
        </p:nvSpPr>
        <p:spPr bwMode="gray">
          <a:xfrm>
            <a:off x="4752181" y="5797072"/>
            <a:ext cx="287338" cy="730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2" name="Oval 140">
            <a:extLst>
              <a:ext uri="{FF2B5EF4-FFF2-40B4-BE49-F238E27FC236}">
                <a16:creationId xmlns:a16="http://schemas.microsoft.com/office/drawing/2014/main" id="{45214BE1-8E41-8388-2F17-C46A6797CF9A}"/>
              </a:ext>
            </a:extLst>
          </p:cNvPr>
          <p:cNvSpPr>
            <a:spLocks noChangeArrowheads="1"/>
          </p:cNvSpPr>
          <p:nvPr/>
        </p:nvSpPr>
        <p:spPr bwMode="gray">
          <a:xfrm rot="-1118616">
            <a:off x="4211638" y="69215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3" name="Oval 141">
            <a:extLst>
              <a:ext uri="{FF2B5EF4-FFF2-40B4-BE49-F238E27FC236}">
                <a16:creationId xmlns:a16="http://schemas.microsoft.com/office/drawing/2014/main" id="{33FF96CD-5AD5-6692-171D-B4B7F42CF058}"/>
              </a:ext>
            </a:extLst>
          </p:cNvPr>
          <p:cNvSpPr>
            <a:spLocks noChangeArrowheads="1"/>
          </p:cNvSpPr>
          <p:nvPr/>
        </p:nvSpPr>
        <p:spPr bwMode="gray">
          <a:xfrm rot="-3508812">
            <a:off x="6894513" y="242888"/>
            <a:ext cx="177800" cy="6985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4" name="Oval 142">
            <a:extLst>
              <a:ext uri="{FF2B5EF4-FFF2-40B4-BE49-F238E27FC236}">
                <a16:creationId xmlns:a16="http://schemas.microsoft.com/office/drawing/2014/main" id="{CA46AA53-42BA-6C66-698B-4806F556908F}"/>
              </a:ext>
            </a:extLst>
          </p:cNvPr>
          <p:cNvSpPr>
            <a:spLocks noChangeArrowheads="1"/>
          </p:cNvSpPr>
          <p:nvPr/>
        </p:nvSpPr>
        <p:spPr bwMode="gray">
          <a:xfrm>
            <a:off x="4356100" y="1700213"/>
            <a:ext cx="144463"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5" name="Oval 143">
            <a:extLst>
              <a:ext uri="{FF2B5EF4-FFF2-40B4-BE49-F238E27FC236}">
                <a16:creationId xmlns:a16="http://schemas.microsoft.com/office/drawing/2014/main" id="{10367C71-BEB5-E7D5-1D3F-AC3150185404}"/>
              </a:ext>
            </a:extLst>
          </p:cNvPr>
          <p:cNvSpPr>
            <a:spLocks noChangeArrowheads="1"/>
          </p:cNvSpPr>
          <p:nvPr/>
        </p:nvSpPr>
        <p:spPr bwMode="gray">
          <a:xfrm rot="-1879753">
            <a:off x="2916238" y="2492375"/>
            <a:ext cx="360362"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6" name="Oval 144">
            <a:extLst>
              <a:ext uri="{FF2B5EF4-FFF2-40B4-BE49-F238E27FC236}">
                <a16:creationId xmlns:a16="http://schemas.microsoft.com/office/drawing/2014/main" id="{647130BE-42B5-A8F9-C252-4E66123FDCA6}"/>
              </a:ext>
            </a:extLst>
          </p:cNvPr>
          <p:cNvSpPr>
            <a:spLocks noChangeArrowheads="1"/>
          </p:cNvSpPr>
          <p:nvPr/>
        </p:nvSpPr>
        <p:spPr bwMode="gray">
          <a:xfrm>
            <a:off x="1763713" y="2420938"/>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7" name="Oval 145">
            <a:extLst>
              <a:ext uri="{FF2B5EF4-FFF2-40B4-BE49-F238E27FC236}">
                <a16:creationId xmlns:a16="http://schemas.microsoft.com/office/drawing/2014/main" id="{93C8142C-E539-59DE-CBE9-7BFD217195FF}"/>
              </a:ext>
            </a:extLst>
          </p:cNvPr>
          <p:cNvSpPr>
            <a:spLocks noChangeArrowheads="1"/>
          </p:cNvSpPr>
          <p:nvPr/>
        </p:nvSpPr>
        <p:spPr bwMode="gray">
          <a:xfrm>
            <a:off x="5076825" y="6715125"/>
            <a:ext cx="215900" cy="142875"/>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8" name="Oval 146">
            <a:extLst>
              <a:ext uri="{FF2B5EF4-FFF2-40B4-BE49-F238E27FC236}">
                <a16:creationId xmlns:a16="http://schemas.microsoft.com/office/drawing/2014/main" id="{B0083DC7-8B16-C61B-6B12-69B80F3075CB}"/>
              </a:ext>
            </a:extLst>
          </p:cNvPr>
          <p:cNvSpPr>
            <a:spLocks noChangeArrowheads="1"/>
          </p:cNvSpPr>
          <p:nvPr/>
        </p:nvSpPr>
        <p:spPr bwMode="gray">
          <a:xfrm rot="-2755736">
            <a:off x="6331745" y="1885156"/>
            <a:ext cx="309562" cy="85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19" name="Oval 147">
            <a:extLst>
              <a:ext uri="{FF2B5EF4-FFF2-40B4-BE49-F238E27FC236}">
                <a16:creationId xmlns:a16="http://schemas.microsoft.com/office/drawing/2014/main" id="{31AAEF4F-AAE8-3892-53F3-22C955218829}"/>
              </a:ext>
            </a:extLst>
          </p:cNvPr>
          <p:cNvSpPr>
            <a:spLocks noChangeArrowheads="1"/>
          </p:cNvSpPr>
          <p:nvPr/>
        </p:nvSpPr>
        <p:spPr bwMode="gray">
          <a:xfrm>
            <a:off x="8243888" y="5949950"/>
            <a:ext cx="215900" cy="21590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20" name="Oval 148">
            <a:extLst>
              <a:ext uri="{FF2B5EF4-FFF2-40B4-BE49-F238E27FC236}">
                <a16:creationId xmlns:a16="http://schemas.microsoft.com/office/drawing/2014/main" id="{63B490EA-ABC7-5554-537B-124312D0B7BC}"/>
              </a:ext>
            </a:extLst>
          </p:cNvPr>
          <p:cNvSpPr>
            <a:spLocks noChangeArrowheads="1"/>
          </p:cNvSpPr>
          <p:nvPr/>
        </p:nvSpPr>
        <p:spPr bwMode="gray">
          <a:xfrm>
            <a:off x="1258888" y="5229225"/>
            <a:ext cx="215900" cy="215900"/>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21" name="Oval 149">
            <a:extLst>
              <a:ext uri="{FF2B5EF4-FFF2-40B4-BE49-F238E27FC236}">
                <a16:creationId xmlns:a16="http://schemas.microsoft.com/office/drawing/2014/main" id="{7478FBD3-B795-FE1D-8FEF-8A2EF583D30B}"/>
              </a:ext>
            </a:extLst>
          </p:cNvPr>
          <p:cNvSpPr>
            <a:spLocks noChangeArrowheads="1"/>
          </p:cNvSpPr>
          <p:nvPr/>
        </p:nvSpPr>
        <p:spPr bwMode="gray">
          <a:xfrm>
            <a:off x="5435600" y="4076700"/>
            <a:ext cx="431800" cy="358775"/>
          </a:xfrm>
          <a:prstGeom prst="ellipse">
            <a:avLst/>
          </a:prstGeom>
          <a:gradFill rotWithShape="1">
            <a:gsLst>
              <a:gs pos="0">
                <a:srgbClr val="2A99EC">
                  <a:alpha val="39998"/>
                </a:srgbClr>
              </a:gs>
              <a:gs pos="100000">
                <a:srgbClr val="13476D"/>
              </a:gs>
            </a:gsLst>
            <a:path path="shape">
              <a:fillToRect l="50000" t="50000" r="50000" b="50000"/>
            </a:path>
          </a:gradFill>
          <a:ln w="9525">
            <a:solidFill>
              <a:srgbClr val="FFFFFF">
                <a:alpha val="16862"/>
              </a:srgbClr>
            </a:solidFill>
            <a:round/>
            <a:headEnd/>
            <a:tailEnd/>
          </a:ln>
          <a:effectLst/>
          <a:extLs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2" name="Oval 150">
            <a:extLst>
              <a:ext uri="{FF2B5EF4-FFF2-40B4-BE49-F238E27FC236}">
                <a16:creationId xmlns:a16="http://schemas.microsoft.com/office/drawing/2014/main" id="{285D7F68-C167-278C-D195-0EB65C900F34}"/>
              </a:ext>
            </a:extLst>
          </p:cNvPr>
          <p:cNvSpPr>
            <a:spLocks noChangeArrowheads="1"/>
          </p:cNvSpPr>
          <p:nvPr/>
        </p:nvSpPr>
        <p:spPr bwMode="gray">
          <a:xfrm>
            <a:off x="8243888" y="6308725"/>
            <a:ext cx="288925" cy="2873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3" name="Oval 151">
            <a:extLst>
              <a:ext uri="{FF2B5EF4-FFF2-40B4-BE49-F238E27FC236}">
                <a16:creationId xmlns:a16="http://schemas.microsoft.com/office/drawing/2014/main" id="{E5637B8F-D747-8F36-288A-636BFC2C7A81}"/>
              </a:ext>
            </a:extLst>
          </p:cNvPr>
          <p:cNvSpPr>
            <a:spLocks noChangeArrowheads="1"/>
          </p:cNvSpPr>
          <p:nvPr/>
        </p:nvSpPr>
        <p:spPr bwMode="gray">
          <a:xfrm rot="3036370">
            <a:off x="3636169" y="2709069"/>
            <a:ext cx="360362"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4" name="Oval 152">
            <a:extLst>
              <a:ext uri="{FF2B5EF4-FFF2-40B4-BE49-F238E27FC236}">
                <a16:creationId xmlns:a16="http://schemas.microsoft.com/office/drawing/2014/main" id="{A153D358-F35F-6F1E-CAFB-D51C80835B57}"/>
              </a:ext>
            </a:extLst>
          </p:cNvPr>
          <p:cNvSpPr>
            <a:spLocks noChangeArrowheads="1"/>
          </p:cNvSpPr>
          <p:nvPr/>
        </p:nvSpPr>
        <p:spPr bwMode="gray">
          <a:xfrm rot="2875054">
            <a:off x="3671888" y="3968750"/>
            <a:ext cx="287338" cy="71437"/>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rot="10800000"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5" name="Oval 153">
            <a:extLst>
              <a:ext uri="{FF2B5EF4-FFF2-40B4-BE49-F238E27FC236}">
                <a16:creationId xmlns:a16="http://schemas.microsoft.com/office/drawing/2014/main" id="{34752BD8-1893-9267-A17D-DED326118A5C}"/>
              </a:ext>
            </a:extLst>
          </p:cNvPr>
          <p:cNvSpPr>
            <a:spLocks noChangeArrowheads="1"/>
          </p:cNvSpPr>
          <p:nvPr/>
        </p:nvSpPr>
        <p:spPr bwMode="gray">
          <a:xfrm>
            <a:off x="3203575" y="4149725"/>
            <a:ext cx="4318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6" name="Oval 154">
            <a:extLst>
              <a:ext uri="{FF2B5EF4-FFF2-40B4-BE49-F238E27FC236}">
                <a16:creationId xmlns:a16="http://schemas.microsoft.com/office/drawing/2014/main" id="{188423D7-3F15-6F0D-13C5-C058EDF14229}"/>
              </a:ext>
            </a:extLst>
          </p:cNvPr>
          <p:cNvSpPr>
            <a:spLocks noChangeArrowheads="1"/>
          </p:cNvSpPr>
          <p:nvPr/>
        </p:nvSpPr>
        <p:spPr bwMode="gray">
          <a:xfrm>
            <a:off x="8459788" y="836613"/>
            <a:ext cx="144462" cy="144462"/>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7" name="Oval 155">
            <a:extLst>
              <a:ext uri="{FF2B5EF4-FFF2-40B4-BE49-F238E27FC236}">
                <a16:creationId xmlns:a16="http://schemas.microsoft.com/office/drawing/2014/main" id="{F7C387AC-D003-FBBD-A36C-290D9BB70FDE}"/>
              </a:ext>
            </a:extLst>
          </p:cNvPr>
          <p:cNvSpPr>
            <a:spLocks noChangeArrowheads="1"/>
          </p:cNvSpPr>
          <p:nvPr/>
        </p:nvSpPr>
        <p:spPr bwMode="gray">
          <a:xfrm>
            <a:off x="4572000" y="6518275"/>
            <a:ext cx="431800" cy="339725"/>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8" name="Oval 156">
            <a:extLst>
              <a:ext uri="{FF2B5EF4-FFF2-40B4-BE49-F238E27FC236}">
                <a16:creationId xmlns:a16="http://schemas.microsoft.com/office/drawing/2014/main" id="{42656B1E-98DD-F222-5EAA-F7D7FB444F42}"/>
              </a:ext>
            </a:extLst>
          </p:cNvPr>
          <p:cNvSpPr>
            <a:spLocks noChangeArrowheads="1"/>
          </p:cNvSpPr>
          <p:nvPr/>
        </p:nvSpPr>
        <p:spPr bwMode="gray">
          <a:xfrm>
            <a:off x="1547813" y="5157788"/>
            <a:ext cx="215900"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29" name="Oval 157">
            <a:extLst>
              <a:ext uri="{FF2B5EF4-FFF2-40B4-BE49-F238E27FC236}">
                <a16:creationId xmlns:a16="http://schemas.microsoft.com/office/drawing/2014/main" id="{93810F49-8274-2148-E2BA-2BBB57C27DC2}"/>
              </a:ext>
            </a:extLst>
          </p:cNvPr>
          <p:cNvSpPr>
            <a:spLocks noChangeArrowheads="1"/>
          </p:cNvSpPr>
          <p:nvPr/>
        </p:nvSpPr>
        <p:spPr bwMode="gray">
          <a:xfrm>
            <a:off x="8316913" y="5734050"/>
            <a:ext cx="215900" cy="144463"/>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0" name="Oval 158">
            <a:extLst>
              <a:ext uri="{FF2B5EF4-FFF2-40B4-BE49-F238E27FC236}">
                <a16:creationId xmlns:a16="http://schemas.microsoft.com/office/drawing/2014/main" id="{65C5D3AF-43AF-9BDA-7FFF-2FF21DBB5EDC}"/>
              </a:ext>
            </a:extLst>
          </p:cNvPr>
          <p:cNvSpPr>
            <a:spLocks noChangeArrowheads="1"/>
          </p:cNvSpPr>
          <p:nvPr/>
        </p:nvSpPr>
        <p:spPr bwMode="gray">
          <a:xfrm rot="-2754711">
            <a:off x="5184775" y="4041775"/>
            <a:ext cx="360363" cy="144463"/>
          </a:xfrm>
          <a:prstGeom prst="ellipse">
            <a:avLst/>
          </a:prstGeom>
          <a:solidFill>
            <a:srgbClr val="6B8ED3">
              <a:alpha val="10196"/>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vert="eaVert"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1" name="Oval 159">
            <a:extLst>
              <a:ext uri="{FF2B5EF4-FFF2-40B4-BE49-F238E27FC236}">
                <a16:creationId xmlns:a16="http://schemas.microsoft.com/office/drawing/2014/main" id="{50397902-A907-3B72-4E91-1A1E48538013}"/>
              </a:ext>
            </a:extLst>
          </p:cNvPr>
          <p:cNvSpPr>
            <a:spLocks noChangeArrowheads="1"/>
          </p:cNvSpPr>
          <p:nvPr/>
        </p:nvSpPr>
        <p:spPr bwMode="gray">
          <a:xfrm>
            <a:off x="3059113" y="2781300"/>
            <a:ext cx="217487" cy="215900"/>
          </a:xfrm>
          <a:prstGeom prst="ellipse">
            <a:avLst/>
          </a:prstGeom>
          <a:gradFill rotWithShape="1">
            <a:gsLst>
              <a:gs pos="0">
                <a:srgbClr val="9ADCF6">
                  <a:alpha val="74001"/>
                </a:srgbClr>
              </a:gs>
              <a:gs pos="100000">
                <a:srgbClr val="47667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2" name="Oval 160">
            <a:extLst>
              <a:ext uri="{FF2B5EF4-FFF2-40B4-BE49-F238E27FC236}">
                <a16:creationId xmlns:a16="http://schemas.microsoft.com/office/drawing/2014/main" id="{E0026232-D8A0-846E-3A5B-DDA431E80ED3}"/>
              </a:ext>
            </a:extLst>
          </p:cNvPr>
          <p:cNvSpPr>
            <a:spLocks noChangeArrowheads="1"/>
          </p:cNvSpPr>
          <p:nvPr/>
        </p:nvSpPr>
        <p:spPr bwMode="gray">
          <a:xfrm rot="3193698">
            <a:off x="117913" y="2642490"/>
            <a:ext cx="245154" cy="355426"/>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33" name="Oval 161">
            <a:extLst>
              <a:ext uri="{FF2B5EF4-FFF2-40B4-BE49-F238E27FC236}">
                <a16:creationId xmlns:a16="http://schemas.microsoft.com/office/drawing/2014/main" id="{D68087C8-AE48-277B-E4EF-FDE8FA0F37F4}"/>
              </a:ext>
            </a:extLst>
          </p:cNvPr>
          <p:cNvSpPr>
            <a:spLocks noChangeArrowheads="1"/>
          </p:cNvSpPr>
          <p:nvPr/>
        </p:nvSpPr>
        <p:spPr bwMode="gray">
          <a:xfrm>
            <a:off x="-73025" y="4076700"/>
            <a:ext cx="144463" cy="339725"/>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105634" name="Oval 162">
            <a:extLst>
              <a:ext uri="{FF2B5EF4-FFF2-40B4-BE49-F238E27FC236}">
                <a16:creationId xmlns:a16="http://schemas.microsoft.com/office/drawing/2014/main" id="{49134D20-AEB0-5053-2EE5-3F75178E5C24}"/>
              </a:ext>
            </a:extLst>
          </p:cNvPr>
          <p:cNvSpPr>
            <a:spLocks noChangeArrowheads="1"/>
          </p:cNvSpPr>
          <p:nvPr/>
        </p:nvSpPr>
        <p:spPr bwMode="gray">
          <a:xfrm>
            <a:off x="395288" y="2492375"/>
            <a:ext cx="144462" cy="217488"/>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105635" name="Oval 163">
            <a:extLst>
              <a:ext uri="{FF2B5EF4-FFF2-40B4-BE49-F238E27FC236}">
                <a16:creationId xmlns:a16="http://schemas.microsoft.com/office/drawing/2014/main" id="{625FCAAC-F9F1-E35A-E653-93B6E914A76B}"/>
              </a:ext>
            </a:extLst>
          </p:cNvPr>
          <p:cNvSpPr>
            <a:spLocks noChangeArrowheads="1"/>
          </p:cNvSpPr>
          <p:nvPr/>
        </p:nvSpPr>
        <p:spPr bwMode="gray">
          <a:xfrm>
            <a:off x="5508625" y="0"/>
            <a:ext cx="215900" cy="71438"/>
          </a:xfrm>
          <a:prstGeom prst="ellipse">
            <a:avLst/>
          </a:prstGeom>
          <a:gradFill rotWithShape="1">
            <a:gsLst>
              <a:gs pos="0">
                <a:srgbClr val="9ADCF6">
                  <a:alpha val="74001"/>
                </a:srgbClr>
              </a:gs>
              <a:gs pos="100000">
                <a:srgbClr val="476672"/>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76964" name="Text Box 164">
            <a:extLst>
              <a:ext uri="{FF2B5EF4-FFF2-40B4-BE49-F238E27FC236}">
                <a16:creationId xmlns:a16="http://schemas.microsoft.com/office/drawing/2014/main" id="{973D06E0-931F-933E-0D21-6F5B2FBD4527}"/>
              </a:ext>
            </a:extLst>
          </p:cNvPr>
          <p:cNvSpPr txBox="1">
            <a:spLocks noChangeArrowheads="1"/>
          </p:cNvSpPr>
          <p:nvPr/>
        </p:nvSpPr>
        <p:spPr bwMode="auto">
          <a:xfrm>
            <a:off x="1277480" y="4583089"/>
            <a:ext cx="6704777" cy="181588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ja-JP" sz="3200" dirty="0"/>
              <a:t>“The entire world in ten directions is a clear crystal ball” </a:t>
            </a:r>
          </a:p>
          <a:p>
            <a:pPr algn="ctr" eaLnBrk="1" hangingPunct="1">
              <a:spcBef>
                <a:spcPct val="50000"/>
              </a:spcBef>
            </a:pPr>
            <a:r>
              <a:rPr lang="en-US" altLang="ja-JP" sz="3200" dirty="0" err="1">
                <a:solidFill>
                  <a:srgbClr val="BFE8F9"/>
                </a:solidFill>
              </a:rPr>
              <a:t>Xuansha</a:t>
            </a:r>
            <a:endParaRPr lang="en-US" altLang="ja-JP" sz="3200" dirty="0">
              <a:solidFill>
                <a:srgbClr val="BFE8F9"/>
              </a:solidFill>
            </a:endParaRPr>
          </a:p>
        </p:txBody>
      </p:sp>
      <p:sp>
        <p:nvSpPr>
          <p:cNvPr id="2" name="Oval 77">
            <a:extLst>
              <a:ext uri="{FF2B5EF4-FFF2-40B4-BE49-F238E27FC236}">
                <a16:creationId xmlns:a16="http://schemas.microsoft.com/office/drawing/2014/main" id="{5A97BB40-5DC5-B00F-88A6-BA8E9E999846}"/>
              </a:ext>
            </a:extLst>
          </p:cNvPr>
          <p:cNvSpPr>
            <a:spLocks noChangeArrowheads="1"/>
          </p:cNvSpPr>
          <p:nvPr/>
        </p:nvSpPr>
        <p:spPr bwMode="gray">
          <a:xfrm>
            <a:off x="148951" y="3480618"/>
            <a:ext cx="425619" cy="288925"/>
          </a:xfrm>
          <a:prstGeom prst="ellipse">
            <a:avLst/>
          </a:prstGeom>
          <a:gradFill rotWithShape="1">
            <a:gsLst>
              <a:gs pos="0">
                <a:srgbClr val="B2AC3E">
                  <a:alpha val="65999"/>
                </a:srgbClr>
              </a:gs>
              <a:gs pos="100000">
                <a:srgbClr val="52501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ja-JP" sz="2000"/>
          </a:p>
        </p:txBody>
      </p:sp>
      <p:sp>
        <p:nvSpPr>
          <p:cNvPr id="3" name="Oval 45">
            <a:extLst>
              <a:ext uri="{FF2B5EF4-FFF2-40B4-BE49-F238E27FC236}">
                <a16:creationId xmlns:a16="http://schemas.microsoft.com/office/drawing/2014/main" id="{0B7E30C5-8B93-4A82-7D59-75ADEB1E4E49}"/>
              </a:ext>
            </a:extLst>
          </p:cNvPr>
          <p:cNvSpPr>
            <a:spLocks noChangeArrowheads="1"/>
          </p:cNvSpPr>
          <p:nvPr/>
        </p:nvSpPr>
        <p:spPr bwMode="gray">
          <a:xfrm>
            <a:off x="448624" y="1220811"/>
            <a:ext cx="287337" cy="333375"/>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eaLnBrk="1" hangingPunct="1">
              <a:defRPr/>
            </a:pPr>
            <a:endParaRPr lang="en-US" altLang="ja-JP" sz="2000"/>
          </a:p>
        </p:txBody>
      </p:sp>
      <p:sp>
        <p:nvSpPr>
          <p:cNvPr id="4" name="Oval 39">
            <a:extLst>
              <a:ext uri="{FF2B5EF4-FFF2-40B4-BE49-F238E27FC236}">
                <a16:creationId xmlns:a16="http://schemas.microsoft.com/office/drawing/2014/main" id="{FEB3A04C-56E0-AA02-DB44-DF4DC7362727}"/>
              </a:ext>
            </a:extLst>
          </p:cNvPr>
          <p:cNvSpPr>
            <a:spLocks noChangeArrowheads="1"/>
          </p:cNvSpPr>
          <p:nvPr/>
        </p:nvSpPr>
        <p:spPr bwMode="gray">
          <a:xfrm rot="1418781" flipH="1">
            <a:off x="255164" y="985215"/>
            <a:ext cx="306146" cy="17794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
        <p:nvSpPr>
          <p:cNvPr id="5" name="Oval 39">
            <a:extLst>
              <a:ext uri="{FF2B5EF4-FFF2-40B4-BE49-F238E27FC236}">
                <a16:creationId xmlns:a16="http://schemas.microsoft.com/office/drawing/2014/main" id="{5EA2F559-079A-F9CF-31A1-F5AB7A648AEF}"/>
              </a:ext>
            </a:extLst>
          </p:cNvPr>
          <p:cNvSpPr>
            <a:spLocks noChangeArrowheads="1"/>
          </p:cNvSpPr>
          <p:nvPr/>
        </p:nvSpPr>
        <p:spPr bwMode="gray">
          <a:xfrm rot="15947196">
            <a:off x="47085" y="2123874"/>
            <a:ext cx="246176" cy="378823"/>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endParaRPr lang="en-US" altLang="ja-JP"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105585"/>
                                        </p:tgtEl>
                                      </p:cBhvr>
                                      <p:by x="400000" y="400000"/>
                                    </p:animScale>
                                  </p:childTnLst>
                                </p:cTn>
                              </p:par>
                              <p:par>
                                <p:cTn id="7" presetID="6" presetClass="emph" presetSubtype="0" fill="hold" nodeType="withEffect">
                                  <p:stCondLst>
                                    <p:cond delay="0"/>
                                  </p:stCondLst>
                                  <p:childTnLst>
                                    <p:animScale>
                                      <p:cBhvr>
                                        <p:cTn id="8" dur="2000" fill="hold"/>
                                        <p:tgtEl>
                                          <p:spTgt spid="105630"/>
                                        </p:tgtEl>
                                      </p:cBhvr>
                                      <p:by x="400000" y="400000"/>
                                    </p:animScale>
                                  </p:childTnLst>
                                </p:cTn>
                              </p:par>
                              <p:par>
                                <p:cTn id="9" presetID="6" presetClass="emph" presetSubtype="0" fill="hold" nodeType="withEffect">
                                  <p:stCondLst>
                                    <p:cond delay="0"/>
                                  </p:stCondLst>
                                  <p:childTnLst>
                                    <p:animScale>
                                      <p:cBhvr>
                                        <p:cTn id="10" dur="2000" fill="hold"/>
                                        <p:tgtEl>
                                          <p:spTgt spid="105621"/>
                                        </p:tgtEl>
                                      </p:cBhvr>
                                      <p:by x="400000" y="400000"/>
                                    </p:animScale>
                                  </p:childTnLst>
                                </p:cTn>
                              </p:par>
                              <p:par>
                                <p:cTn id="11" presetID="6" presetClass="emph" presetSubtype="0" fill="hold" nodeType="withEffect">
                                  <p:stCondLst>
                                    <p:cond delay="0"/>
                                  </p:stCondLst>
                                  <p:childTnLst>
                                    <p:animScale>
                                      <p:cBhvr>
                                        <p:cTn id="12" dur="2000" fill="hold"/>
                                        <p:tgtEl>
                                          <p:spTgt spid="105567"/>
                                        </p:tgtEl>
                                      </p:cBhvr>
                                      <p:by x="400000" y="400000"/>
                                    </p:animScale>
                                  </p:childTnLst>
                                </p:cTn>
                              </p:par>
                              <p:par>
                                <p:cTn id="13" presetID="6" presetClass="emph" presetSubtype="0" fill="hold" nodeType="withEffect">
                                  <p:stCondLst>
                                    <p:cond delay="0"/>
                                  </p:stCondLst>
                                  <p:childTnLst>
                                    <p:animScale>
                                      <p:cBhvr>
                                        <p:cTn id="14" dur="2000" fill="hold"/>
                                        <p:tgtEl>
                                          <p:spTgt spid="105583"/>
                                        </p:tgtEl>
                                      </p:cBhvr>
                                      <p:by x="400000" y="400000"/>
                                    </p:animScale>
                                  </p:childTnLst>
                                </p:cTn>
                              </p:par>
                              <p:par>
                                <p:cTn id="15" presetID="6" presetClass="emph" presetSubtype="0" fill="hold" nodeType="withEffect">
                                  <p:stCondLst>
                                    <p:cond delay="0"/>
                                  </p:stCondLst>
                                  <p:childTnLst>
                                    <p:animScale>
                                      <p:cBhvr>
                                        <p:cTn id="16" dur="2000" fill="hold"/>
                                        <p:tgtEl>
                                          <p:spTgt spid="105578"/>
                                        </p:tgtEl>
                                      </p:cBhvr>
                                      <p:by x="400000" y="400000"/>
                                    </p:animScale>
                                  </p:childTnLst>
                                </p:cTn>
                              </p:par>
                              <p:par>
                                <p:cTn id="17" presetID="6" presetClass="emph" presetSubtype="0" fill="hold" nodeType="withEffect">
                                  <p:stCondLst>
                                    <p:cond delay="0"/>
                                  </p:stCondLst>
                                  <p:childTnLst>
                                    <p:animScale>
                                      <p:cBhvr>
                                        <p:cTn id="18" dur="2000" fill="hold"/>
                                        <p:tgtEl>
                                          <p:spTgt spid="105559"/>
                                        </p:tgtEl>
                                      </p:cBhvr>
                                      <p:by x="400000" y="400000"/>
                                    </p:animScale>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mph" presetSubtype="0" fill="hold" nodeType="clickEffect">
                                  <p:stCondLst>
                                    <p:cond delay="0"/>
                                  </p:stCondLst>
                                  <p:childTnLst>
                                    <p:animScale>
                                      <p:cBhvr>
                                        <p:cTn id="22" dur="2000" fill="hold"/>
                                        <p:tgtEl>
                                          <p:spTgt spid="105585"/>
                                        </p:tgtEl>
                                      </p:cBhvr>
                                      <p:by x="400000" y="400000"/>
                                    </p:animScale>
                                  </p:childTnLst>
                                </p:cTn>
                              </p:par>
                              <p:par>
                                <p:cTn id="23" presetID="6" presetClass="emph" presetSubtype="0" fill="hold" nodeType="withEffect">
                                  <p:stCondLst>
                                    <p:cond delay="0"/>
                                  </p:stCondLst>
                                  <p:childTnLst>
                                    <p:animScale>
                                      <p:cBhvr>
                                        <p:cTn id="24" dur="2000" fill="hold"/>
                                        <p:tgtEl>
                                          <p:spTgt spid="105630"/>
                                        </p:tgtEl>
                                      </p:cBhvr>
                                      <p:by x="400000" y="400000"/>
                                    </p:animScale>
                                  </p:childTnLst>
                                </p:cTn>
                              </p:par>
                              <p:par>
                                <p:cTn id="25" presetID="6" presetClass="emph" presetSubtype="0" fill="hold" nodeType="withEffect">
                                  <p:stCondLst>
                                    <p:cond delay="0"/>
                                  </p:stCondLst>
                                  <p:childTnLst>
                                    <p:animScale>
                                      <p:cBhvr>
                                        <p:cTn id="26" dur="2000" fill="hold"/>
                                        <p:tgtEl>
                                          <p:spTgt spid="105621"/>
                                        </p:tgtEl>
                                      </p:cBhvr>
                                      <p:by x="400000" y="400000"/>
                                    </p:animScale>
                                  </p:childTnLst>
                                </p:cTn>
                              </p:par>
                              <p:par>
                                <p:cTn id="27" presetID="6" presetClass="emph" presetSubtype="0" fill="hold" nodeType="withEffect">
                                  <p:stCondLst>
                                    <p:cond delay="0"/>
                                  </p:stCondLst>
                                  <p:childTnLst>
                                    <p:animScale>
                                      <p:cBhvr>
                                        <p:cTn id="28" dur="2000" fill="hold"/>
                                        <p:tgtEl>
                                          <p:spTgt spid="105567"/>
                                        </p:tgtEl>
                                      </p:cBhvr>
                                      <p:by x="400000" y="400000"/>
                                    </p:animScale>
                                  </p:childTnLst>
                                </p:cTn>
                              </p:par>
                              <p:par>
                                <p:cTn id="29" presetID="6" presetClass="emph" presetSubtype="0" fill="hold" nodeType="withEffect">
                                  <p:stCondLst>
                                    <p:cond delay="0"/>
                                  </p:stCondLst>
                                  <p:childTnLst>
                                    <p:animScale>
                                      <p:cBhvr>
                                        <p:cTn id="30" dur="2000" fill="hold"/>
                                        <p:tgtEl>
                                          <p:spTgt spid="105583"/>
                                        </p:tgtEl>
                                      </p:cBhvr>
                                      <p:by x="400000" y="400000"/>
                                    </p:animScale>
                                  </p:childTnLst>
                                </p:cTn>
                              </p:par>
                              <p:par>
                                <p:cTn id="31" presetID="6" presetClass="emph" presetSubtype="0" fill="hold" nodeType="withEffect">
                                  <p:stCondLst>
                                    <p:cond delay="0"/>
                                  </p:stCondLst>
                                  <p:childTnLst>
                                    <p:animScale>
                                      <p:cBhvr>
                                        <p:cTn id="32" dur="2000" fill="hold"/>
                                        <p:tgtEl>
                                          <p:spTgt spid="105578"/>
                                        </p:tgtEl>
                                      </p:cBhvr>
                                      <p:by x="400000" y="400000"/>
                                    </p:animScale>
                                  </p:childTnLst>
                                </p:cTn>
                              </p:par>
                              <p:par>
                                <p:cTn id="33" presetID="6" presetClass="emph" presetSubtype="0" fill="hold" nodeType="withEffect">
                                  <p:stCondLst>
                                    <p:cond delay="0"/>
                                  </p:stCondLst>
                                  <p:childTnLst>
                                    <p:animScale>
                                      <p:cBhvr>
                                        <p:cTn id="34" dur="2000" fill="hold"/>
                                        <p:tgtEl>
                                          <p:spTgt spid="105559"/>
                                        </p:tgtEl>
                                      </p:cBhvr>
                                      <p:by x="400000" y="400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mph" presetSubtype="0" fill="hold" nodeType="clickEffect">
                                  <p:stCondLst>
                                    <p:cond delay="0"/>
                                  </p:stCondLst>
                                  <p:childTnLst>
                                    <p:animScale>
                                      <p:cBhvr>
                                        <p:cTn id="38" dur="2000" fill="hold"/>
                                        <p:tgtEl>
                                          <p:spTgt spid="105585"/>
                                        </p:tgtEl>
                                      </p:cBhvr>
                                      <p:by x="400000" y="400000"/>
                                    </p:animScale>
                                  </p:childTnLst>
                                </p:cTn>
                              </p:par>
                              <p:par>
                                <p:cTn id="39" presetID="6" presetClass="emph" presetSubtype="0" fill="hold" nodeType="withEffect">
                                  <p:stCondLst>
                                    <p:cond delay="0"/>
                                  </p:stCondLst>
                                  <p:childTnLst>
                                    <p:animScale>
                                      <p:cBhvr>
                                        <p:cTn id="40" dur="2000" fill="hold"/>
                                        <p:tgtEl>
                                          <p:spTgt spid="105630"/>
                                        </p:tgtEl>
                                      </p:cBhvr>
                                      <p:by x="400000" y="400000"/>
                                    </p:animScale>
                                  </p:childTnLst>
                                </p:cTn>
                              </p:par>
                              <p:par>
                                <p:cTn id="41" presetID="6" presetClass="emph" presetSubtype="0" fill="hold" nodeType="withEffect">
                                  <p:stCondLst>
                                    <p:cond delay="0"/>
                                  </p:stCondLst>
                                  <p:childTnLst>
                                    <p:animScale>
                                      <p:cBhvr>
                                        <p:cTn id="42" dur="2000" fill="hold"/>
                                        <p:tgtEl>
                                          <p:spTgt spid="105621"/>
                                        </p:tgtEl>
                                      </p:cBhvr>
                                      <p:by x="400000" y="400000"/>
                                    </p:animScale>
                                  </p:childTnLst>
                                </p:cTn>
                              </p:par>
                              <p:par>
                                <p:cTn id="43" presetID="6" presetClass="emph" presetSubtype="0" fill="hold" nodeType="withEffect">
                                  <p:stCondLst>
                                    <p:cond delay="0"/>
                                  </p:stCondLst>
                                  <p:childTnLst>
                                    <p:animScale>
                                      <p:cBhvr>
                                        <p:cTn id="44" dur="2000" fill="hold"/>
                                        <p:tgtEl>
                                          <p:spTgt spid="105567"/>
                                        </p:tgtEl>
                                      </p:cBhvr>
                                      <p:by x="400000" y="400000"/>
                                    </p:animScale>
                                  </p:childTnLst>
                                </p:cTn>
                              </p:par>
                              <p:par>
                                <p:cTn id="45" presetID="6" presetClass="emph" presetSubtype="0" fill="hold" nodeType="withEffect">
                                  <p:stCondLst>
                                    <p:cond delay="0"/>
                                  </p:stCondLst>
                                  <p:childTnLst>
                                    <p:animScale>
                                      <p:cBhvr>
                                        <p:cTn id="46" dur="2000" fill="hold"/>
                                        <p:tgtEl>
                                          <p:spTgt spid="105583"/>
                                        </p:tgtEl>
                                      </p:cBhvr>
                                      <p:by x="400000" y="400000"/>
                                    </p:animScale>
                                  </p:childTnLst>
                                </p:cTn>
                              </p:par>
                              <p:par>
                                <p:cTn id="47" presetID="6" presetClass="emph" presetSubtype="0" fill="hold" nodeType="withEffect">
                                  <p:stCondLst>
                                    <p:cond delay="0"/>
                                  </p:stCondLst>
                                  <p:childTnLst>
                                    <p:animScale>
                                      <p:cBhvr>
                                        <p:cTn id="48" dur="2000" fill="hold"/>
                                        <p:tgtEl>
                                          <p:spTgt spid="105578"/>
                                        </p:tgtEl>
                                      </p:cBhvr>
                                      <p:by x="400000" y="400000"/>
                                    </p:animScale>
                                  </p:childTnLst>
                                </p:cTn>
                              </p:par>
                              <p:par>
                                <p:cTn id="49" presetID="6" presetClass="emph" presetSubtype="0" fill="hold" nodeType="withEffect">
                                  <p:stCondLst>
                                    <p:cond delay="0"/>
                                  </p:stCondLst>
                                  <p:childTnLst>
                                    <p:animScale>
                                      <p:cBhvr>
                                        <p:cTn id="50" dur="2000" fill="hold"/>
                                        <p:tgtEl>
                                          <p:spTgt spid="105559"/>
                                        </p:tgtEl>
                                      </p:cBhvr>
                                      <p:by x="400000" y="400000"/>
                                    </p:animScale>
                                  </p:childTnLst>
                                </p:cTn>
                              </p:par>
                            </p:childTnLst>
                          </p:cTn>
                        </p:par>
                      </p:childTnLst>
                    </p:cTn>
                  </p:par>
                  <p:par>
                    <p:cTn id="51" fill="hold" nodeType="clickPar">
                      <p:stCondLst>
                        <p:cond delay="indefinite"/>
                      </p:stCondLst>
                      <p:childTnLst>
                        <p:par>
                          <p:cTn id="52" fill="hold" nodeType="withGroup">
                            <p:stCondLst>
                              <p:cond delay="0"/>
                            </p:stCondLst>
                            <p:childTnLst>
                              <p:par>
                                <p:cTn id="53" presetID="6" presetClass="emph" presetSubtype="0" fill="hold" nodeType="clickEffect">
                                  <p:stCondLst>
                                    <p:cond delay="0"/>
                                  </p:stCondLst>
                                  <p:childTnLst>
                                    <p:animScale>
                                      <p:cBhvr>
                                        <p:cTn id="54" dur="2000" fill="hold"/>
                                        <p:tgtEl>
                                          <p:spTgt spid="105630"/>
                                        </p:tgtEl>
                                      </p:cBhvr>
                                      <p:by x="400000" y="400000"/>
                                    </p:animScale>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mph" presetSubtype="0" nodeType="clickEffect">
                                  <p:stCondLst>
                                    <p:cond delay="0"/>
                                  </p:stCondLst>
                                  <p:childTnLst>
                                    <p:set>
                                      <p:cBhvr override="childStyle">
                                        <p:cTn id="58" dur="indefinite"/>
                                        <p:tgtEl>
                                          <p:spTgt spid="105474"/>
                                        </p:tgtEl>
                                        <p:attrNameLst>
                                          <p:attrName>style.fontFamily</p:attrName>
                                        </p:attrNameLst>
                                      </p:cBhvr>
                                      <p:to>
                                        <p:strVal val="ＭＳ Ｐ明朝"/>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xit" presetSubtype="0" fill="hold" nodeType="clickEffect">
                                  <p:stCondLst>
                                    <p:cond delay="0"/>
                                  </p:stCondLst>
                                  <p:childTnLst>
                                    <p:animEffect transition="out" filter="fade">
                                      <p:cBhvr>
                                        <p:cTn id="62" dur="2000"/>
                                        <p:tgtEl>
                                          <p:spTgt spid="105474"/>
                                        </p:tgtEl>
                                      </p:cBhvr>
                                    </p:animEffect>
                                    <p:set>
                                      <p:cBhvr>
                                        <p:cTn id="63" dur="1" fill="hold">
                                          <p:stCondLst>
                                            <p:cond delay="1999"/>
                                          </p:stCondLst>
                                        </p:cTn>
                                        <p:tgtEl>
                                          <p:spTgt spid="105474"/>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2000"/>
                                        <p:tgtEl>
                                          <p:spTgt spid="105475"/>
                                        </p:tgtEl>
                                      </p:cBhvr>
                                    </p:animEffect>
                                    <p:set>
                                      <p:cBhvr>
                                        <p:cTn id="66" dur="1" fill="hold">
                                          <p:stCondLst>
                                            <p:cond delay="1999"/>
                                          </p:stCondLst>
                                        </p:cTn>
                                        <p:tgtEl>
                                          <p:spTgt spid="105475"/>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2000"/>
                                        <p:tgtEl>
                                          <p:spTgt spid="105476"/>
                                        </p:tgtEl>
                                      </p:cBhvr>
                                    </p:animEffect>
                                    <p:set>
                                      <p:cBhvr>
                                        <p:cTn id="69" dur="1" fill="hold">
                                          <p:stCondLst>
                                            <p:cond delay="1999"/>
                                          </p:stCondLst>
                                        </p:cTn>
                                        <p:tgtEl>
                                          <p:spTgt spid="10547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2000"/>
                                        <p:tgtEl>
                                          <p:spTgt spid="105477"/>
                                        </p:tgtEl>
                                      </p:cBhvr>
                                    </p:animEffect>
                                    <p:set>
                                      <p:cBhvr>
                                        <p:cTn id="72" dur="1" fill="hold">
                                          <p:stCondLst>
                                            <p:cond delay="1999"/>
                                          </p:stCondLst>
                                        </p:cTn>
                                        <p:tgtEl>
                                          <p:spTgt spid="105477"/>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2000"/>
                                        <p:tgtEl>
                                          <p:spTgt spid="105478"/>
                                        </p:tgtEl>
                                      </p:cBhvr>
                                    </p:animEffect>
                                    <p:set>
                                      <p:cBhvr>
                                        <p:cTn id="75" dur="1" fill="hold">
                                          <p:stCondLst>
                                            <p:cond delay="1999"/>
                                          </p:stCondLst>
                                        </p:cTn>
                                        <p:tgtEl>
                                          <p:spTgt spid="105478"/>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2000"/>
                                        <p:tgtEl>
                                          <p:spTgt spid="105479"/>
                                        </p:tgtEl>
                                      </p:cBhvr>
                                    </p:animEffect>
                                    <p:set>
                                      <p:cBhvr>
                                        <p:cTn id="78" dur="1" fill="hold">
                                          <p:stCondLst>
                                            <p:cond delay="1999"/>
                                          </p:stCondLst>
                                        </p:cTn>
                                        <p:tgtEl>
                                          <p:spTgt spid="105479"/>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000"/>
                                        <p:tgtEl>
                                          <p:spTgt spid="105480"/>
                                        </p:tgtEl>
                                      </p:cBhvr>
                                    </p:animEffect>
                                    <p:set>
                                      <p:cBhvr>
                                        <p:cTn id="81" dur="1" fill="hold">
                                          <p:stCondLst>
                                            <p:cond delay="1999"/>
                                          </p:stCondLst>
                                        </p:cTn>
                                        <p:tgtEl>
                                          <p:spTgt spid="105480"/>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000"/>
                                        <p:tgtEl>
                                          <p:spTgt spid="105481"/>
                                        </p:tgtEl>
                                      </p:cBhvr>
                                    </p:animEffect>
                                    <p:set>
                                      <p:cBhvr>
                                        <p:cTn id="84" dur="1" fill="hold">
                                          <p:stCondLst>
                                            <p:cond delay="1999"/>
                                          </p:stCondLst>
                                        </p:cTn>
                                        <p:tgtEl>
                                          <p:spTgt spid="105481"/>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2000"/>
                                        <p:tgtEl>
                                          <p:spTgt spid="105482"/>
                                        </p:tgtEl>
                                      </p:cBhvr>
                                    </p:animEffect>
                                    <p:set>
                                      <p:cBhvr>
                                        <p:cTn id="87" dur="1" fill="hold">
                                          <p:stCondLst>
                                            <p:cond delay="1999"/>
                                          </p:stCondLst>
                                        </p:cTn>
                                        <p:tgtEl>
                                          <p:spTgt spid="105482"/>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2000"/>
                                        <p:tgtEl>
                                          <p:spTgt spid="105483"/>
                                        </p:tgtEl>
                                      </p:cBhvr>
                                    </p:animEffect>
                                    <p:set>
                                      <p:cBhvr>
                                        <p:cTn id="90" dur="1" fill="hold">
                                          <p:stCondLst>
                                            <p:cond delay="1999"/>
                                          </p:stCondLst>
                                        </p:cTn>
                                        <p:tgtEl>
                                          <p:spTgt spid="105483"/>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2000"/>
                                        <p:tgtEl>
                                          <p:spTgt spid="105484"/>
                                        </p:tgtEl>
                                      </p:cBhvr>
                                    </p:animEffect>
                                    <p:set>
                                      <p:cBhvr>
                                        <p:cTn id="93" dur="1" fill="hold">
                                          <p:stCondLst>
                                            <p:cond delay="1999"/>
                                          </p:stCondLst>
                                        </p:cTn>
                                        <p:tgtEl>
                                          <p:spTgt spid="105484"/>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2000"/>
                                        <p:tgtEl>
                                          <p:spTgt spid="105485"/>
                                        </p:tgtEl>
                                      </p:cBhvr>
                                    </p:animEffect>
                                    <p:set>
                                      <p:cBhvr>
                                        <p:cTn id="96" dur="1" fill="hold">
                                          <p:stCondLst>
                                            <p:cond delay="1999"/>
                                          </p:stCondLst>
                                        </p:cTn>
                                        <p:tgtEl>
                                          <p:spTgt spid="105485"/>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2000"/>
                                        <p:tgtEl>
                                          <p:spTgt spid="105486"/>
                                        </p:tgtEl>
                                      </p:cBhvr>
                                    </p:animEffect>
                                    <p:set>
                                      <p:cBhvr>
                                        <p:cTn id="99" dur="1" fill="hold">
                                          <p:stCondLst>
                                            <p:cond delay="1999"/>
                                          </p:stCondLst>
                                        </p:cTn>
                                        <p:tgtEl>
                                          <p:spTgt spid="105486"/>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2000"/>
                                        <p:tgtEl>
                                          <p:spTgt spid="105487"/>
                                        </p:tgtEl>
                                      </p:cBhvr>
                                    </p:animEffect>
                                    <p:set>
                                      <p:cBhvr>
                                        <p:cTn id="102" dur="1" fill="hold">
                                          <p:stCondLst>
                                            <p:cond delay="1999"/>
                                          </p:stCondLst>
                                        </p:cTn>
                                        <p:tgtEl>
                                          <p:spTgt spid="105487"/>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2000"/>
                                        <p:tgtEl>
                                          <p:spTgt spid="105488"/>
                                        </p:tgtEl>
                                      </p:cBhvr>
                                    </p:animEffect>
                                    <p:set>
                                      <p:cBhvr>
                                        <p:cTn id="105" dur="1" fill="hold">
                                          <p:stCondLst>
                                            <p:cond delay="1999"/>
                                          </p:stCondLst>
                                        </p:cTn>
                                        <p:tgtEl>
                                          <p:spTgt spid="105488"/>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2000"/>
                                        <p:tgtEl>
                                          <p:spTgt spid="105489"/>
                                        </p:tgtEl>
                                      </p:cBhvr>
                                    </p:animEffect>
                                    <p:set>
                                      <p:cBhvr>
                                        <p:cTn id="108" dur="1" fill="hold">
                                          <p:stCondLst>
                                            <p:cond delay="1999"/>
                                          </p:stCondLst>
                                        </p:cTn>
                                        <p:tgtEl>
                                          <p:spTgt spid="105489"/>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2000"/>
                                        <p:tgtEl>
                                          <p:spTgt spid="105490"/>
                                        </p:tgtEl>
                                      </p:cBhvr>
                                    </p:animEffect>
                                    <p:set>
                                      <p:cBhvr>
                                        <p:cTn id="111" dur="1" fill="hold">
                                          <p:stCondLst>
                                            <p:cond delay="1999"/>
                                          </p:stCondLst>
                                        </p:cTn>
                                        <p:tgtEl>
                                          <p:spTgt spid="105490"/>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2000"/>
                                        <p:tgtEl>
                                          <p:spTgt spid="105491"/>
                                        </p:tgtEl>
                                      </p:cBhvr>
                                    </p:animEffect>
                                    <p:set>
                                      <p:cBhvr>
                                        <p:cTn id="114" dur="1" fill="hold">
                                          <p:stCondLst>
                                            <p:cond delay="1999"/>
                                          </p:stCondLst>
                                        </p:cTn>
                                        <p:tgtEl>
                                          <p:spTgt spid="105491"/>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2000"/>
                                        <p:tgtEl>
                                          <p:spTgt spid="105492"/>
                                        </p:tgtEl>
                                      </p:cBhvr>
                                    </p:animEffect>
                                    <p:set>
                                      <p:cBhvr>
                                        <p:cTn id="117" dur="1" fill="hold">
                                          <p:stCondLst>
                                            <p:cond delay="1999"/>
                                          </p:stCondLst>
                                        </p:cTn>
                                        <p:tgtEl>
                                          <p:spTgt spid="105492"/>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2000"/>
                                        <p:tgtEl>
                                          <p:spTgt spid="105493"/>
                                        </p:tgtEl>
                                      </p:cBhvr>
                                    </p:animEffect>
                                    <p:set>
                                      <p:cBhvr>
                                        <p:cTn id="120" dur="1" fill="hold">
                                          <p:stCondLst>
                                            <p:cond delay="1999"/>
                                          </p:stCondLst>
                                        </p:cTn>
                                        <p:tgtEl>
                                          <p:spTgt spid="105493"/>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2000"/>
                                        <p:tgtEl>
                                          <p:spTgt spid="105494"/>
                                        </p:tgtEl>
                                      </p:cBhvr>
                                    </p:animEffect>
                                    <p:set>
                                      <p:cBhvr>
                                        <p:cTn id="123" dur="1" fill="hold">
                                          <p:stCondLst>
                                            <p:cond delay="1999"/>
                                          </p:stCondLst>
                                        </p:cTn>
                                        <p:tgtEl>
                                          <p:spTgt spid="105494"/>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2000"/>
                                        <p:tgtEl>
                                          <p:spTgt spid="105495"/>
                                        </p:tgtEl>
                                      </p:cBhvr>
                                    </p:animEffect>
                                    <p:set>
                                      <p:cBhvr>
                                        <p:cTn id="126" dur="1" fill="hold">
                                          <p:stCondLst>
                                            <p:cond delay="1999"/>
                                          </p:stCondLst>
                                        </p:cTn>
                                        <p:tgtEl>
                                          <p:spTgt spid="105495"/>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2000"/>
                                        <p:tgtEl>
                                          <p:spTgt spid="105496"/>
                                        </p:tgtEl>
                                      </p:cBhvr>
                                    </p:animEffect>
                                    <p:set>
                                      <p:cBhvr>
                                        <p:cTn id="129" dur="1" fill="hold">
                                          <p:stCondLst>
                                            <p:cond delay="1999"/>
                                          </p:stCondLst>
                                        </p:cTn>
                                        <p:tgtEl>
                                          <p:spTgt spid="105496"/>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2000"/>
                                        <p:tgtEl>
                                          <p:spTgt spid="105497"/>
                                        </p:tgtEl>
                                      </p:cBhvr>
                                    </p:animEffect>
                                    <p:set>
                                      <p:cBhvr>
                                        <p:cTn id="132" dur="1" fill="hold">
                                          <p:stCondLst>
                                            <p:cond delay="1999"/>
                                          </p:stCondLst>
                                        </p:cTn>
                                        <p:tgtEl>
                                          <p:spTgt spid="105497"/>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2000"/>
                                        <p:tgtEl>
                                          <p:spTgt spid="105498"/>
                                        </p:tgtEl>
                                      </p:cBhvr>
                                    </p:animEffect>
                                    <p:set>
                                      <p:cBhvr>
                                        <p:cTn id="135" dur="1" fill="hold">
                                          <p:stCondLst>
                                            <p:cond delay="1999"/>
                                          </p:stCondLst>
                                        </p:cTn>
                                        <p:tgtEl>
                                          <p:spTgt spid="105498"/>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2000"/>
                                        <p:tgtEl>
                                          <p:spTgt spid="105499"/>
                                        </p:tgtEl>
                                      </p:cBhvr>
                                    </p:animEffect>
                                    <p:set>
                                      <p:cBhvr>
                                        <p:cTn id="138" dur="1" fill="hold">
                                          <p:stCondLst>
                                            <p:cond delay="1999"/>
                                          </p:stCondLst>
                                        </p:cTn>
                                        <p:tgtEl>
                                          <p:spTgt spid="105499"/>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2000"/>
                                        <p:tgtEl>
                                          <p:spTgt spid="105500"/>
                                        </p:tgtEl>
                                      </p:cBhvr>
                                    </p:animEffect>
                                    <p:set>
                                      <p:cBhvr>
                                        <p:cTn id="141" dur="1" fill="hold">
                                          <p:stCondLst>
                                            <p:cond delay="1999"/>
                                          </p:stCondLst>
                                        </p:cTn>
                                        <p:tgtEl>
                                          <p:spTgt spid="105500"/>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2000"/>
                                        <p:tgtEl>
                                          <p:spTgt spid="105501"/>
                                        </p:tgtEl>
                                      </p:cBhvr>
                                    </p:animEffect>
                                    <p:set>
                                      <p:cBhvr>
                                        <p:cTn id="144" dur="1" fill="hold">
                                          <p:stCondLst>
                                            <p:cond delay="1999"/>
                                          </p:stCondLst>
                                        </p:cTn>
                                        <p:tgtEl>
                                          <p:spTgt spid="105501"/>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2000"/>
                                        <p:tgtEl>
                                          <p:spTgt spid="105502"/>
                                        </p:tgtEl>
                                      </p:cBhvr>
                                    </p:animEffect>
                                    <p:set>
                                      <p:cBhvr>
                                        <p:cTn id="147" dur="1" fill="hold">
                                          <p:stCondLst>
                                            <p:cond delay="1999"/>
                                          </p:stCondLst>
                                        </p:cTn>
                                        <p:tgtEl>
                                          <p:spTgt spid="105502"/>
                                        </p:tgtEl>
                                        <p:attrNameLst>
                                          <p:attrName>style.visibility</p:attrName>
                                        </p:attrNameLst>
                                      </p:cBhvr>
                                      <p:to>
                                        <p:strVal val="hidden"/>
                                      </p:to>
                                    </p:set>
                                  </p:childTnLst>
                                </p:cTn>
                              </p:par>
                              <p:par>
                                <p:cTn id="148" presetID="10" presetClass="exit" presetSubtype="0" fill="hold" nodeType="withEffect">
                                  <p:stCondLst>
                                    <p:cond delay="0"/>
                                  </p:stCondLst>
                                  <p:childTnLst>
                                    <p:animEffect transition="out" filter="fade">
                                      <p:cBhvr>
                                        <p:cTn id="149" dur="2000"/>
                                        <p:tgtEl>
                                          <p:spTgt spid="105503"/>
                                        </p:tgtEl>
                                      </p:cBhvr>
                                    </p:animEffect>
                                    <p:set>
                                      <p:cBhvr>
                                        <p:cTn id="150" dur="1" fill="hold">
                                          <p:stCondLst>
                                            <p:cond delay="1999"/>
                                          </p:stCondLst>
                                        </p:cTn>
                                        <p:tgtEl>
                                          <p:spTgt spid="105503"/>
                                        </p:tgtEl>
                                        <p:attrNameLst>
                                          <p:attrName>style.visibility</p:attrName>
                                        </p:attrNameLst>
                                      </p:cBhvr>
                                      <p:to>
                                        <p:strVal val="hidden"/>
                                      </p:to>
                                    </p:set>
                                  </p:childTnLst>
                                </p:cTn>
                              </p:par>
                              <p:par>
                                <p:cTn id="151" presetID="10" presetClass="exit" presetSubtype="0" fill="hold" nodeType="withEffect">
                                  <p:stCondLst>
                                    <p:cond delay="0"/>
                                  </p:stCondLst>
                                  <p:childTnLst>
                                    <p:animEffect transition="out" filter="fade">
                                      <p:cBhvr>
                                        <p:cTn id="152" dur="2000"/>
                                        <p:tgtEl>
                                          <p:spTgt spid="105504"/>
                                        </p:tgtEl>
                                      </p:cBhvr>
                                    </p:animEffect>
                                    <p:set>
                                      <p:cBhvr>
                                        <p:cTn id="153" dur="1" fill="hold">
                                          <p:stCondLst>
                                            <p:cond delay="1999"/>
                                          </p:stCondLst>
                                        </p:cTn>
                                        <p:tgtEl>
                                          <p:spTgt spid="105504"/>
                                        </p:tgtEl>
                                        <p:attrNameLst>
                                          <p:attrName>style.visibility</p:attrName>
                                        </p:attrNameLst>
                                      </p:cBhvr>
                                      <p:to>
                                        <p:strVal val="hidden"/>
                                      </p:to>
                                    </p:set>
                                  </p:childTnLst>
                                </p:cTn>
                              </p:par>
                              <p:par>
                                <p:cTn id="154" presetID="10" presetClass="exit" presetSubtype="0" fill="hold" nodeType="withEffect">
                                  <p:stCondLst>
                                    <p:cond delay="0"/>
                                  </p:stCondLst>
                                  <p:childTnLst>
                                    <p:animEffect transition="out" filter="fade">
                                      <p:cBhvr>
                                        <p:cTn id="155" dur="2000"/>
                                        <p:tgtEl>
                                          <p:spTgt spid="105505"/>
                                        </p:tgtEl>
                                      </p:cBhvr>
                                    </p:animEffect>
                                    <p:set>
                                      <p:cBhvr>
                                        <p:cTn id="156" dur="1" fill="hold">
                                          <p:stCondLst>
                                            <p:cond delay="1999"/>
                                          </p:stCondLst>
                                        </p:cTn>
                                        <p:tgtEl>
                                          <p:spTgt spid="105505"/>
                                        </p:tgtEl>
                                        <p:attrNameLst>
                                          <p:attrName>style.visibility</p:attrName>
                                        </p:attrNameLst>
                                      </p:cBhvr>
                                      <p:to>
                                        <p:strVal val="hidden"/>
                                      </p:to>
                                    </p:set>
                                  </p:childTnLst>
                                </p:cTn>
                              </p:par>
                              <p:par>
                                <p:cTn id="157" presetID="10" presetClass="exit" presetSubtype="0" fill="hold" nodeType="withEffect">
                                  <p:stCondLst>
                                    <p:cond delay="0"/>
                                  </p:stCondLst>
                                  <p:childTnLst>
                                    <p:animEffect transition="out" filter="fade">
                                      <p:cBhvr>
                                        <p:cTn id="158" dur="2000"/>
                                        <p:tgtEl>
                                          <p:spTgt spid="105506"/>
                                        </p:tgtEl>
                                      </p:cBhvr>
                                    </p:animEffect>
                                    <p:set>
                                      <p:cBhvr>
                                        <p:cTn id="159" dur="1" fill="hold">
                                          <p:stCondLst>
                                            <p:cond delay="1999"/>
                                          </p:stCondLst>
                                        </p:cTn>
                                        <p:tgtEl>
                                          <p:spTgt spid="105506"/>
                                        </p:tgtEl>
                                        <p:attrNameLst>
                                          <p:attrName>style.visibility</p:attrName>
                                        </p:attrNameLst>
                                      </p:cBhvr>
                                      <p:to>
                                        <p:strVal val="hidden"/>
                                      </p:to>
                                    </p:set>
                                  </p:childTnLst>
                                </p:cTn>
                              </p:par>
                              <p:par>
                                <p:cTn id="160" presetID="10" presetClass="exit" presetSubtype="0" fill="hold" nodeType="withEffect">
                                  <p:stCondLst>
                                    <p:cond delay="0"/>
                                  </p:stCondLst>
                                  <p:childTnLst>
                                    <p:animEffect transition="out" filter="fade">
                                      <p:cBhvr>
                                        <p:cTn id="161" dur="2000"/>
                                        <p:tgtEl>
                                          <p:spTgt spid="105507"/>
                                        </p:tgtEl>
                                      </p:cBhvr>
                                    </p:animEffect>
                                    <p:set>
                                      <p:cBhvr>
                                        <p:cTn id="162" dur="1" fill="hold">
                                          <p:stCondLst>
                                            <p:cond delay="1999"/>
                                          </p:stCondLst>
                                        </p:cTn>
                                        <p:tgtEl>
                                          <p:spTgt spid="105507"/>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2000"/>
                                        <p:tgtEl>
                                          <p:spTgt spid="105508"/>
                                        </p:tgtEl>
                                      </p:cBhvr>
                                    </p:animEffect>
                                    <p:set>
                                      <p:cBhvr>
                                        <p:cTn id="165" dur="1" fill="hold">
                                          <p:stCondLst>
                                            <p:cond delay="1999"/>
                                          </p:stCondLst>
                                        </p:cTn>
                                        <p:tgtEl>
                                          <p:spTgt spid="105508"/>
                                        </p:tgtEl>
                                        <p:attrNameLst>
                                          <p:attrName>style.visibility</p:attrName>
                                        </p:attrNameLst>
                                      </p:cBhvr>
                                      <p:to>
                                        <p:strVal val="hidden"/>
                                      </p:to>
                                    </p:set>
                                  </p:childTnLst>
                                </p:cTn>
                              </p:par>
                              <p:par>
                                <p:cTn id="166" presetID="10" presetClass="exit" presetSubtype="0" fill="hold" nodeType="withEffect">
                                  <p:stCondLst>
                                    <p:cond delay="0"/>
                                  </p:stCondLst>
                                  <p:childTnLst>
                                    <p:animEffect transition="out" filter="fade">
                                      <p:cBhvr>
                                        <p:cTn id="167" dur="2000"/>
                                        <p:tgtEl>
                                          <p:spTgt spid="105509"/>
                                        </p:tgtEl>
                                      </p:cBhvr>
                                    </p:animEffect>
                                    <p:set>
                                      <p:cBhvr>
                                        <p:cTn id="168" dur="1" fill="hold">
                                          <p:stCondLst>
                                            <p:cond delay="1999"/>
                                          </p:stCondLst>
                                        </p:cTn>
                                        <p:tgtEl>
                                          <p:spTgt spid="105509"/>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2000"/>
                                        <p:tgtEl>
                                          <p:spTgt spid="105510"/>
                                        </p:tgtEl>
                                      </p:cBhvr>
                                    </p:animEffect>
                                    <p:set>
                                      <p:cBhvr>
                                        <p:cTn id="171" dur="1" fill="hold">
                                          <p:stCondLst>
                                            <p:cond delay="1999"/>
                                          </p:stCondLst>
                                        </p:cTn>
                                        <p:tgtEl>
                                          <p:spTgt spid="105510"/>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2000"/>
                                        <p:tgtEl>
                                          <p:spTgt spid="105511"/>
                                        </p:tgtEl>
                                      </p:cBhvr>
                                    </p:animEffect>
                                    <p:set>
                                      <p:cBhvr>
                                        <p:cTn id="174" dur="1" fill="hold">
                                          <p:stCondLst>
                                            <p:cond delay="1999"/>
                                          </p:stCondLst>
                                        </p:cTn>
                                        <p:tgtEl>
                                          <p:spTgt spid="105511"/>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2000"/>
                                        <p:tgtEl>
                                          <p:spTgt spid="105512"/>
                                        </p:tgtEl>
                                      </p:cBhvr>
                                    </p:animEffect>
                                    <p:set>
                                      <p:cBhvr>
                                        <p:cTn id="177" dur="1" fill="hold">
                                          <p:stCondLst>
                                            <p:cond delay="1999"/>
                                          </p:stCondLst>
                                        </p:cTn>
                                        <p:tgtEl>
                                          <p:spTgt spid="105512"/>
                                        </p:tgtEl>
                                        <p:attrNameLst>
                                          <p:attrName>style.visibility</p:attrName>
                                        </p:attrNameLst>
                                      </p:cBhvr>
                                      <p:to>
                                        <p:strVal val="hidden"/>
                                      </p:to>
                                    </p:set>
                                  </p:childTnLst>
                                </p:cTn>
                              </p:par>
                              <p:par>
                                <p:cTn id="178" presetID="10" presetClass="exit" presetSubtype="0" fill="hold" nodeType="withEffect">
                                  <p:stCondLst>
                                    <p:cond delay="0"/>
                                  </p:stCondLst>
                                  <p:childTnLst>
                                    <p:animEffect transition="out" filter="fade">
                                      <p:cBhvr>
                                        <p:cTn id="179" dur="2000"/>
                                        <p:tgtEl>
                                          <p:spTgt spid="105513"/>
                                        </p:tgtEl>
                                      </p:cBhvr>
                                    </p:animEffect>
                                    <p:set>
                                      <p:cBhvr>
                                        <p:cTn id="180" dur="1" fill="hold">
                                          <p:stCondLst>
                                            <p:cond delay="1999"/>
                                          </p:stCondLst>
                                        </p:cTn>
                                        <p:tgtEl>
                                          <p:spTgt spid="105513"/>
                                        </p:tgtEl>
                                        <p:attrNameLst>
                                          <p:attrName>style.visibility</p:attrName>
                                        </p:attrNameLst>
                                      </p:cBhvr>
                                      <p:to>
                                        <p:strVal val="hidden"/>
                                      </p:to>
                                    </p:set>
                                  </p:childTnLst>
                                </p:cTn>
                              </p:par>
                              <p:par>
                                <p:cTn id="181" presetID="10" presetClass="exit" presetSubtype="0" fill="hold" nodeType="withEffect">
                                  <p:stCondLst>
                                    <p:cond delay="0"/>
                                  </p:stCondLst>
                                  <p:childTnLst>
                                    <p:animEffect transition="out" filter="fade">
                                      <p:cBhvr>
                                        <p:cTn id="182" dur="2000"/>
                                        <p:tgtEl>
                                          <p:spTgt spid="105514"/>
                                        </p:tgtEl>
                                      </p:cBhvr>
                                    </p:animEffect>
                                    <p:set>
                                      <p:cBhvr>
                                        <p:cTn id="183" dur="1" fill="hold">
                                          <p:stCondLst>
                                            <p:cond delay="1999"/>
                                          </p:stCondLst>
                                        </p:cTn>
                                        <p:tgtEl>
                                          <p:spTgt spid="105514"/>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2000"/>
                                        <p:tgtEl>
                                          <p:spTgt spid="105515"/>
                                        </p:tgtEl>
                                      </p:cBhvr>
                                    </p:animEffect>
                                    <p:set>
                                      <p:cBhvr>
                                        <p:cTn id="186" dur="1" fill="hold">
                                          <p:stCondLst>
                                            <p:cond delay="1999"/>
                                          </p:stCondLst>
                                        </p:cTn>
                                        <p:tgtEl>
                                          <p:spTgt spid="105515"/>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2000"/>
                                        <p:tgtEl>
                                          <p:spTgt spid="105516"/>
                                        </p:tgtEl>
                                      </p:cBhvr>
                                    </p:animEffect>
                                    <p:set>
                                      <p:cBhvr>
                                        <p:cTn id="189" dur="1" fill="hold">
                                          <p:stCondLst>
                                            <p:cond delay="1999"/>
                                          </p:stCondLst>
                                        </p:cTn>
                                        <p:tgtEl>
                                          <p:spTgt spid="105516"/>
                                        </p:tgtEl>
                                        <p:attrNameLst>
                                          <p:attrName>style.visibility</p:attrName>
                                        </p:attrNameLst>
                                      </p:cBhvr>
                                      <p:to>
                                        <p:strVal val="hidden"/>
                                      </p:to>
                                    </p:set>
                                  </p:childTnLst>
                                </p:cTn>
                              </p:par>
                              <p:par>
                                <p:cTn id="190" presetID="10" presetClass="exit" presetSubtype="0" fill="hold" nodeType="withEffect">
                                  <p:stCondLst>
                                    <p:cond delay="0"/>
                                  </p:stCondLst>
                                  <p:childTnLst>
                                    <p:animEffect transition="out" filter="fade">
                                      <p:cBhvr>
                                        <p:cTn id="191" dur="2000"/>
                                        <p:tgtEl>
                                          <p:spTgt spid="105517"/>
                                        </p:tgtEl>
                                      </p:cBhvr>
                                    </p:animEffect>
                                    <p:set>
                                      <p:cBhvr>
                                        <p:cTn id="192" dur="1" fill="hold">
                                          <p:stCondLst>
                                            <p:cond delay="1999"/>
                                          </p:stCondLst>
                                        </p:cTn>
                                        <p:tgtEl>
                                          <p:spTgt spid="105517"/>
                                        </p:tgtEl>
                                        <p:attrNameLst>
                                          <p:attrName>style.visibility</p:attrName>
                                        </p:attrNameLst>
                                      </p:cBhvr>
                                      <p:to>
                                        <p:strVal val="hidden"/>
                                      </p:to>
                                    </p:set>
                                  </p:childTnLst>
                                </p:cTn>
                              </p:par>
                              <p:par>
                                <p:cTn id="193" presetID="10" presetClass="exit" presetSubtype="0" fill="hold" nodeType="withEffect">
                                  <p:stCondLst>
                                    <p:cond delay="0"/>
                                  </p:stCondLst>
                                  <p:childTnLst>
                                    <p:animEffect transition="out" filter="fade">
                                      <p:cBhvr>
                                        <p:cTn id="194" dur="2000"/>
                                        <p:tgtEl>
                                          <p:spTgt spid="105518"/>
                                        </p:tgtEl>
                                      </p:cBhvr>
                                    </p:animEffect>
                                    <p:set>
                                      <p:cBhvr>
                                        <p:cTn id="195" dur="1" fill="hold">
                                          <p:stCondLst>
                                            <p:cond delay="1999"/>
                                          </p:stCondLst>
                                        </p:cTn>
                                        <p:tgtEl>
                                          <p:spTgt spid="105518"/>
                                        </p:tgtEl>
                                        <p:attrNameLst>
                                          <p:attrName>style.visibility</p:attrName>
                                        </p:attrNameLst>
                                      </p:cBhvr>
                                      <p:to>
                                        <p:strVal val="hidden"/>
                                      </p:to>
                                    </p:set>
                                  </p:childTnLst>
                                </p:cTn>
                              </p:par>
                              <p:par>
                                <p:cTn id="196" presetID="10" presetClass="exit" presetSubtype="0" fill="hold" nodeType="withEffect">
                                  <p:stCondLst>
                                    <p:cond delay="0"/>
                                  </p:stCondLst>
                                  <p:childTnLst>
                                    <p:animEffect transition="out" filter="fade">
                                      <p:cBhvr>
                                        <p:cTn id="197" dur="2000"/>
                                        <p:tgtEl>
                                          <p:spTgt spid="105519"/>
                                        </p:tgtEl>
                                      </p:cBhvr>
                                    </p:animEffect>
                                    <p:set>
                                      <p:cBhvr>
                                        <p:cTn id="198" dur="1" fill="hold">
                                          <p:stCondLst>
                                            <p:cond delay="1999"/>
                                          </p:stCondLst>
                                        </p:cTn>
                                        <p:tgtEl>
                                          <p:spTgt spid="105519"/>
                                        </p:tgtEl>
                                        <p:attrNameLst>
                                          <p:attrName>style.visibility</p:attrName>
                                        </p:attrNameLst>
                                      </p:cBhvr>
                                      <p:to>
                                        <p:strVal val="hidden"/>
                                      </p:to>
                                    </p:set>
                                  </p:childTnLst>
                                </p:cTn>
                              </p:par>
                              <p:par>
                                <p:cTn id="199" presetID="10" presetClass="exit" presetSubtype="0" fill="hold" nodeType="withEffect">
                                  <p:stCondLst>
                                    <p:cond delay="0"/>
                                  </p:stCondLst>
                                  <p:childTnLst>
                                    <p:animEffect transition="out" filter="fade">
                                      <p:cBhvr>
                                        <p:cTn id="200" dur="2000"/>
                                        <p:tgtEl>
                                          <p:spTgt spid="105520"/>
                                        </p:tgtEl>
                                      </p:cBhvr>
                                    </p:animEffect>
                                    <p:set>
                                      <p:cBhvr>
                                        <p:cTn id="201" dur="1" fill="hold">
                                          <p:stCondLst>
                                            <p:cond delay="1999"/>
                                          </p:stCondLst>
                                        </p:cTn>
                                        <p:tgtEl>
                                          <p:spTgt spid="105520"/>
                                        </p:tgtEl>
                                        <p:attrNameLst>
                                          <p:attrName>style.visibility</p:attrName>
                                        </p:attrNameLst>
                                      </p:cBhvr>
                                      <p:to>
                                        <p:strVal val="hidden"/>
                                      </p:to>
                                    </p:set>
                                  </p:childTnLst>
                                </p:cTn>
                              </p:par>
                              <p:par>
                                <p:cTn id="202" presetID="10" presetClass="exit" presetSubtype="0" fill="hold" nodeType="withEffect">
                                  <p:stCondLst>
                                    <p:cond delay="0"/>
                                  </p:stCondLst>
                                  <p:childTnLst>
                                    <p:animEffect transition="out" filter="fade">
                                      <p:cBhvr>
                                        <p:cTn id="203" dur="2000"/>
                                        <p:tgtEl>
                                          <p:spTgt spid="105521"/>
                                        </p:tgtEl>
                                      </p:cBhvr>
                                    </p:animEffect>
                                    <p:set>
                                      <p:cBhvr>
                                        <p:cTn id="204" dur="1" fill="hold">
                                          <p:stCondLst>
                                            <p:cond delay="1999"/>
                                          </p:stCondLst>
                                        </p:cTn>
                                        <p:tgtEl>
                                          <p:spTgt spid="105521"/>
                                        </p:tgtEl>
                                        <p:attrNameLst>
                                          <p:attrName>style.visibility</p:attrName>
                                        </p:attrNameLst>
                                      </p:cBhvr>
                                      <p:to>
                                        <p:strVal val="hidden"/>
                                      </p:to>
                                    </p:set>
                                  </p:childTnLst>
                                </p:cTn>
                              </p:par>
                              <p:par>
                                <p:cTn id="205" presetID="10" presetClass="exit" presetSubtype="0" fill="hold" nodeType="withEffect">
                                  <p:stCondLst>
                                    <p:cond delay="0"/>
                                  </p:stCondLst>
                                  <p:childTnLst>
                                    <p:animEffect transition="out" filter="fade">
                                      <p:cBhvr>
                                        <p:cTn id="206" dur="2000"/>
                                        <p:tgtEl>
                                          <p:spTgt spid="105522"/>
                                        </p:tgtEl>
                                      </p:cBhvr>
                                    </p:animEffect>
                                    <p:set>
                                      <p:cBhvr>
                                        <p:cTn id="207" dur="1" fill="hold">
                                          <p:stCondLst>
                                            <p:cond delay="1999"/>
                                          </p:stCondLst>
                                        </p:cTn>
                                        <p:tgtEl>
                                          <p:spTgt spid="105522"/>
                                        </p:tgtEl>
                                        <p:attrNameLst>
                                          <p:attrName>style.visibility</p:attrName>
                                        </p:attrNameLst>
                                      </p:cBhvr>
                                      <p:to>
                                        <p:strVal val="hidden"/>
                                      </p:to>
                                    </p:set>
                                  </p:childTnLst>
                                </p:cTn>
                              </p:par>
                              <p:par>
                                <p:cTn id="208" presetID="10" presetClass="exit" presetSubtype="0" fill="hold" nodeType="withEffect">
                                  <p:stCondLst>
                                    <p:cond delay="0"/>
                                  </p:stCondLst>
                                  <p:childTnLst>
                                    <p:animEffect transition="out" filter="fade">
                                      <p:cBhvr>
                                        <p:cTn id="209" dur="2000"/>
                                        <p:tgtEl>
                                          <p:spTgt spid="105523"/>
                                        </p:tgtEl>
                                      </p:cBhvr>
                                    </p:animEffect>
                                    <p:set>
                                      <p:cBhvr>
                                        <p:cTn id="210" dur="1" fill="hold">
                                          <p:stCondLst>
                                            <p:cond delay="1999"/>
                                          </p:stCondLst>
                                        </p:cTn>
                                        <p:tgtEl>
                                          <p:spTgt spid="105523"/>
                                        </p:tgtEl>
                                        <p:attrNameLst>
                                          <p:attrName>style.visibility</p:attrName>
                                        </p:attrNameLst>
                                      </p:cBhvr>
                                      <p:to>
                                        <p:strVal val="hidden"/>
                                      </p:to>
                                    </p:set>
                                  </p:childTnLst>
                                </p:cTn>
                              </p:par>
                              <p:par>
                                <p:cTn id="211" presetID="10" presetClass="exit" presetSubtype="0" fill="hold" nodeType="withEffect">
                                  <p:stCondLst>
                                    <p:cond delay="0"/>
                                  </p:stCondLst>
                                  <p:childTnLst>
                                    <p:animEffect transition="out" filter="fade">
                                      <p:cBhvr>
                                        <p:cTn id="212" dur="2000"/>
                                        <p:tgtEl>
                                          <p:spTgt spid="105524"/>
                                        </p:tgtEl>
                                      </p:cBhvr>
                                    </p:animEffect>
                                    <p:set>
                                      <p:cBhvr>
                                        <p:cTn id="213" dur="1" fill="hold">
                                          <p:stCondLst>
                                            <p:cond delay="1999"/>
                                          </p:stCondLst>
                                        </p:cTn>
                                        <p:tgtEl>
                                          <p:spTgt spid="105524"/>
                                        </p:tgtEl>
                                        <p:attrNameLst>
                                          <p:attrName>style.visibility</p:attrName>
                                        </p:attrNameLst>
                                      </p:cBhvr>
                                      <p:to>
                                        <p:strVal val="hidden"/>
                                      </p:to>
                                    </p:set>
                                  </p:childTnLst>
                                </p:cTn>
                              </p:par>
                              <p:par>
                                <p:cTn id="214" presetID="10" presetClass="exit" presetSubtype="0" fill="hold" nodeType="withEffect">
                                  <p:stCondLst>
                                    <p:cond delay="0"/>
                                  </p:stCondLst>
                                  <p:childTnLst>
                                    <p:animEffect transition="out" filter="fade">
                                      <p:cBhvr>
                                        <p:cTn id="215" dur="2000"/>
                                        <p:tgtEl>
                                          <p:spTgt spid="105525"/>
                                        </p:tgtEl>
                                      </p:cBhvr>
                                    </p:animEffect>
                                    <p:set>
                                      <p:cBhvr>
                                        <p:cTn id="216" dur="1" fill="hold">
                                          <p:stCondLst>
                                            <p:cond delay="1999"/>
                                          </p:stCondLst>
                                        </p:cTn>
                                        <p:tgtEl>
                                          <p:spTgt spid="105525"/>
                                        </p:tgtEl>
                                        <p:attrNameLst>
                                          <p:attrName>style.visibility</p:attrName>
                                        </p:attrNameLst>
                                      </p:cBhvr>
                                      <p:to>
                                        <p:strVal val="hidden"/>
                                      </p:to>
                                    </p:set>
                                  </p:childTnLst>
                                </p:cTn>
                              </p:par>
                              <p:par>
                                <p:cTn id="217" presetID="10" presetClass="exit" presetSubtype="0" fill="hold" nodeType="withEffect">
                                  <p:stCondLst>
                                    <p:cond delay="0"/>
                                  </p:stCondLst>
                                  <p:childTnLst>
                                    <p:animEffect transition="out" filter="fade">
                                      <p:cBhvr>
                                        <p:cTn id="218" dur="2000"/>
                                        <p:tgtEl>
                                          <p:spTgt spid="105526"/>
                                        </p:tgtEl>
                                      </p:cBhvr>
                                    </p:animEffect>
                                    <p:set>
                                      <p:cBhvr>
                                        <p:cTn id="219" dur="1" fill="hold">
                                          <p:stCondLst>
                                            <p:cond delay="1999"/>
                                          </p:stCondLst>
                                        </p:cTn>
                                        <p:tgtEl>
                                          <p:spTgt spid="105526"/>
                                        </p:tgtEl>
                                        <p:attrNameLst>
                                          <p:attrName>style.visibility</p:attrName>
                                        </p:attrNameLst>
                                      </p:cBhvr>
                                      <p:to>
                                        <p:strVal val="hidden"/>
                                      </p:to>
                                    </p:set>
                                  </p:childTnLst>
                                </p:cTn>
                              </p:par>
                              <p:par>
                                <p:cTn id="220" presetID="10" presetClass="exit" presetSubtype="0" fill="hold" nodeType="withEffect">
                                  <p:stCondLst>
                                    <p:cond delay="0"/>
                                  </p:stCondLst>
                                  <p:childTnLst>
                                    <p:animEffect transition="out" filter="fade">
                                      <p:cBhvr>
                                        <p:cTn id="221" dur="2000"/>
                                        <p:tgtEl>
                                          <p:spTgt spid="105527"/>
                                        </p:tgtEl>
                                      </p:cBhvr>
                                    </p:animEffect>
                                    <p:set>
                                      <p:cBhvr>
                                        <p:cTn id="222" dur="1" fill="hold">
                                          <p:stCondLst>
                                            <p:cond delay="1999"/>
                                          </p:stCondLst>
                                        </p:cTn>
                                        <p:tgtEl>
                                          <p:spTgt spid="105527"/>
                                        </p:tgtEl>
                                        <p:attrNameLst>
                                          <p:attrName>style.visibility</p:attrName>
                                        </p:attrNameLst>
                                      </p:cBhvr>
                                      <p:to>
                                        <p:strVal val="hidden"/>
                                      </p:to>
                                    </p:set>
                                  </p:childTnLst>
                                </p:cTn>
                              </p:par>
                              <p:par>
                                <p:cTn id="223" presetID="10" presetClass="exit" presetSubtype="0" fill="hold" nodeType="withEffect">
                                  <p:stCondLst>
                                    <p:cond delay="0"/>
                                  </p:stCondLst>
                                  <p:childTnLst>
                                    <p:animEffect transition="out" filter="fade">
                                      <p:cBhvr>
                                        <p:cTn id="224" dur="2000"/>
                                        <p:tgtEl>
                                          <p:spTgt spid="105528"/>
                                        </p:tgtEl>
                                      </p:cBhvr>
                                    </p:animEffect>
                                    <p:set>
                                      <p:cBhvr>
                                        <p:cTn id="225" dur="1" fill="hold">
                                          <p:stCondLst>
                                            <p:cond delay="1999"/>
                                          </p:stCondLst>
                                        </p:cTn>
                                        <p:tgtEl>
                                          <p:spTgt spid="105528"/>
                                        </p:tgtEl>
                                        <p:attrNameLst>
                                          <p:attrName>style.visibility</p:attrName>
                                        </p:attrNameLst>
                                      </p:cBhvr>
                                      <p:to>
                                        <p:strVal val="hidden"/>
                                      </p:to>
                                    </p:set>
                                  </p:childTnLst>
                                </p:cTn>
                              </p:par>
                              <p:par>
                                <p:cTn id="226" presetID="10" presetClass="exit" presetSubtype="0" fill="hold" nodeType="withEffect">
                                  <p:stCondLst>
                                    <p:cond delay="0"/>
                                  </p:stCondLst>
                                  <p:childTnLst>
                                    <p:animEffect transition="out" filter="fade">
                                      <p:cBhvr>
                                        <p:cTn id="227" dur="2000"/>
                                        <p:tgtEl>
                                          <p:spTgt spid="105529"/>
                                        </p:tgtEl>
                                      </p:cBhvr>
                                    </p:animEffect>
                                    <p:set>
                                      <p:cBhvr>
                                        <p:cTn id="228" dur="1" fill="hold">
                                          <p:stCondLst>
                                            <p:cond delay="1999"/>
                                          </p:stCondLst>
                                        </p:cTn>
                                        <p:tgtEl>
                                          <p:spTgt spid="105529"/>
                                        </p:tgtEl>
                                        <p:attrNameLst>
                                          <p:attrName>style.visibility</p:attrName>
                                        </p:attrNameLst>
                                      </p:cBhvr>
                                      <p:to>
                                        <p:strVal val="hidden"/>
                                      </p:to>
                                    </p:set>
                                  </p:childTnLst>
                                </p:cTn>
                              </p:par>
                              <p:par>
                                <p:cTn id="229" presetID="10" presetClass="exit" presetSubtype="0" fill="hold" nodeType="withEffect">
                                  <p:stCondLst>
                                    <p:cond delay="0"/>
                                  </p:stCondLst>
                                  <p:childTnLst>
                                    <p:animEffect transition="out" filter="fade">
                                      <p:cBhvr>
                                        <p:cTn id="230" dur="2000"/>
                                        <p:tgtEl>
                                          <p:spTgt spid="105530"/>
                                        </p:tgtEl>
                                      </p:cBhvr>
                                    </p:animEffect>
                                    <p:set>
                                      <p:cBhvr>
                                        <p:cTn id="231" dur="1" fill="hold">
                                          <p:stCondLst>
                                            <p:cond delay="1999"/>
                                          </p:stCondLst>
                                        </p:cTn>
                                        <p:tgtEl>
                                          <p:spTgt spid="105530"/>
                                        </p:tgtEl>
                                        <p:attrNameLst>
                                          <p:attrName>style.visibility</p:attrName>
                                        </p:attrNameLst>
                                      </p:cBhvr>
                                      <p:to>
                                        <p:strVal val="hidden"/>
                                      </p:to>
                                    </p:set>
                                  </p:childTnLst>
                                </p:cTn>
                              </p:par>
                              <p:par>
                                <p:cTn id="232" presetID="10" presetClass="exit" presetSubtype="0" fill="hold" nodeType="withEffect">
                                  <p:stCondLst>
                                    <p:cond delay="0"/>
                                  </p:stCondLst>
                                  <p:childTnLst>
                                    <p:animEffect transition="out" filter="fade">
                                      <p:cBhvr>
                                        <p:cTn id="233" dur="2000"/>
                                        <p:tgtEl>
                                          <p:spTgt spid="105531"/>
                                        </p:tgtEl>
                                      </p:cBhvr>
                                    </p:animEffect>
                                    <p:set>
                                      <p:cBhvr>
                                        <p:cTn id="234" dur="1" fill="hold">
                                          <p:stCondLst>
                                            <p:cond delay="1999"/>
                                          </p:stCondLst>
                                        </p:cTn>
                                        <p:tgtEl>
                                          <p:spTgt spid="105531"/>
                                        </p:tgtEl>
                                        <p:attrNameLst>
                                          <p:attrName>style.visibility</p:attrName>
                                        </p:attrNameLst>
                                      </p:cBhvr>
                                      <p:to>
                                        <p:strVal val="hidden"/>
                                      </p:to>
                                    </p:set>
                                  </p:childTnLst>
                                </p:cTn>
                              </p:par>
                              <p:par>
                                <p:cTn id="235" presetID="10" presetClass="exit" presetSubtype="0" fill="hold" nodeType="withEffect">
                                  <p:stCondLst>
                                    <p:cond delay="0"/>
                                  </p:stCondLst>
                                  <p:childTnLst>
                                    <p:animEffect transition="out" filter="fade">
                                      <p:cBhvr>
                                        <p:cTn id="236" dur="2000"/>
                                        <p:tgtEl>
                                          <p:spTgt spid="105532"/>
                                        </p:tgtEl>
                                      </p:cBhvr>
                                    </p:animEffect>
                                    <p:set>
                                      <p:cBhvr>
                                        <p:cTn id="237" dur="1" fill="hold">
                                          <p:stCondLst>
                                            <p:cond delay="1999"/>
                                          </p:stCondLst>
                                        </p:cTn>
                                        <p:tgtEl>
                                          <p:spTgt spid="105532"/>
                                        </p:tgtEl>
                                        <p:attrNameLst>
                                          <p:attrName>style.visibility</p:attrName>
                                        </p:attrNameLst>
                                      </p:cBhvr>
                                      <p:to>
                                        <p:strVal val="hidden"/>
                                      </p:to>
                                    </p:set>
                                  </p:childTnLst>
                                </p:cTn>
                              </p:par>
                              <p:par>
                                <p:cTn id="238" presetID="10" presetClass="exit" presetSubtype="0" fill="hold" nodeType="withEffect">
                                  <p:stCondLst>
                                    <p:cond delay="0"/>
                                  </p:stCondLst>
                                  <p:childTnLst>
                                    <p:animEffect transition="out" filter="fade">
                                      <p:cBhvr>
                                        <p:cTn id="239" dur="2000"/>
                                        <p:tgtEl>
                                          <p:spTgt spid="105533"/>
                                        </p:tgtEl>
                                      </p:cBhvr>
                                    </p:animEffect>
                                    <p:set>
                                      <p:cBhvr>
                                        <p:cTn id="240" dur="1" fill="hold">
                                          <p:stCondLst>
                                            <p:cond delay="1999"/>
                                          </p:stCondLst>
                                        </p:cTn>
                                        <p:tgtEl>
                                          <p:spTgt spid="105533"/>
                                        </p:tgtEl>
                                        <p:attrNameLst>
                                          <p:attrName>style.visibility</p:attrName>
                                        </p:attrNameLst>
                                      </p:cBhvr>
                                      <p:to>
                                        <p:strVal val="hidden"/>
                                      </p:to>
                                    </p:set>
                                  </p:childTnLst>
                                </p:cTn>
                              </p:par>
                              <p:par>
                                <p:cTn id="241" presetID="10" presetClass="exit" presetSubtype="0" fill="hold" nodeType="withEffect">
                                  <p:stCondLst>
                                    <p:cond delay="0"/>
                                  </p:stCondLst>
                                  <p:childTnLst>
                                    <p:animEffect transition="out" filter="fade">
                                      <p:cBhvr>
                                        <p:cTn id="242" dur="2000"/>
                                        <p:tgtEl>
                                          <p:spTgt spid="105534"/>
                                        </p:tgtEl>
                                      </p:cBhvr>
                                    </p:animEffect>
                                    <p:set>
                                      <p:cBhvr>
                                        <p:cTn id="243" dur="1" fill="hold">
                                          <p:stCondLst>
                                            <p:cond delay="1999"/>
                                          </p:stCondLst>
                                        </p:cTn>
                                        <p:tgtEl>
                                          <p:spTgt spid="105534"/>
                                        </p:tgtEl>
                                        <p:attrNameLst>
                                          <p:attrName>style.visibility</p:attrName>
                                        </p:attrNameLst>
                                      </p:cBhvr>
                                      <p:to>
                                        <p:strVal val="hidden"/>
                                      </p:to>
                                    </p:set>
                                  </p:childTnLst>
                                </p:cTn>
                              </p:par>
                              <p:par>
                                <p:cTn id="244" presetID="10" presetClass="exit" presetSubtype="0" fill="hold" nodeType="withEffect">
                                  <p:stCondLst>
                                    <p:cond delay="0"/>
                                  </p:stCondLst>
                                  <p:childTnLst>
                                    <p:animEffect transition="out" filter="fade">
                                      <p:cBhvr>
                                        <p:cTn id="245" dur="2000"/>
                                        <p:tgtEl>
                                          <p:spTgt spid="105535"/>
                                        </p:tgtEl>
                                      </p:cBhvr>
                                    </p:animEffect>
                                    <p:set>
                                      <p:cBhvr>
                                        <p:cTn id="246" dur="1" fill="hold">
                                          <p:stCondLst>
                                            <p:cond delay="1999"/>
                                          </p:stCondLst>
                                        </p:cTn>
                                        <p:tgtEl>
                                          <p:spTgt spid="105535"/>
                                        </p:tgtEl>
                                        <p:attrNameLst>
                                          <p:attrName>style.visibility</p:attrName>
                                        </p:attrNameLst>
                                      </p:cBhvr>
                                      <p:to>
                                        <p:strVal val="hidden"/>
                                      </p:to>
                                    </p:set>
                                  </p:childTnLst>
                                </p:cTn>
                              </p:par>
                              <p:par>
                                <p:cTn id="247" presetID="10" presetClass="exit" presetSubtype="0" fill="hold" nodeType="withEffect">
                                  <p:stCondLst>
                                    <p:cond delay="0"/>
                                  </p:stCondLst>
                                  <p:childTnLst>
                                    <p:animEffect transition="out" filter="fade">
                                      <p:cBhvr>
                                        <p:cTn id="248" dur="2000"/>
                                        <p:tgtEl>
                                          <p:spTgt spid="105536"/>
                                        </p:tgtEl>
                                      </p:cBhvr>
                                    </p:animEffect>
                                    <p:set>
                                      <p:cBhvr>
                                        <p:cTn id="249" dur="1" fill="hold">
                                          <p:stCondLst>
                                            <p:cond delay="1999"/>
                                          </p:stCondLst>
                                        </p:cTn>
                                        <p:tgtEl>
                                          <p:spTgt spid="105536"/>
                                        </p:tgtEl>
                                        <p:attrNameLst>
                                          <p:attrName>style.visibility</p:attrName>
                                        </p:attrNameLst>
                                      </p:cBhvr>
                                      <p:to>
                                        <p:strVal val="hidden"/>
                                      </p:to>
                                    </p:set>
                                  </p:childTnLst>
                                </p:cTn>
                              </p:par>
                              <p:par>
                                <p:cTn id="250" presetID="10" presetClass="exit" presetSubtype="0" fill="hold" nodeType="withEffect">
                                  <p:stCondLst>
                                    <p:cond delay="0"/>
                                  </p:stCondLst>
                                  <p:childTnLst>
                                    <p:animEffect transition="out" filter="fade">
                                      <p:cBhvr>
                                        <p:cTn id="251" dur="2000"/>
                                        <p:tgtEl>
                                          <p:spTgt spid="105537"/>
                                        </p:tgtEl>
                                      </p:cBhvr>
                                    </p:animEffect>
                                    <p:set>
                                      <p:cBhvr>
                                        <p:cTn id="252" dur="1" fill="hold">
                                          <p:stCondLst>
                                            <p:cond delay="1999"/>
                                          </p:stCondLst>
                                        </p:cTn>
                                        <p:tgtEl>
                                          <p:spTgt spid="105537"/>
                                        </p:tgtEl>
                                        <p:attrNameLst>
                                          <p:attrName>style.visibility</p:attrName>
                                        </p:attrNameLst>
                                      </p:cBhvr>
                                      <p:to>
                                        <p:strVal val="hidden"/>
                                      </p:to>
                                    </p:set>
                                  </p:childTnLst>
                                </p:cTn>
                              </p:par>
                              <p:par>
                                <p:cTn id="253" presetID="10" presetClass="exit" presetSubtype="0" fill="hold" nodeType="withEffect">
                                  <p:stCondLst>
                                    <p:cond delay="0"/>
                                  </p:stCondLst>
                                  <p:childTnLst>
                                    <p:animEffect transition="out" filter="fade">
                                      <p:cBhvr>
                                        <p:cTn id="254" dur="2000"/>
                                        <p:tgtEl>
                                          <p:spTgt spid="105538"/>
                                        </p:tgtEl>
                                      </p:cBhvr>
                                    </p:animEffect>
                                    <p:set>
                                      <p:cBhvr>
                                        <p:cTn id="255" dur="1" fill="hold">
                                          <p:stCondLst>
                                            <p:cond delay="1999"/>
                                          </p:stCondLst>
                                        </p:cTn>
                                        <p:tgtEl>
                                          <p:spTgt spid="105538"/>
                                        </p:tgtEl>
                                        <p:attrNameLst>
                                          <p:attrName>style.visibility</p:attrName>
                                        </p:attrNameLst>
                                      </p:cBhvr>
                                      <p:to>
                                        <p:strVal val="hidden"/>
                                      </p:to>
                                    </p:set>
                                  </p:childTnLst>
                                </p:cTn>
                              </p:par>
                              <p:par>
                                <p:cTn id="256" presetID="10" presetClass="exit" presetSubtype="0" fill="hold" nodeType="withEffect">
                                  <p:stCondLst>
                                    <p:cond delay="0"/>
                                  </p:stCondLst>
                                  <p:childTnLst>
                                    <p:animEffect transition="out" filter="fade">
                                      <p:cBhvr>
                                        <p:cTn id="257" dur="2000"/>
                                        <p:tgtEl>
                                          <p:spTgt spid="105539"/>
                                        </p:tgtEl>
                                      </p:cBhvr>
                                    </p:animEffect>
                                    <p:set>
                                      <p:cBhvr>
                                        <p:cTn id="258" dur="1" fill="hold">
                                          <p:stCondLst>
                                            <p:cond delay="1999"/>
                                          </p:stCondLst>
                                        </p:cTn>
                                        <p:tgtEl>
                                          <p:spTgt spid="105539"/>
                                        </p:tgtEl>
                                        <p:attrNameLst>
                                          <p:attrName>style.visibility</p:attrName>
                                        </p:attrNameLst>
                                      </p:cBhvr>
                                      <p:to>
                                        <p:strVal val="hidden"/>
                                      </p:to>
                                    </p:set>
                                  </p:childTnLst>
                                </p:cTn>
                              </p:par>
                              <p:par>
                                <p:cTn id="259" presetID="10" presetClass="exit" presetSubtype="0" fill="hold" nodeType="withEffect">
                                  <p:stCondLst>
                                    <p:cond delay="0"/>
                                  </p:stCondLst>
                                  <p:childTnLst>
                                    <p:animEffect transition="out" filter="fade">
                                      <p:cBhvr>
                                        <p:cTn id="260" dur="2000"/>
                                        <p:tgtEl>
                                          <p:spTgt spid="105540"/>
                                        </p:tgtEl>
                                      </p:cBhvr>
                                    </p:animEffect>
                                    <p:set>
                                      <p:cBhvr>
                                        <p:cTn id="261" dur="1" fill="hold">
                                          <p:stCondLst>
                                            <p:cond delay="1999"/>
                                          </p:stCondLst>
                                        </p:cTn>
                                        <p:tgtEl>
                                          <p:spTgt spid="105540"/>
                                        </p:tgtEl>
                                        <p:attrNameLst>
                                          <p:attrName>style.visibility</p:attrName>
                                        </p:attrNameLst>
                                      </p:cBhvr>
                                      <p:to>
                                        <p:strVal val="hidden"/>
                                      </p:to>
                                    </p:set>
                                  </p:childTnLst>
                                </p:cTn>
                              </p:par>
                              <p:par>
                                <p:cTn id="262" presetID="10" presetClass="exit" presetSubtype="0" fill="hold" nodeType="withEffect">
                                  <p:stCondLst>
                                    <p:cond delay="0"/>
                                  </p:stCondLst>
                                  <p:childTnLst>
                                    <p:animEffect transition="out" filter="fade">
                                      <p:cBhvr>
                                        <p:cTn id="263" dur="2000"/>
                                        <p:tgtEl>
                                          <p:spTgt spid="105541"/>
                                        </p:tgtEl>
                                      </p:cBhvr>
                                    </p:animEffect>
                                    <p:set>
                                      <p:cBhvr>
                                        <p:cTn id="264" dur="1" fill="hold">
                                          <p:stCondLst>
                                            <p:cond delay="1999"/>
                                          </p:stCondLst>
                                        </p:cTn>
                                        <p:tgtEl>
                                          <p:spTgt spid="105541"/>
                                        </p:tgtEl>
                                        <p:attrNameLst>
                                          <p:attrName>style.visibility</p:attrName>
                                        </p:attrNameLst>
                                      </p:cBhvr>
                                      <p:to>
                                        <p:strVal val="hidden"/>
                                      </p:to>
                                    </p:set>
                                  </p:childTnLst>
                                </p:cTn>
                              </p:par>
                              <p:par>
                                <p:cTn id="265" presetID="10" presetClass="exit" presetSubtype="0" fill="hold" nodeType="withEffect">
                                  <p:stCondLst>
                                    <p:cond delay="0"/>
                                  </p:stCondLst>
                                  <p:childTnLst>
                                    <p:animEffect transition="out" filter="fade">
                                      <p:cBhvr>
                                        <p:cTn id="266" dur="2000"/>
                                        <p:tgtEl>
                                          <p:spTgt spid="105542"/>
                                        </p:tgtEl>
                                      </p:cBhvr>
                                    </p:animEffect>
                                    <p:set>
                                      <p:cBhvr>
                                        <p:cTn id="267" dur="1" fill="hold">
                                          <p:stCondLst>
                                            <p:cond delay="1999"/>
                                          </p:stCondLst>
                                        </p:cTn>
                                        <p:tgtEl>
                                          <p:spTgt spid="105542"/>
                                        </p:tgtEl>
                                        <p:attrNameLst>
                                          <p:attrName>style.visibility</p:attrName>
                                        </p:attrNameLst>
                                      </p:cBhvr>
                                      <p:to>
                                        <p:strVal val="hidden"/>
                                      </p:to>
                                    </p:set>
                                  </p:childTnLst>
                                </p:cTn>
                              </p:par>
                              <p:par>
                                <p:cTn id="268" presetID="10" presetClass="exit" presetSubtype="0" fill="hold" nodeType="withEffect">
                                  <p:stCondLst>
                                    <p:cond delay="0"/>
                                  </p:stCondLst>
                                  <p:childTnLst>
                                    <p:animEffect transition="out" filter="fade">
                                      <p:cBhvr>
                                        <p:cTn id="269" dur="2000"/>
                                        <p:tgtEl>
                                          <p:spTgt spid="105543"/>
                                        </p:tgtEl>
                                      </p:cBhvr>
                                    </p:animEffect>
                                    <p:set>
                                      <p:cBhvr>
                                        <p:cTn id="270" dur="1" fill="hold">
                                          <p:stCondLst>
                                            <p:cond delay="1999"/>
                                          </p:stCondLst>
                                        </p:cTn>
                                        <p:tgtEl>
                                          <p:spTgt spid="105543"/>
                                        </p:tgtEl>
                                        <p:attrNameLst>
                                          <p:attrName>style.visibility</p:attrName>
                                        </p:attrNameLst>
                                      </p:cBhvr>
                                      <p:to>
                                        <p:strVal val="hidden"/>
                                      </p:to>
                                    </p:set>
                                  </p:childTnLst>
                                </p:cTn>
                              </p:par>
                              <p:par>
                                <p:cTn id="271" presetID="10" presetClass="exit" presetSubtype="0" fill="hold" nodeType="withEffect">
                                  <p:stCondLst>
                                    <p:cond delay="0"/>
                                  </p:stCondLst>
                                  <p:childTnLst>
                                    <p:animEffect transition="out" filter="fade">
                                      <p:cBhvr>
                                        <p:cTn id="272" dur="2000"/>
                                        <p:tgtEl>
                                          <p:spTgt spid="105544"/>
                                        </p:tgtEl>
                                      </p:cBhvr>
                                    </p:animEffect>
                                    <p:set>
                                      <p:cBhvr>
                                        <p:cTn id="273" dur="1" fill="hold">
                                          <p:stCondLst>
                                            <p:cond delay="1999"/>
                                          </p:stCondLst>
                                        </p:cTn>
                                        <p:tgtEl>
                                          <p:spTgt spid="105544"/>
                                        </p:tgtEl>
                                        <p:attrNameLst>
                                          <p:attrName>style.visibility</p:attrName>
                                        </p:attrNameLst>
                                      </p:cBhvr>
                                      <p:to>
                                        <p:strVal val="hidden"/>
                                      </p:to>
                                    </p:set>
                                  </p:childTnLst>
                                </p:cTn>
                              </p:par>
                              <p:par>
                                <p:cTn id="274" presetID="10" presetClass="exit" presetSubtype="0" fill="hold" nodeType="withEffect">
                                  <p:stCondLst>
                                    <p:cond delay="0"/>
                                  </p:stCondLst>
                                  <p:childTnLst>
                                    <p:animEffect transition="out" filter="fade">
                                      <p:cBhvr>
                                        <p:cTn id="275" dur="2000"/>
                                        <p:tgtEl>
                                          <p:spTgt spid="105545"/>
                                        </p:tgtEl>
                                      </p:cBhvr>
                                    </p:animEffect>
                                    <p:set>
                                      <p:cBhvr>
                                        <p:cTn id="276" dur="1" fill="hold">
                                          <p:stCondLst>
                                            <p:cond delay="1999"/>
                                          </p:stCondLst>
                                        </p:cTn>
                                        <p:tgtEl>
                                          <p:spTgt spid="105545"/>
                                        </p:tgtEl>
                                        <p:attrNameLst>
                                          <p:attrName>style.visibility</p:attrName>
                                        </p:attrNameLst>
                                      </p:cBhvr>
                                      <p:to>
                                        <p:strVal val="hidden"/>
                                      </p:to>
                                    </p:set>
                                  </p:childTnLst>
                                </p:cTn>
                              </p:par>
                              <p:par>
                                <p:cTn id="277" presetID="10" presetClass="exit" presetSubtype="0" fill="hold" nodeType="withEffect">
                                  <p:stCondLst>
                                    <p:cond delay="0"/>
                                  </p:stCondLst>
                                  <p:childTnLst>
                                    <p:animEffect transition="out" filter="fade">
                                      <p:cBhvr>
                                        <p:cTn id="278" dur="2000"/>
                                        <p:tgtEl>
                                          <p:spTgt spid="105546"/>
                                        </p:tgtEl>
                                      </p:cBhvr>
                                    </p:animEffect>
                                    <p:set>
                                      <p:cBhvr>
                                        <p:cTn id="279" dur="1" fill="hold">
                                          <p:stCondLst>
                                            <p:cond delay="1999"/>
                                          </p:stCondLst>
                                        </p:cTn>
                                        <p:tgtEl>
                                          <p:spTgt spid="105546"/>
                                        </p:tgtEl>
                                        <p:attrNameLst>
                                          <p:attrName>style.visibility</p:attrName>
                                        </p:attrNameLst>
                                      </p:cBhvr>
                                      <p:to>
                                        <p:strVal val="hidden"/>
                                      </p:to>
                                    </p:set>
                                  </p:childTnLst>
                                </p:cTn>
                              </p:par>
                              <p:par>
                                <p:cTn id="280" presetID="10" presetClass="exit" presetSubtype="0" fill="hold" nodeType="withEffect">
                                  <p:stCondLst>
                                    <p:cond delay="0"/>
                                  </p:stCondLst>
                                  <p:childTnLst>
                                    <p:animEffect transition="out" filter="fade">
                                      <p:cBhvr>
                                        <p:cTn id="281" dur="2000"/>
                                        <p:tgtEl>
                                          <p:spTgt spid="105547"/>
                                        </p:tgtEl>
                                      </p:cBhvr>
                                    </p:animEffect>
                                    <p:set>
                                      <p:cBhvr>
                                        <p:cTn id="282" dur="1" fill="hold">
                                          <p:stCondLst>
                                            <p:cond delay="1999"/>
                                          </p:stCondLst>
                                        </p:cTn>
                                        <p:tgtEl>
                                          <p:spTgt spid="105547"/>
                                        </p:tgtEl>
                                        <p:attrNameLst>
                                          <p:attrName>style.visibility</p:attrName>
                                        </p:attrNameLst>
                                      </p:cBhvr>
                                      <p:to>
                                        <p:strVal val="hidden"/>
                                      </p:to>
                                    </p:set>
                                  </p:childTnLst>
                                </p:cTn>
                              </p:par>
                              <p:par>
                                <p:cTn id="283" presetID="10" presetClass="exit" presetSubtype="0" fill="hold" nodeType="withEffect">
                                  <p:stCondLst>
                                    <p:cond delay="0"/>
                                  </p:stCondLst>
                                  <p:childTnLst>
                                    <p:animEffect transition="out" filter="fade">
                                      <p:cBhvr>
                                        <p:cTn id="284" dur="2000"/>
                                        <p:tgtEl>
                                          <p:spTgt spid="105548"/>
                                        </p:tgtEl>
                                      </p:cBhvr>
                                    </p:animEffect>
                                    <p:set>
                                      <p:cBhvr>
                                        <p:cTn id="285" dur="1" fill="hold">
                                          <p:stCondLst>
                                            <p:cond delay="1999"/>
                                          </p:stCondLst>
                                        </p:cTn>
                                        <p:tgtEl>
                                          <p:spTgt spid="105548"/>
                                        </p:tgtEl>
                                        <p:attrNameLst>
                                          <p:attrName>style.visibility</p:attrName>
                                        </p:attrNameLst>
                                      </p:cBhvr>
                                      <p:to>
                                        <p:strVal val="hidden"/>
                                      </p:to>
                                    </p:set>
                                  </p:childTnLst>
                                </p:cTn>
                              </p:par>
                              <p:par>
                                <p:cTn id="286" presetID="10" presetClass="exit" presetSubtype="0" fill="hold" nodeType="withEffect">
                                  <p:stCondLst>
                                    <p:cond delay="0"/>
                                  </p:stCondLst>
                                  <p:childTnLst>
                                    <p:animEffect transition="out" filter="fade">
                                      <p:cBhvr>
                                        <p:cTn id="287" dur="2000"/>
                                        <p:tgtEl>
                                          <p:spTgt spid="105549"/>
                                        </p:tgtEl>
                                      </p:cBhvr>
                                    </p:animEffect>
                                    <p:set>
                                      <p:cBhvr>
                                        <p:cTn id="288" dur="1" fill="hold">
                                          <p:stCondLst>
                                            <p:cond delay="1999"/>
                                          </p:stCondLst>
                                        </p:cTn>
                                        <p:tgtEl>
                                          <p:spTgt spid="105549"/>
                                        </p:tgtEl>
                                        <p:attrNameLst>
                                          <p:attrName>style.visibility</p:attrName>
                                        </p:attrNameLst>
                                      </p:cBhvr>
                                      <p:to>
                                        <p:strVal val="hidden"/>
                                      </p:to>
                                    </p:set>
                                  </p:childTnLst>
                                </p:cTn>
                              </p:par>
                              <p:par>
                                <p:cTn id="289" presetID="10" presetClass="exit" presetSubtype="0" fill="hold" nodeType="withEffect">
                                  <p:stCondLst>
                                    <p:cond delay="0"/>
                                  </p:stCondLst>
                                  <p:childTnLst>
                                    <p:animEffect transition="out" filter="fade">
                                      <p:cBhvr>
                                        <p:cTn id="290" dur="2000"/>
                                        <p:tgtEl>
                                          <p:spTgt spid="105550"/>
                                        </p:tgtEl>
                                      </p:cBhvr>
                                    </p:animEffect>
                                    <p:set>
                                      <p:cBhvr>
                                        <p:cTn id="291" dur="1" fill="hold">
                                          <p:stCondLst>
                                            <p:cond delay="1999"/>
                                          </p:stCondLst>
                                        </p:cTn>
                                        <p:tgtEl>
                                          <p:spTgt spid="105550"/>
                                        </p:tgtEl>
                                        <p:attrNameLst>
                                          <p:attrName>style.visibility</p:attrName>
                                        </p:attrNameLst>
                                      </p:cBhvr>
                                      <p:to>
                                        <p:strVal val="hidden"/>
                                      </p:to>
                                    </p:set>
                                  </p:childTnLst>
                                </p:cTn>
                              </p:par>
                              <p:par>
                                <p:cTn id="292" presetID="10" presetClass="exit" presetSubtype="0" fill="hold" nodeType="withEffect">
                                  <p:stCondLst>
                                    <p:cond delay="0"/>
                                  </p:stCondLst>
                                  <p:childTnLst>
                                    <p:animEffect transition="out" filter="fade">
                                      <p:cBhvr>
                                        <p:cTn id="293" dur="2000"/>
                                        <p:tgtEl>
                                          <p:spTgt spid="105551"/>
                                        </p:tgtEl>
                                      </p:cBhvr>
                                    </p:animEffect>
                                    <p:set>
                                      <p:cBhvr>
                                        <p:cTn id="294" dur="1" fill="hold">
                                          <p:stCondLst>
                                            <p:cond delay="1999"/>
                                          </p:stCondLst>
                                        </p:cTn>
                                        <p:tgtEl>
                                          <p:spTgt spid="105551"/>
                                        </p:tgtEl>
                                        <p:attrNameLst>
                                          <p:attrName>style.visibility</p:attrName>
                                        </p:attrNameLst>
                                      </p:cBhvr>
                                      <p:to>
                                        <p:strVal val="hidden"/>
                                      </p:to>
                                    </p:set>
                                  </p:childTnLst>
                                </p:cTn>
                              </p:par>
                              <p:par>
                                <p:cTn id="295" presetID="10" presetClass="exit" presetSubtype="0" fill="hold" nodeType="withEffect">
                                  <p:stCondLst>
                                    <p:cond delay="0"/>
                                  </p:stCondLst>
                                  <p:childTnLst>
                                    <p:animEffect transition="out" filter="fade">
                                      <p:cBhvr>
                                        <p:cTn id="296" dur="2000"/>
                                        <p:tgtEl>
                                          <p:spTgt spid="105552"/>
                                        </p:tgtEl>
                                      </p:cBhvr>
                                    </p:animEffect>
                                    <p:set>
                                      <p:cBhvr>
                                        <p:cTn id="297" dur="1" fill="hold">
                                          <p:stCondLst>
                                            <p:cond delay="1999"/>
                                          </p:stCondLst>
                                        </p:cTn>
                                        <p:tgtEl>
                                          <p:spTgt spid="105552"/>
                                        </p:tgtEl>
                                        <p:attrNameLst>
                                          <p:attrName>style.visibility</p:attrName>
                                        </p:attrNameLst>
                                      </p:cBhvr>
                                      <p:to>
                                        <p:strVal val="hidden"/>
                                      </p:to>
                                    </p:set>
                                  </p:childTnLst>
                                </p:cTn>
                              </p:par>
                              <p:par>
                                <p:cTn id="298" presetID="10" presetClass="exit" presetSubtype="0" fill="hold" nodeType="withEffect">
                                  <p:stCondLst>
                                    <p:cond delay="0"/>
                                  </p:stCondLst>
                                  <p:childTnLst>
                                    <p:animEffect transition="out" filter="fade">
                                      <p:cBhvr>
                                        <p:cTn id="299" dur="2000"/>
                                        <p:tgtEl>
                                          <p:spTgt spid="105553"/>
                                        </p:tgtEl>
                                      </p:cBhvr>
                                    </p:animEffect>
                                    <p:set>
                                      <p:cBhvr>
                                        <p:cTn id="300" dur="1" fill="hold">
                                          <p:stCondLst>
                                            <p:cond delay="1999"/>
                                          </p:stCondLst>
                                        </p:cTn>
                                        <p:tgtEl>
                                          <p:spTgt spid="105553"/>
                                        </p:tgtEl>
                                        <p:attrNameLst>
                                          <p:attrName>style.visibility</p:attrName>
                                        </p:attrNameLst>
                                      </p:cBhvr>
                                      <p:to>
                                        <p:strVal val="hidden"/>
                                      </p:to>
                                    </p:set>
                                  </p:childTnLst>
                                </p:cTn>
                              </p:par>
                              <p:par>
                                <p:cTn id="301" presetID="10" presetClass="exit" presetSubtype="0" fill="hold" nodeType="withEffect">
                                  <p:stCondLst>
                                    <p:cond delay="0"/>
                                  </p:stCondLst>
                                  <p:childTnLst>
                                    <p:animEffect transition="out" filter="fade">
                                      <p:cBhvr>
                                        <p:cTn id="302" dur="2000"/>
                                        <p:tgtEl>
                                          <p:spTgt spid="105554"/>
                                        </p:tgtEl>
                                      </p:cBhvr>
                                    </p:animEffect>
                                    <p:set>
                                      <p:cBhvr>
                                        <p:cTn id="303" dur="1" fill="hold">
                                          <p:stCondLst>
                                            <p:cond delay="1999"/>
                                          </p:stCondLst>
                                        </p:cTn>
                                        <p:tgtEl>
                                          <p:spTgt spid="105554"/>
                                        </p:tgtEl>
                                        <p:attrNameLst>
                                          <p:attrName>style.visibility</p:attrName>
                                        </p:attrNameLst>
                                      </p:cBhvr>
                                      <p:to>
                                        <p:strVal val="hidden"/>
                                      </p:to>
                                    </p:set>
                                  </p:childTnLst>
                                </p:cTn>
                              </p:par>
                              <p:par>
                                <p:cTn id="304" presetID="10" presetClass="exit" presetSubtype="0" fill="hold" nodeType="withEffect">
                                  <p:stCondLst>
                                    <p:cond delay="0"/>
                                  </p:stCondLst>
                                  <p:childTnLst>
                                    <p:animEffect transition="out" filter="fade">
                                      <p:cBhvr>
                                        <p:cTn id="305" dur="2000"/>
                                        <p:tgtEl>
                                          <p:spTgt spid="105555"/>
                                        </p:tgtEl>
                                      </p:cBhvr>
                                    </p:animEffect>
                                    <p:set>
                                      <p:cBhvr>
                                        <p:cTn id="306" dur="1" fill="hold">
                                          <p:stCondLst>
                                            <p:cond delay="1999"/>
                                          </p:stCondLst>
                                        </p:cTn>
                                        <p:tgtEl>
                                          <p:spTgt spid="105555"/>
                                        </p:tgtEl>
                                        <p:attrNameLst>
                                          <p:attrName>style.visibility</p:attrName>
                                        </p:attrNameLst>
                                      </p:cBhvr>
                                      <p:to>
                                        <p:strVal val="hidden"/>
                                      </p:to>
                                    </p:set>
                                  </p:childTnLst>
                                </p:cTn>
                              </p:par>
                              <p:par>
                                <p:cTn id="307" presetID="10" presetClass="exit" presetSubtype="0" fill="hold" nodeType="withEffect">
                                  <p:stCondLst>
                                    <p:cond delay="0"/>
                                  </p:stCondLst>
                                  <p:childTnLst>
                                    <p:animEffect transition="out" filter="fade">
                                      <p:cBhvr>
                                        <p:cTn id="308" dur="2000"/>
                                        <p:tgtEl>
                                          <p:spTgt spid="105556"/>
                                        </p:tgtEl>
                                      </p:cBhvr>
                                    </p:animEffect>
                                    <p:set>
                                      <p:cBhvr>
                                        <p:cTn id="309" dur="1" fill="hold">
                                          <p:stCondLst>
                                            <p:cond delay="1999"/>
                                          </p:stCondLst>
                                        </p:cTn>
                                        <p:tgtEl>
                                          <p:spTgt spid="105556"/>
                                        </p:tgtEl>
                                        <p:attrNameLst>
                                          <p:attrName>style.visibility</p:attrName>
                                        </p:attrNameLst>
                                      </p:cBhvr>
                                      <p:to>
                                        <p:strVal val="hidden"/>
                                      </p:to>
                                    </p:set>
                                  </p:childTnLst>
                                </p:cTn>
                              </p:par>
                              <p:par>
                                <p:cTn id="310" presetID="10" presetClass="exit" presetSubtype="0" fill="hold" nodeType="withEffect">
                                  <p:stCondLst>
                                    <p:cond delay="0"/>
                                  </p:stCondLst>
                                  <p:childTnLst>
                                    <p:animEffect transition="out" filter="fade">
                                      <p:cBhvr>
                                        <p:cTn id="311" dur="2000"/>
                                        <p:tgtEl>
                                          <p:spTgt spid="105557"/>
                                        </p:tgtEl>
                                      </p:cBhvr>
                                    </p:animEffect>
                                    <p:set>
                                      <p:cBhvr>
                                        <p:cTn id="312" dur="1" fill="hold">
                                          <p:stCondLst>
                                            <p:cond delay="1999"/>
                                          </p:stCondLst>
                                        </p:cTn>
                                        <p:tgtEl>
                                          <p:spTgt spid="105557"/>
                                        </p:tgtEl>
                                        <p:attrNameLst>
                                          <p:attrName>style.visibility</p:attrName>
                                        </p:attrNameLst>
                                      </p:cBhvr>
                                      <p:to>
                                        <p:strVal val="hidden"/>
                                      </p:to>
                                    </p:set>
                                  </p:childTnLst>
                                </p:cTn>
                              </p:par>
                              <p:par>
                                <p:cTn id="313" presetID="10" presetClass="exit" presetSubtype="0" fill="hold" nodeType="withEffect">
                                  <p:stCondLst>
                                    <p:cond delay="0"/>
                                  </p:stCondLst>
                                  <p:childTnLst>
                                    <p:animEffect transition="out" filter="fade">
                                      <p:cBhvr>
                                        <p:cTn id="314" dur="2000"/>
                                        <p:tgtEl>
                                          <p:spTgt spid="105558"/>
                                        </p:tgtEl>
                                      </p:cBhvr>
                                    </p:animEffect>
                                    <p:set>
                                      <p:cBhvr>
                                        <p:cTn id="315" dur="1" fill="hold">
                                          <p:stCondLst>
                                            <p:cond delay="1999"/>
                                          </p:stCondLst>
                                        </p:cTn>
                                        <p:tgtEl>
                                          <p:spTgt spid="105558"/>
                                        </p:tgtEl>
                                        <p:attrNameLst>
                                          <p:attrName>style.visibility</p:attrName>
                                        </p:attrNameLst>
                                      </p:cBhvr>
                                      <p:to>
                                        <p:strVal val="hidden"/>
                                      </p:to>
                                    </p:set>
                                  </p:childTnLst>
                                </p:cTn>
                              </p:par>
                              <p:par>
                                <p:cTn id="316" presetID="10" presetClass="exit" presetSubtype="0" fill="hold" nodeType="withEffect">
                                  <p:stCondLst>
                                    <p:cond delay="0"/>
                                  </p:stCondLst>
                                  <p:childTnLst>
                                    <p:animEffect transition="out" filter="fade">
                                      <p:cBhvr>
                                        <p:cTn id="317" dur="2000"/>
                                        <p:tgtEl>
                                          <p:spTgt spid="105559"/>
                                        </p:tgtEl>
                                      </p:cBhvr>
                                    </p:animEffect>
                                    <p:set>
                                      <p:cBhvr>
                                        <p:cTn id="318" dur="1" fill="hold">
                                          <p:stCondLst>
                                            <p:cond delay="1999"/>
                                          </p:stCondLst>
                                        </p:cTn>
                                        <p:tgtEl>
                                          <p:spTgt spid="105559"/>
                                        </p:tgtEl>
                                        <p:attrNameLst>
                                          <p:attrName>style.visibility</p:attrName>
                                        </p:attrNameLst>
                                      </p:cBhvr>
                                      <p:to>
                                        <p:strVal val="hidden"/>
                                      </p:to>
                                    </p:set>
                                  </p:childTnLst>
                                </p:cTn>
                              </p:par>
                              <p:par>
                                <p:cTn id="319" presetID="10" presetClass="exit" presetSubtype="0" fill="hold" nodeType="withEffect">
                                  <p:stCondLst>
                                    <p:cond delay="0"/>
                                  </p:stCondLst>
                                  <p:childTnLst>
                                    <p:animEffect transition="out" filter="fade">
                                      <p:cBhvr>
                                        <p:cTn id="320" dur="2000"/>
                                        <p:tgtEl>
                                          <p:spTgt spid="105560"/>
                                        </p:tgtEl>
                                      </p:cBhvr>
                                    </p:animEffect>
                                    <p:set>
                                      <p:cBhvr>
                                        <p:cTn id="321" dur="1" fill="hold">
                                          <p:stCondLst>
                                            <p:cond delay="1999"/>
                                          </p:stCondLst>
                                        </p:cTn>
                                        <p:tgtEl>
                                          <p:spTgt spid="105560"/>
                                        </p:tgtEl>
                                        <p:attrNameLst>
                                          <p:attrName>style.visibility</p:attrName>
                                        </p:attrNameLst>
                                      </p:cBhvr>
                                      <p:to>
                                        <p:strVal val="hidden"/>
                                      </p:to>
                                    </p:set>
                                  </p:childTnLst>
                                </p:cTn>
                              </p:par>
                              <p:par>
                                <p:cTn id="322" presetID="10" presetClass="exit" presetSubtype="0" fill="hold" nodeType="withEffect">
                                  <p:stCondLst>
                                    <p:cond delay="0"/>
                                  </p:stCondLst>
                                  <p:childTnLst>
                                    <p:animEffect transition="out" filter="fade">
                                      <p:cBhvr>
                                        <p:cTn id="323" dur="2000"/>
                                        <p:tgtEl>
                                          <p:spTgt spid="105561"/>
                                        </p:tgtEl>
                                      </p:cBhvr>
                                    </p:animEffect>
                                    <p:set>
                                      <p:cBhvr>
                                        <p:cTn id="324" dur="1" fill="hold">
                                          <p:stCondLst>
                                            <p:cond delay="1999"/>
                                          </p:stCondLst>
                                        </p:cTn>
                                        <p:tgtEl>
                                          <p:spTgt spid="105561"/>
                                        </p:tgtEl>
                                        <p:attrNameLst>
                                          <p:attrName>style.visibility</p:attrName>
                                        </p:attrNameLst>
                                      </p:cBhvr>
                                      <p:to>
                                        <p:strVal val="hidden"/>
                                      </p:to>
                                    </p:set>
                                  </p:childTnLst>
                                </p:cTn>
                              </p:par>
                              <p:par>
                                <p:cTn id="325" presetID="10" presetClass="exit" presetSubtype="0" fill="hold" nodeType="withEffect">
                                  <p:stCondLst>
                                    <p:cond delay="0"/>
                                  </p:stCondLst>
                                  <p:childTnLst>
                                    <p:animEffect transition="out" filter="fade">
                                      <p:cBhvr>
                                        <p:cTn id="326" dur="2000"/>
                                        <p:tgtEl>
                                          <p:spTgt spid="105562"/>
                                        </p:tgtEl>
                                      </p:cBhvr>
                                    </p:animEffect>
                                    <p:set>
                                      <p:cBhvr>
                                        <p:cTn id="327" dur="1" fill="hold">
                                          <p:stCondLst>
                                            <p:cond delay="1999"/>
                                          </p:stCondLst>
                                        </p:cTn>
                                        <p:tgtEl>
                                          <p:spTgt spid="105562"/>
                                        </p:tgtEl>
                                        <p:attrNameLst>
                                          <p:attrName>style.visibility</p:attrName>
                                        </p:attrNameLst>
                                      </p:cBhvr>
                                      <p:to>
                                        <p:strVal val="hidden"/>
                                      </p:to>
                                    </p:set>
                                  </p:childTnLst>
                                </p:cTn>
                              </p:par>
                              <p:par>
                                <p:cTn id="328" presetID="10" presetClass="exit" presetSubtype="0" fill="hold" nodeType="withEffect">
                                  <p:stCondLst>
                                    <p:cond delay="0"/>
                                  </p:stCondLst>
                                  <p:childTnLst>
                                    <p:animEffect transition="out" filter="fade">
                                      <p:cBhvr>
                                        <p:cTn id="329" dur="2000"/>
                                        <p:tgtEl>
                                          <p:spTgt spid="105563"/>
                                        </p:tgtEl>
                                      </p:cBhvr>
                                    </p:animEffect>
                                    <p:set>
                                      <p:cBhvr>
                                        <p:cTn id="330" dur="1" fill="hold">
                                          <p:stCondLst>
                                            <p:cond delay="1999"/>
                                          </p:stCondLst>
                                        </p:cTn>
                                        <p:tgtEl>
                                          <p:spTgt spid="105563"/>
                                        </p:tgtEl>
                                        <p:attrNameLst>
                                          <p:attrName>style.visibility</p:attrName>
                                        </p:attrNameLst>
                                      </p:cBhvr>
                                      <p:to>
                                        <p:strVal val="hidden"/>
                                      </p:to>
                                    </p:set>
                                  </p:childTnLst>
                                </p:cTn>
                              </p:par>
                              <p:par>
                                <p:cTn id="331" presetID="10" presetClass="exit" presetSubtype="0" fill="hold" nodeType="withEffect">
                                  <p:stCondLst>
                                    <p:cond delay="0"/>
                                  </p:stCondLst>
                                  <p:childTnLst>
                                    <p:animEffect transition="out" filter="fade">
                                      <p:cBhvr>
                                        <p:cTn id="332" dur="2000"/>
                                        <p:tgtEl>
                                          <p:spTgt spid="105564"/>
                                        </p:tgtEl>
                                      </p:cBhvr>
                                    </p:animEffect>
                                    <p:set>
                                      <p:cBhvr>
                                        <p:cTn id="333" dur="1" fill="hold">
                                          <p:stCondLst>
                                            <p:cond delay="1999"/>
                                          </p:stCondLst>
                                        </p:cTn>
                                        <p:tgtEl>
                                          <p:spTgt spid="105564"/>
                                        </p:tgtEl>
                                        <p:attrNameLst>
                                          <p:attrName>style.visibility</p:attrName>
                                        </p:attrNameLst>
                                      </p:cBhvr>
                                      <p:to>
                                        <p:strVal val="hidden"/>
                                      </p:to>
                                    </p:set>
                                  </p:childTnLst>
                                </p:cTn>
                              </p:par>
                              <p:par>
                                <p:cTn id="334" presetID="10" presetClass="exit" presetSubtype="0" fill="hold" nodeType="withEffect">
                                  <p:stCondLst>
                                    <p:cond delay="0"/>
                                  </p:stCondLst>
                                  <p:childTnLst>
                                    <p:animEffect transition="out" filter="fade">
                                      <p:cBhvr>
                                        <p:cTn id="335" dur="2000"/>
                                        <p:tgtEl>
                                          <p:spTgt spid="105565"/>
                                        </p:tgtEl>
                                      </p:cBhvr>
                                    </p:animEffect>
                                    <p:set>
                                      <p:cBhvr>
                                        <p:cTn id="336" dur="1" fill="hold">
                                          <p:stCondLst>
                                            <p:cond delay="1999"/>
                                          </p:stCondLst>
                                        </p:cTn>
                                        <p:tgtEl>
                                          <p:spTgt spid="105565"/>
                                        </p:tgtEl>
                                        <p:attrNameLst>
                                          <p:attrName>style.visibility</p:attrName>
                                        </p:attrNameLst>
                                      </p:cBhvr>
                                      <p:to>
                                        <p:strVal val="hidden"/>
                                      </p:to>
                                    </p:set>
                                  </p:childTnLst>
                                </p:cTn>
                              </p:par>
                              <p:par>
                                <p:cTn id="337" presetID="10" presetClass="exit" presetSubtype="0" fill="hold" nodeType="withEffect">
                                  <p:stCondLst>
                                    <p:cond delay="0"/>
                                  </p:stCondLst>
                                  <p:childTnLst>
                                    <p:animEffect transition="out" filter="fade">
                                      <p:cBhvr>
                                        <p:cTn id="338" dur="2000"/>
                                        <p:tgtEl>
                                          <p:spTgt spid="105566"/>
                                        </p:tgtEl>
                                      </p:cBhvr>
                                    </p:animEffect>
                                    <p:set>
                                      <p:cBhvr>
                                        <p:cTn id="339" dur="1" fill="hold">
                                          <p:stCondLst>
                                            <p:cond delay="1999"/>
                                          </p:stCondLst>
                                        </p:cTn>
                                        <p:tgtEl>
                                          <p:spTgt spid="105566"/>
                                        </p:tgtEl>
                                        <p:attrNameLst>
                                          <p:attrName>style.visibility</p:attrName>
                                        </p:attrNameLst>
                                      </p:cBhvr>
                                      <p:to>
                                        <p:strVal val="hidden"/>
                                      </p:to>
                                    </p:set>
                                  </p:childTnLst>
                                </p:cTn>
                              </p:par>
                              <p:par>
                                <p:cTn id="340" presetID="10" presetClass="exit" presetSubtype="0" fill="hold" nodeType="withEffect">
                                  <p:stCondLst>
                                    <p:cond delay="0"/>
                                  </p:stCondLst>
                                  <p:childTnLst>
                                    <p:animEffect transition="out" filter="fade">
                                      <p:cBhvr>
                                        <p:cTn id="341" dur="2000"/>
                                        <p:tgtEl>
                                          <p:spTgt spid="105567"/>
                                        </p:tgtEl>
                                      </p:cBhvr>
                                    </p:animEffect>
                                    <p:set>
                                      <p:cBhvr>
                                        <p:cTn id="342" dur="1" fill="hold">
                                          <p:stCondLst>
                                            <p:cond delay="1999"/>
                                          </p:stCondLst>
                                        </p:cTn>
                                        <p:tgtEl>
                                          <p:spTgt spid="105567"/>
                                        </p:tgtEl>
                                        <p:attrNameLst>
                                          <p:attrName>style.visibility</p:attrName>
                                        </p:attrNameLst>
                                      </p:cBhvr>
                                      <p:to>
                                        <p:strVal val="hidden"/>
                                      </p:to>
                                    </p:set>
                                  </p:childTnLst>
                                </p:cTn>
                              </p:par>
                              <p:par>
                                <p:cTn id="343" presetID="10" presetClass="exit" presetSubtype="0" fill="hold" nodeType="withEffect">
                                  <p:stCondLst>
                                    <p:cond delay="0"/>
                                  </p:stCondLst>
                                  <p:childTnLst>
                                    <p:animEffect transition="out" filter="fade">
                                      <p:cBhvr>
                                        <p:cTn id="344" dur="2000"/>
                                        <p:tgtEl>
                                          <p:spTgt spid="105568"/>
                                        </p:tgtEl>
                                      </p:cBhvr>
                                    </p:animEffect>
                                    <p:set>
                                      <p:cBhvr>
                                        <p:cTn id="345" dur="1" fill="hold">
                                          <p:stCondLst>
                                            <p:cond delay="1999"/>
                                          </p:stCondLst>
                                        </p:cTn>
                                        <p:tgtEl>
                                          <p:spTgt spid="105568"/>
                                        </p:tgtEl>
                                        <p:attrNameLst>
                                          <p:attrName>style.visibility</p:attrName>
                                        </p:attrNameLst>
                                      </p:cBhvr>
                                      <p:to>
                                        <p:strVal val="hidden"/>
                                      </p:to>
                                    </p:set>
                                  </p:childTnLst>
                                </p:cTn>
                              </p:par>
                              <p:par>
                                <p:cTn id="346" presetID="10" presetClass="exit" presetSubtype="0" fill="hold" nodeType="withEffect">
                                  <p:stCondLst>
                                    <p:cond delay="0"/>
                                  </p:stCondLst>
                                  <p:childTnLst>
                                    <p:animEffect transition="out" filter="fade">
                                      <p:cBhvr>
                                        <p:cTn id="347" dur="2000"/>
                                        <p:tgtEl>
                                          <p:spTgt spid="105569"/>
                                        </p:tgtEl>
                                      </p:cBhvr>
                                    </p:animEffect>
                                    <p:set>
                                      <p:cBhvr>
                                        <p:cTn id="348" dur="1" fill="hold">
                                          <p:stCondLst>
                                            <p:cond delay="1999"/>
                                          </p:stCondLst>
                                        </p:cTn>
                                        <p:tgtEl>
                                          <p:spTgt spid="105569"/>
                                        </p:tgtEl>
                                        <p:attrNameLst>
                                          <p:attrName>style.visibility</p:attrName>
                                        </p:attrNameLst>
                                      </p:cBhvr>
                                      <p:to>
                                        <p:strVal val="hidden"/>
                                      </p:to>
                                    </p:set>
                                  </p:childTnLst>
                                </p:cTn>
                              </p:par>
                              <p:par>
                                <p:cTn id="349" presetID="10" presetClass="exit" presetSubtype="0" fill="hold" nodeType="withEffect">
                                  <p:stCondLst>
                                    <p:cond delay="0"/>
                                  </p:stCondLst>
                                  <p:childTnLst>
                                    <p:animEffect transition="out" filter="fade">
                                      <p:cBhvr>
                                        <p:cTn id="350" dur="2000"/>
                                        <p:tgtEl>
                                          <p:spTgt spid="105570"/>
                                        </p:tgtEl>
                                      </p:cBhvr>
                                    </p:animEffect>
                                    <p:set>
                                      <p:cBhvr>
                                        <p:cTn id="351" dur="1" fill="hold">
                                          <p:stCondLst>
                                            <p:cond delay="1999"/>
                                          </p:stCondLst>
                                        </p:cTn>
                                        <p:tgtEl>
                                          <p:spTgt spid="105570"/>
                                        </p:tgtEl>
                                        <p:attrNameLst>
                                          <p:attrName>style.visibility</p:attrName>
                                        </p:attrNameLst>
                                      </p:cBhvr>
                                      <p:to>
                                        <p:strVal val="hidden"/>
                                      </p:to>
                                    </p:set>
                                  </p:childTnLst>
                                </p:cTn>
                              </p:par>
                              <p:par>
                                <p:cTn id="352" presetID="10" presetClass="exit" presetSubtype="0" fill="hold" nodeType="withEffect">
                                  <p:stCondLst>
                                    <p:cond delay="0"/>
                                  </p:stCondLst>
                                  <p:childTnLst>
                                    <p:animEffect transition="out" filter="fade">
                                      <p:cBhvr>
                                        <p:cTn id="353" dur="2000"/>
                                        <p:tgtEl>
                                          <p:spTgt spid="105571"/>
                                        </p:tgtEl>
                                      </p:cBhvr>
                                    </p:animEffect>
                                    <p:set>
                                      <p:cBhvr>
                                        <p:cTn id="354" dur="1" fill="hold">
                                          <p:stCondLst>
                                            <p:cond delay="1999"/>
                                          </p:stCondLst>
                                        </p:cTn>
                                        <p:tgtEl>
                                          <p:spTgt spid="105571"/>
                                        </p:tgtEl>
                                        <p:attrNameLst>
                                          <p:attrName>style.visibility</p:attrName>
                                        </p:attrNameLst>
                                      </p:cBhvr>
                                      <p:to>
                                        <p:strVal val="hidden"/>
                                      </p:to>
                                    </p:set>
                                  </p:childTnLst>
                                </p:cTn>
                              </p:par>
                              <p:par>
                                <p:cTn id="355" presetID="10" presetClass="exit" presetSubtype="0" fill="hold" nodeType="withEffect">
                                  <p:stCondLst>
                                    <p:cond delay="0"/>
                                  </p:stCondLst>
                                  <p:childTnLst>
                                    <p:animEffect transition="out" filter="fade">
                                      <p:cBhvr>
                                        <p:cTn id="356" dur="2000"/>
                                        <p:tgtEl>
                                          <p:spTgt spid="105572"/>
                                        </p:tgtEl>
                                      </p:cBhvr>
                                    </p:animEffect>
                                    <p:set>
                                      <p:cBhvr>
                                        <p:cTn id="357" dur="1" fill="hold">
                                          <p:stCondLst>
                                            <p:cond delay="1999"/>
                                          </p:stCondLst>
                                        </p:cTn>
                                        <p:tgtEl>
                                          <p:spTgt spid="105572"/>
                                        </p:tgtEl>
                                        <p:attrNameLst>
                                          <p:attrName>style.visibility</p:attrName>
                                        </p:attrNameLst>
                                      </p:cBhvr>
                                      <p:to>
                                        <p:strVal val="hidden"/>
                                      </p:to>
                                    </p:set>
                                  </p:childTnLst>
                                </p:cTn>
                              </p:par>
                              <p:par>
                                <p:cTn id="358" presetID="10" presetClass="exit" presetSubtype="0" fill="hold" nodeType="withEffect">
                                  <p:stCondLst>
                                    <p:cond delay="0"/>
                                  </p:stCondLst>
                                  <p:childTnLst>
                                    <p:animEffect transition="out" filter="fade">
                                      <p:cBhvr>
                                        <p:cTn id="359" dur="2000"/>
                                        <p:tgtEl>
                                          <p:spTgt spid="105573"/>
                                        </p:tgtEl>
                                      </p:cBhvr>
                                    </p:animEffect>
                                    <p:set>
                                      <p:cBhvr>
                                        <p:cTn id="360" dur="1" fill="hold">
                                          <p:stCondLst>
                                            <p:cond delay="1999"/>
                                          </p:stCondLst>
                                        </p:cTn>
                                        <p:tgtEl>
                                          <p:spTgt spid="105573"/>
                                        </p:tgtEl>
                                        <p:attrNameLst>
                                          <p:attrName>style.visibility</p:attrName>
                                        </p:attrNameLst>
                                      </p:cBhvr>
                                      <p:to>
                                        <p:strVal val="hidden"/>
                                      </p:to>
                                    </p:set>
                                  </p:childTnLst>
                                </p:cTn>
                              </p:par>
                              <p:par>
                                <p:cTn id="361" presetID="10" presetClass="exit" presetSubtype="0" fill="hold" nodeType="withEffect">
                                  <p:stCondLst>
                                    <p:cond delay="0"/>
                                  </p:stCondLst>
                                  <p:childTnLst>
                                    <p:animEffect transition="out" filter="fade">
                                      <p:cBhvr>
                                        <p:cTn id="362" dur="2000"/>
                                        <p:tgtEl>
                                          <p:spTgt spid="105574"/>
                                        </p:tgtEl>
                                      </p:cBhvr>
                                    </p:animEffect>
                                    <p:set>
                                      <p:cBhvr>
                                        <p:cTn id="363" dur="1" fill="hold">
                                          <p:stCondLst>
                                            <p:cond delay="1999"/>
                                          </p:stCondLst>
                                        </p:cTn>
                                        <p:tgtEl>
                                          <p:spTgt spid="105574"/>
                                        </p:tgtEl>
                                        <p:attrNameLst>
                                          <p:attrName>style.visibility</p:attrName>
                                        </p:attrNameLst>
                                      </p:cBhvr>
                                      <p:to>
                                        <p:strVal val="hidden"/>
                                      </p:to>
                                    </p:set>
                                  </p:childTnLst>
                                </p:cTn>
                              </p:par>
                              <p:par>
                                <p:cTn id="364" presetID="10" presetClass="exit" presetSubtype="0" fill="hold" nodeType="withEffect">
                                  <p:stCondLst>
                                    <p:cond delay="0"/>
                                  </p:stCondLst>
                                  <p:childTnLst>
                                    <p:animEffect transition="out" filter="fade">
                                      <p:cBhvr>
                                        <p:cTn id="365" dur="2000"/>
                                        <p:tgtEl>
                                          <p:spTgt spid="105575"/>
                                        </p:tgtEl>
                                      </p:cBhvr>
                                    </p:animEffect>
                                    <p:set>
                                      <p:cBhvr>
                                        <p:cTn id="366" dur="1" fill="hold">
                                          <p:stCondLst>
                                            <p:cond delay="1999"/>
                                          </p:stCondLst>
                                        </p:cTn>
                                        <p:tgtEl>
                                          <p:spTgt spid="105575"/>
                                        </p:tgtEl>
                                        <p:attrNameLst>
                                          <p:attrName>style.visibility</p:attrName>
                                        </p:attrNameLst>
                                      </p:cBhvr>
                                      <p:to>
                                        <p:strVal val="hidden"/>
                                      </p:to>
                                    </p:set>
                                  </p:childTnLst>
                                </p:cTn>
                              </p:par>
                              <p:par>
                                <p:cTn id="367" presetID="10" presetClass="exit" presetSubtype="0" fill="hold" nodeType="withEffect">
                                  <p:stCondLst>
                                    <p:cond delay="0"/>
                                  </p:stCondLst>
                                  <p:childTnLst>
                                    <p:animEffect transition="out" filter="fade">
                                      <p:cBhvr>
                                        <p:cTn id="368" dur="2000"/>
                                        <p:tgtEl>
                                          <p:spTgt spid="105576"/>
                                        </p:tgtEl>
                                      </p:cBhvr>
                                    </p:animEffect>
                                    <p:set>
                                      <p:cBhvr>
                                        <p:cTn id="369" dur="1" fill="hold">
                                          <p:stCondLst>
                                            <p:cond delay="1999"/>
                                          </p:stCondLst>
                                        </p:cTn>
                                        <p:tgtEl>
                                          <p:spTgt spid="105576"/>
                                        </p:tgtEl>
                                        <p:attrNameLst>
                                          <p:attrName>style.visibility</p:attrName>
                                        </p:attrNameLst>
                                      </p:cBhvr>
                                      <p:to>
                                        <p:strVal val="hidden"/>
                                      </p:to>
                                    </p:set>
                                  </p:childTnLst>
                                </p:cTn>
                              </p:par>
                              <p:par>
                                <p:cTn id="370" presetID="10" presetClass="exit" presetSubtype="0" fill="hold" nodeType="withEffect">
                                  <p:stCondLst>
                                    <p:cond delay="0"/>
                                  </p:stCondLst>
                                  <p:childTnLst>
                                    <p:animEffect transition="out" filter="fade">
                                      <p:cBhvr>
                                        <p:cTn id="371" dur="2000"/>
                                        <p:tgtEl>
                                          <p:spTgt spid="105577"/>
                                        </p:tgtEl>
                                      </p:cBhvr>
                                    </p:animEffect>
                                    <p:set>
                                      <p:cBhvr>
                                        <p:cTn id="372" dur="1" fill="hold">
                                          <p:stCondLst>
                                            <p:cond delay="1999"/>
                                          </p:stCondLst>
                                        </p:cTn>
                                        <p:tgtEl>
                                          <p:spTgt spid="105577"/>
                                        </p:tgtEl>
                                        <p:attrNameLst>
                                          <p:attrName>style.visibility</p:attrName>
                                        </p:attrNameLst>
                                      </p:cBhvr>
                                      <p:to>
                                        <p:strVal val="hidden"/>
                                      </p:to>
                                    </p:set>
                                  </p:childTnLst>
                                </p:cTn>
                              </p:par>
                              <p:par>
                                <p:cTn id="373" presetID="10" presetClass="exit" presetSubtype="0" fill="hold" nodeType="withEffect">
                                  <p:stCondLst>
                                    <p:cond delay="0"/>
                                  </p:stCondLst>
                                  <p:childTnLst>
                                    <p:animEffect transition="out" filter="fade">
                                      <p:cBhvr>
                                        <p:cTn id="374" dur="2000"/>
                                        <p:tgtEl>
                                          <p:spTgt spid="105578"/>
                                        </p:tgtEl>
                                      </p:cBhvr>
                                    </p:animEffect>
                                    <p:set>
                                      <p:cBhvr>
                                        <p:cTn id="375" dur="1" fill="hold">
                                          <p:stCondLst>
                                            <p:cond delay="1999"/>
                                          </p:stCondLst>
                                        </p:cTn>
                                        <p:tgtEl>
                                          <p:spTgt spid="105578"/>
                                        </p:tgtEl>
                                        <p:attrNameLst>
                                          <p:attrName>style.visibility</p:attrName>
                                        </p:attrNameLst>
                                      </p:cBhvr>
                                      <p:to>
                                        <p:strVal val="hidden"/>
                                      </p:to>
                                    </p:set>
                                  </p:childTnLst>
                                </p:cTn>
                              </p:par>
                              <p:par>
                                <p:cTn id="376" presetID="10" presetClass="exit" presetSubtype="0" fill="hold" nodeType="withEffect">
                                  <p:stCondLst>
                                    <p:cond delay="0"/>
                                  </p:stCondLst>
                                  <p:childTnLst>
                                    <p:animEffect transition="out" filter="fade">
                                      <p:cBhvr>
                                        <p:cTn id="377" dur="2000"/>
                                        <p:tgtEl>
                                          <p:spTgt spid="105579"/>
                                        </p:tgtEl>
                                      </p:cBhvr>
                                    </p:animEffect>
                                    <p:set>
                                      <p:cBhvr>
                                        <p:cTn id="378" dur="1" fill="hold">
                                          <p:stCondLst>
                                            <p:cond delay="1999"/>
                                          </p:stCondLst>
                                        </p:cTn>
                                        <p:tgtEl>
                                          <p:spTgt spid="105579"/>
                                        </p:tgtEl>
                                        <p:attrNameLst>
                                          <p:attrName>style.visibility</p:attrName>
                                        </p:attrNameLst>
                                      </p:cBhvr>
                                      <p:to>
                                        <p:strVal val="hidden"/>
                                      </p:to>
                                    </p:set>
                                  </p:childTnLst>
                                </p:cTn>
                              </p:par>
                              <p:par>
                                <p:cTn id="379" presetID="10" presetClass="exit" presetSubtype="0" fill="hold" nodeType="withEffect">
                                  <p:stCondLst>
                                    <p:cond delay="0"/>
                                  </p:stCondLst>
                                  <p:childTnLst>
                                    <p:animEffect transition="out" filter="fade">
                                      <p:cBhvr>
                                        <p:cTn id="380" dur="2000"/>
                                        <p:tgtEl>
                                          <p:spTgt spid="105580"/>
                                        </p:tgtEl>
                                      </p:cBhvr>
                                    </p:animEffect>
                                    <p:set>
                                      <p:cBhvr>
                                        <p:cTn id="381" dur="1" fill="hold">
                                          <p:stCondLst>
                                            <p:cond delay="1999"/>
                                          </p:stCondLst>
                                        </p:cTn>
                                        <p:tgtEl>
                                          <p:spTgt spid="105580"/>
                                        </p:tgtEl>
                                        <p:attrNameLst>
                                          <p:attrName>style.visibility</p:attrName>
                                        </p:attrNameLst>
                                      </p:cBhvr>
                                      <p:to>
                                        <p:strVal val="hidden"/>
                                      </p:to>
                                    </p:set>
                                  </p:childTnLst>
                                </p:cTn>
                              </p:par>
                              <p:par>
                                <p:cTn id="382" presetID="10" presetClass="exit" presetSubtype="0" fill="hold" nodeType="withEffect">
                                  <p:stCondLst>
                                    <p:cond delay="0"/>
                                  </p:stCondLst>
                                  <p:childTnLst>
                                    <p:animEffect transition="out" filter="fade">
                                      <p:cBhvr>
                                        <p:cTn id="383" dur="2000"/>
                                        <p:tgtEl>
                                          <p:spTgt spid="105581"/>
                                        </p:tgtEl>
                                      </p:cBhvr>
                                    </p:animEffect>
                                    <p:set>
                                      <p:cBhvr>
                                        <p:cTn id="384" dur="1" fill="hold">
                                          <p:stCondLst>
                                            <p:cond delay="1999"/>
                                          </p:stCondLst>
                                        </p:cTn>
                                        <p:tgtEl>
                                          <p:spTgt spid="105581"/>
                                        </p:tgtEl>
                                        <p:attrNameLst>
                                          <p:attrName>style.visibility</p:attrName>
                                        </p:attrNameLst>
                                      </p:cBhvr>
                                      <p:to>
                                        <p:strVal val="hidden"/>
                                      </p:to>
                                    </p:set>
                                  </p:childTnLst>
                                </p:cTn>
                              </p:par>
                              <p:par>
                                <p:cTn id="385" presetID="10" presetClass="exit" presetSubtype="0" fill="hold" nodeType="withEffect">
                                  <p:stCondLst>
                                    <p:cond delay="0"/>
                                  </p:stCondLst>
                                  <p:childTnLst>
                                    <p:animEffect transition="out" filter="fade">
                                      <p:cBhvr>
                                        <p:cTn id="386" dur="2000"/>
                                        <p:tgtEl>
                                          <p:spTgt spid="105582"/>
                                        </p:tgtEl>
                                      </p:cBhvr>
                                    </p:animEffect>
                                    <p:set>
                                      <p:cBhvr>
                                        <p:cTn id="387" dur="1" fill="hold">
                                          <p:stCondLst>
                                            <p:cond delay="1999"/>
                                          </p:stCondLst>
                                        </p:cTn>
                                        <p:tgtEl>
                                          <p:spTgt spid="105582"/>
                                        </p:tgtEl>
                                        <p:attrNameLst>
                                          <p:attrName>style.visibility</p:attrName>
                                        </p:attrNameLst>
                                      </p:cBhvr>
                                      <p:to>
                                        <p:strVal val="hidden"/>
                                      </p:to>
                                    </p:set>
                                  </p:childTnLst>
                                </p:cTn>
                              </p:par>
                              <p:par>
                                <p:cTn id="388" presetID="10" presetClass="exit" presetSubtype="0" fill="hold" nodeType="withEffect">
                                  <p:stCondLst>
                                    <p:cond delay="0"/>
                                  </p:stCondLst>
                                  <p:childTnLst>
                                    <p:animEffect transition="out" filter="fade">
                                      <p:cBhvr>
                                        <p:cTn id="389" dur="2000"/>
                                        <p:tgtEl>
                                          <p:spTgt spid="105583"/>
                                        </p:tgtEl>
                                      </p:cBhvr>
                                    </p:animEffect>
                                    <p:set>
                                      <p:cBhvr>
                                        <p:cTn id="390" dur="1" fill="hold">
                                          <p:stCondLst>
                                            <p:cond delay="1999"/>
                                          </p:stCondLst>
                                        </p:cTn>
                                        <p:tgtEl>
                                          <p:spTgt spid="105583"/>
                                        </p:tgtEl>
                                        <p:attrNameLst>
                                          <p:attrName>style.visibility</p:attrName>
                                        </p:attrNameLst>
                                      </p:cBhvr>
                                      <p:to>
                                        <p:strVal val="hidden"/>
                                      </p:to>
                                    </p:set>
                                  </p:childTnLst>
                                </p:cTn>
                              </p:par>
                              <p:par>
                                <p:cTn id="391" presetID="10" presetClass="exit" presetSubtype="0" fill="hold" nodeType="withEffect">
                                  <p:stCondLst>
                                    <p:cond delay="0"/>
                                  </p:stCondLst>
                                  <p:childTnLst>
                                    <p:animEffect transition="out" filter="fade">
                                      <p:cBhvr>
                                        <p:cTn id="392" dur="2000"/>
                                        <p:tgtEl>
                                          <p:spTgt spid="105584"/>
                                        </p:tgtEl>
                                      </p:cBhvr>
                                    </p:animEffect>
                                    <p:set>
                                      <p:cBhvr>
                                        <p:cTn id="393" dur="1" fill="hold">
                                          <p:stCondLst>
                                            <p:cond delay="1999"/>
                                          </p:stCondLst>
                                        </p:cTn>
                                        <p:tgtEl>
                                          <p:spTgt spid="105584"/>
                                        </p:tgtEl>
                                        <p:attrNameLst>
                                          <p:attrName>style.visibility</p:attrName>
                                        </p:attrNameLst>
                                      </p:cBhvr>
                                      <p:to>
                                        <p:strVal val="hidden"/>
                                      </p:to>
                                    </p:set>
                                  </p:childTnLst>
                                </p:cTn>
                              </p:par>
                              <p:par>
                                <p:cTn id="394" presetID="10" presetClass="exit" presetSubtype="0" fill="hold" nodeType="withEffect">
                                  <p:stCondLst>
                                    <p:cond delay="0"/>
                                  </p:stCondLst>
                                  <p:childTnLst>
                                    <p:animEffect transition="out" filter="fade">
                                      <p:cBhvr>
                                        <p:cTn id="395" dur="2000"/>
                                        <p:tgtEl>
                                          <p:spTgt spid="105585"/>
                                        </p:tgtEl>
                                      </p:cBhvr>
                                    </p:animEffect>
                                    <p:set>
                                      <p:cBhvr>
                                        <p:cTn id="396" dur="1" fill="hold">
                                          <p:stCondLst>
                                            <p:cond delay="1999"/>
                                          </p:stCondLst>
                                        </p:cTn>
                                        <p:tgtEl>
                                          <p:spTgt spid="105585"/>
                                        </p:tgtEl>
                                        <p:attrNameLst>
                                          <p:attrName>style.visibility</p:attrName>
                                        </p:attrNameLst>
                                      </p:cBhvr>
                                      <p:to>
                                        <p:strVal val="hidden"/>
                                      </p:to>
                                    </p:set>
                                  </p:childTnLst>
                                </p:cTn>
                              </p:par>
                              <p:par>
                                <p:cTn id="397" presetID="10" presetClass="exit" presetSubtype="0" fill="hold" nodeType="withEffect">
                                  <p:stCondLst>
                                    <p:cond delay="0"/>
                                  </p:stCondLst>
                                  <p:childTnLst>
                                    <p:animEffect transition="out" filter="fade">
                                      <p:cBhvr>
                                        <p:cTn id="398" dur="2000"/>
                                        <p:tgtEl>
                                          <p:spTgt spid="105586"/>
                                        </p:tgtEl>
                                      </p:cBhvr>
                                    </p:animEffect>
                                    <p:set>
                                      <p:cBhvr>
                                        <p:cTn id="399" dur="1" fill="hold">
                                          <p:stCondLst>
                                            <p:cond delay="1999"/>
                                          </p:stCondLst>
                                        </p:cTn>
                                        <p:tgtEl>
                                          <p:spTgt spid="105586"/>
                                        </p:tgtEl>
                                        <p:attrNameLst>
                                          <p:attrName>style.visibility</p:attrName>
                                        </p:attrNameLst>
                                      </p:cBhvr>
                                      <p:to>
                                        <p:strVal val="hidden"/>
                                      </p:to>
                                    </p:set>
                                  </p:childTnLst>
                                </p:cTn>
                              </p:par>
                              <p:par>
                                <p:cTn id="400" presetID="10" presetClass="exit" presetSubtype="0" fill="hold" nodeType="withEffect">
                                  <p:stCondLst>
                                    <p:cond delay="0"/>
                                  </p:stCondLst>
                                  <p:childTnLst>
                                    <p:animEffect transition="out" filter="fade">
                                      <p:cBhvr>
                                        <p:cTn id="401" dur="2000"/>
                                        <p:tgtEl>
                                          <p:spTgt spid="105587"/>
                                        </p:tgtEl>
                                      </p:cBhvr>
                                    </p:animEffect>
                                    <p:set>
                                      <p:cBhvr>
                                        <p:cTn id="402" dur="1" fill="hold">
                                          <p:stCondLst>
                                            <p:cond delay="1999"/>
                                          </p:stCondLst>
                                        </p:cTn>
                                        <p:tgtEl>
                                          <p:spTgt spid="105587"/>
                                        </p:tgtEl>
                                        <p:attrNameLst>
                                          <p:attrName>style.visibility</p:attrName>
                                        </p:attrNameLst>
                                      </p:cBhvr>
                                      <p:to>
                                        <p:strVal val="hidden"/>
                                      </p:to>
                                    </p:set>
                                  </p:childTnLst>
                                </p:cTn>
                              </p:par>
                              <p:par>
                                <p:cTn id="403" presetID="10" presetClass="exit" presetSubtype="0" fill="hold" nodeType="withEffect">
                                  <p:stCondLst>
                                    <p:cond delay="0"/>
                                  </p:stCondLst>
                                  <p:childTnLst>
                                    <p:animEffect transition="out" filter="fade">
                                      <p:cBhvr>
                                        <p:cTn id="404" dur="2000"/>
                                        <p:tgtEl>
                                          <p:spTgt spid="105588"/>
                                        </p:tgtEl>
                                      </p:cBhvr>
                                    </p:animEffect>
                                    <p:set>
                                      <p:cBhvr>
                                        <p:cTn id="405" dur="1" fill="hold">
                                          <p:stCondLst>
                                            <p:cond delay="1999"/>
                                          </p:stCondLst>
                                        </p:cTn>
                                        <p:tgtEl>
                                          <p:spTgt spid="105588"/>
                                        </p:tgtEl>
                                        <p:attrNameLst>
                                          <p:attrName>style.visibility</p:attrName>
                                        </p:attrNameLst>
                                      </p:cBhvr>
                                      <p:to>
                                        <p:strVal val="hidden"/>
                                      </p:to>
                                    </p:set>
                                  </p:childTnLst>
                                </p:cTn>
                              </p:par>
                              <p:par>
                                <p:cTn id="406" presetID="10" presetClass="exit" presetSubtype="0" fill="hold" nodeType="withEffect">
                                  <p:stCondLst>
                                    <p:cond delay="0"/>
                                  </p:stCondLst>
                                  <p:childTnLst>
                                    <p:animEffect transition="out" filter="fade">
                                      <p:cBhvr>
                                        <p:cTn id="407" dur="2000"/>
                                        <p:tgtEl>
                                          <p:spTgt spid="105589"/>
                                        </p:tgtEl>
                                      </p:cBhvr>
                                    </p:animEffect>
                                    <p:set>
                                      <p:cBhvr>
                                        <p:cTn id="408" dur="1" fill="hold">
                                          <p:stCondLst>
                                            <p:cond delay="1999"/>
                                          </p:stCondLst>
                                        </p:cTn>
                                        <p:tgtEl>
                                          <p:spTgt spid="105589"/>
                                        </p:tgtEl>
                                        <p:attrNameLst>
                                          <p:attrName>style.visibility</p:attrName>
                                        </p:attrNameLst>
                                      </p:cBhvr>
                                      <p:to>
                                        <p:strVal val="hidden"/>
                                      </p:to>
                                    </p:set>
                                  </p:childTnLst>
                                </p:cTn>
                              </p:par>
                              <p:par>
                                <p:cTn id="409" presetID="10" presetClass="exit" presetSubtype="0" fill="hold" nodeType="withEffect">
                                  <p:stCondLst>
                                    <p:cond delay="0"/>
                                  </p:stCondLst>
                                  <p:childTnLst>
                                    <p:animEffect transition="out" filter="fade">
                                      <p:cBhvr>
                                        <p:cTn id="410" dur="2000"/>
                                        <p:tgtEl>
                                          <p:spTgt spid="105590"/>
                                        </p:tgtEl>
                                      </p:cBhvr>
                                    </p:animEffect>
                                    <p:set>
                                      <p:cBhvr>
                                        <p:cTn id="411" dur="1" fill="hold">
                                          <p:stCondLst>
                                            <p:cond delay="1999"/>
                                          </p:stCondLst>
                                        </p:cTn>
                                        <p:tgtEl>
                                          <p:spTgt spid="105590"/>
                                        </p:tgtEl>
                                        <p:attrNameLst>
                                          <p:attrName>style.visibility</p:attrName>
                                        </p:attrNameLst>
                                      </p:cBhvr>
                                      <p:to>
                                        <p:strVal val="hidden"/>
                                      </p:to>
                                    </p:set>
                                  </p:childTnLst>
                                </p:cTn>
                              </p:par>
                              <p:par>
                                <p:cTn id="412" presetID="10" presetClass="exit" presetSubtype="0" fill="hold" nodeType="withEffect">
                                  <p:stCondLst>
                                    <p:cond delay="0"/>
                                  </p:stCondLst>
                                  <p:childTnLst>
                                    <p:animEffect transition="out" filter="fade">
                                      <p:cBhvr>
                                        <p:cTn id="413" dur="2000"/>
                                        <p:tgtEl>
                                          <p:spTgt spid="105591"/>
                                        </p:tgtEl>
                                      </p:cBhvr>
                                    </p:animEffect>
                                    <p:set>
                                      <p:cBhvr>
                                        <p:cTn id="414" dur="1" fill="hold">
                                          <p:stCondLst>
                                            <p:cond delay="1999"/>
                                          </p:stCondLst>
                                        </p:cTn>
                                        <p:tgtEl>
                                          <p:spTgt spid="105591"/>
                                        </p:tgtEl>
                                        <p:attrNameLst>
                                          <p:attrName>style.visibility</p:attrName>
                                        </p:attrNameLst>
                                      </p:cBhvr>
                                      <p:to>
                                        <p:strVal val="hidden"/>
                                      </p:to>
                                    </p:set>
                                  </p:childTnLst>
                                </p:cTn>
                              </p:par>
                              <p:par>
                                <p:cTn id="415" presetID="10" presetClass="exit" presetSubtype="0" fill="hold" nodeType="withEffect">
                                  <p:stCondLst>
                                    <p:cond delay="0"/>
                                  </p:stCondLst>
                                  <p:childTnLst>
                                    <p:animEffect transition="out" filter="fade">
                                      <p:cBhvr>
                                        <p:cTn id="416" dur="2000"/>
                                        <p:tgtEl>
                                          <p:spTgt spid="105592"/>
                                        </p:tgtEl>
                                      </p:cBhvr>
                                    </p:animEffect>
                                    <p:set>
                                      <p:cBhvr>
                                        <p:cTn id="417" dur="1" fill="hold">
                                          <p:stCondLst>
                                            <p:cond delay="1999"/>
                                          </p:stCondLst>
                                        </p:cTn>
                                        <p:tgtEl>
                                          <p:spTgt spid="105592"/>
                                        </p:tgtEl>
                                        <p:attrNameLst>
                                          <p:attrName>style.visibility</p:attrName>
                                        </p:attrNameLst>
                                      </p:cBhvr>
                                      <p:to>
                                        <p:strVal val="hidden"/>
                                      </p:to>
                                    </p:set>
                                  </p:childTnLst>
                                </p:cTn>
                              </p:par>
                              <p:par>
                                <p:cTn id="418" presetID="10" presetClass="exit" presetSubtype="0" fill="hold" nodeType="withEffect">
                                  <p:stCondLst>
                                    <p:cond delay="0"/>
                                  </p:stCondLst>
                                  <p:childTnLst>
                                    <p:animEffect transition="out" filter="fade">
                                      <p:cBhvr>
                                        <p:cTn id="419" dur="2000"/>
                                        <p:tgtEl>
                                          <p:spTgt spid="105593"/>
                                        </p:tgtEl>
                                      </p:cBhvr>
                                    </p:animEffect>
                                    <p:set>
                                      <p:cBhvr>
                                        <p:cTn id="420" dur="1" fill="hold">
                                          <p:stCondLst>
                                            <p:cond delay="1999"/>
                                          </p:stCondLst>
                                        </p:cTn>
                                        <p:tgtEl>
                                          <p:spTgt spid="105593"/>
                                        </p:tgtEl>
                                        <p:attrNameLst>
                                          <p:attrName>style.visibility</p:attrName>
                                        </p:attrNameLst>
                                      </p:cBhvr>
                                      <p:to>
                                        <p:strVal val="hidden"/>
                                      </p:to>
                                    </p:set>
                                  </p:childTnLst>
                                </p:cTn>
                              </p:par>
                              <p:par>
                                <p:cTn id="421" presetID="10" presetClass="exit" presetSubtype="0" fill="hold" nodeType="withEffect">
                                  <p:stCondLst>
                                    <p:cond delay="0"/>
                                  </p:stCondLst>
                                  <p:childTnLst>
                                    <p:animEffect transition="out" filter="fade">
                                      <p:cBhvr>
                                        <p:cTn id="422" dur="2000"/>
                                        <p:tgtEl>
                                          <p:spTgt spid="105594"/>
                                        </p:tgtEl>
                                      </p:cBhvr>
                                    </p:animEffect>
                                    <p:set>
                                      <p:cBhvr>
                                        <p:cTn id="423" dur="1" fill="hold">
                                          <p:stCondLst>
                                            <p:cond delay="1999"/>
                                          </p:stCondLst>
                                        </p:cTn>
                                        <p:tgtEl>
                                          <p:spTgt spid="105594"/>
                                        </p:tgtEl>
                                        <p:attrNameLst>
                                          <p:attrName>style.visibility</p:attrName>
                                        </p:attrNameLst>
                                      </p:cBhvr>
                                      <p:to>
                                        <p:strVal val="hidden"/>
                                      </p:to>
                                    </p:set>
                                  </p:childTnLst>
                                </p:cTn>
                              </p:par>
                              <p:par>
                                <p:cTn id="424" presetID="10" presetClass="exit" presetSubtype="0" fill="hold" nodeType="withEffect">
                                  <p:stCondLst>
                                    <p:cond delay="0"/>
                                  </p:stCondLst>
                                  <p:childTnLst>
                                    <p:animEffect transition="out" filter="fade">
                                      <p:cBhvr>
                                        <p:cTn id="425" dur="2000"/>
                                        <p:tgtEl>
                                          <p:spTgt spid="105595"/>
                                        </p:tgtEl>
                                      </p:cBhvr>
                                    </p:animEffect>
                                    <p:set>
                                      <p:cBhvr>
                                        <p:cTn id="426" dur="1" fill="hold">
                                          <p:stCondLst>
                                            <p:cond delay="1999"/>
                                          </p:stCondLst>
                                        </p:cTn>
                                        <p:tgtEl>
                                          <p:spTgt spid="105595"/>
                                        </p:tgtEl>
                                        <p:attrNameLst>
                                          <p:attrName>style.visibility</p:attrName>
                                        </p:attrNameLst>
                                      </p:cBhvr>
                                      <p:to>
                                        <p:strVal val="hidden"/>
                                      </p:to>
                                    </p:set>
                                  </p:childTnLst>
                                </p:cTn>
                              </p:par>
                              <p:par>
                                <p:cTn id="427" presetID="10" presetClass="exit" presetSubtype="0" fill="hold" nodeType="withEffect">
                                  <p:stCondLst>
                                    <p:cond delay="0"/>
                                  </p:stCondLst>
                                  <p:childTnLst>
                                    <p:animEffect transition="out" filter="fade">
                                      <p:cBhvr>
                                        <p:cTn id="428" dur="2000"/>
                                        <p:tgtEl>
                                          <p:spTgt spid="105596"/>
                                        </p:tgtEl>
                                      </p:cBhvr>
                                    </p:animEffect>
                                    <p:set>
                                      <p:cBhvr>
                                        <p:cTn id="429" dur="1" fill="hold">
                                          <p:stCondLst>
                                            <p:cond delay="1999"/>
                                          </p:stCondLst>
                                        </p:cTn>
                                        <p:tgtEl>
                                          <p:spTgt spid="105596"/>
                                        </p:tgtEl>
                                        <p:attrNameLst>
                                          <p:attrName>style.visibility</p:attrName>
                                        </p:attrNameLst>
                                      </p:cBhvr>
                                      <p:to>
                                        <p:strVal val="hidden"/>
                                      </p:to>
                                    </p:set>
                                  </p:childTnLst>
                                </p:cTn>
                              </p:par>
                              <p:par>
                                <p:cTn id="430" presetID="10" presetClass="exit" presetSubtype="0" fill="hold" nodeType="withEffect">
                                  <p:stCondLst>
                                    <p:cond delay="0"/>
                                  </p:stCondLst>
                                  <p:childTnLst>
                                    <p:animEffect transition="out" filter="fade">
                                      <p:cBhvr>
                                        <p:cTn id="431" dur="2000"/>
                                        <p:tgtEl>
                                          <p:spTgt spid="105597"/>
                                        </p:tgtEl>
                                      </p:cBhvr>
                                    </p:animEffect>
                                    <p:set>
                                      <p:cBhvr>
                                        <p:cTn id="432" dur="1" fill="hold">
                                          <p:stCondLst>
                                            <p:cond delay="1999"/>
                                          </p:stCondLst>
                                        </p:cTn>
                                        <p:tgtEl>
                                          <p:spTgt spid="105597"/>
                                        </p:tgtEl>
                                        <p:attrNameLst>
                                          <p:attrName>style.visibility</p:attrName>
                                        </p:attrNameLst>
                                      </p:cBhvr>
                                      <p:to>
                                        <p:strVal val="hidden"/>
                                      </p:to>
                                    </p:set>
                                  </p:childTnLst>
                                </p:cTn>
                              </p:par>
                              <p:par>
                                <p:cTn id="433" presetID="10" presetClass="exit" presetSubtype="0" fill="hold" nodeType="withEffect">
                                  <p:stCondLst>
                                    <p:cond delay="0"/>
                                  </p:stCondLst>
                                  <p:childTnLst>
                                    <p:animEffect transition="out" filter="fade">
                                      <p:cBhvr>
                                        <p:cTn id="434" dur="2000"/>
                                        <p:tgtEl>
                                          <p:spTgt spid="105598"/>
                                        </p:tgtEl>
                                      </p:cBhvr>
                                    </p:animEffect>
                                    <p:set>
                                      <p:cBhvr>
                                        <p:cTn id="435" dur="1" fill="hold">
                                          <p:stCondLst>
                                            <p:cond delay="1999"/>
                                          </p:stCondLst>
                                        </p:cTn>
                                        <p:tgtEl>
                                          <p:spTgt spid="105598"/>
                                        </p:tgtEl>
                                        <p:attrNameLst>
                                          <p:attrName>style.visibility</p:attrName>
                                        </p:attrNameLst>
                                      </p:cBhvr>
                                      <p:to>
                                        <p:strVal val="hidden"/>
                                      </p:to>
                                    </p:set>
                                  </p:childTnLst>
                                </p:cTn>
                              </p:par>
                              <p:par>
                                <p:cTn id="436" presetID="10" presetClass="exit" presetSubtype="0" fill="hold" nodeType="withEffect">
                                  <p:stCondLst>
                                    <p:cond delay="0"/>
                                  </p:stCondLst>
                                  <p:childTnLst>
                                    <p:animEffect transition="out" filter="fade">
                                      <p:cBhvr>
                                        <p:cTn id="437" dur="2000"/>
                                        <p:tgtEl>
                                          <p:spTgt spid="105599"/>
                                        </p:tgtEl>
                                      </p:cBhvr>
                                    </p:animEffect>
                                    <p:set>
                                      <p:cBhvr>
                                        <p:cTn id="438" dur="1" fill="hold">
                                          <p:stCondLst>
                                            <p:cond delay="1999"/>
                                          </p:stCondLst>
                                        </p:cTn>
                                        <p:tgtEl>
                                          <p:spTgt spid="105599"/>
                                        </p:tgtEl>
                                        <p:attrNameLst>
                                          <p:attrName>style.visibility</p:attrName>
                                        </p:attrNameLst>
                                      </p:cBhvr>
                                      <p:to>
                                        <p:strVal val="hidden"/>
                                      </p:to>
                                    </p:set>
                                  </p:childTnLst>
                                </p:cTn>
                              </p:par>
                              <p:par>
                                <p:cTn id="439" presetID="10" presetClass="exit" presetSubtype="0" fill="hold" nodeType="withEffect">
                                  <p:stCondLst>
                                    <p:cond delay="0"/>
                                  </p:stCondLst>
                                  <p:childTnLst>
                                    <p:animEffect transition="out" filter="fade">
                                      <p:cBhvr>
                                        <p:cTn id="440" dur="2000"/>
                                        <p:tgtEl>
                                          <p:spTgt spid="105600"/>
                                        </p:tgtEl>
                                      </p:cBhvr>
                                    </p:animEffect>
                                    <p:set>
                                      <p:cBhvr>
                                        <p:cTn id="441" dur="1" fill="hold">
                                          <p:stCondLst>
                                            <p:cond delay="1999"/>
                                          </p:stCondLst>
                                        </p:cTn>
                                        <p:tgtEl>
                                          <p:spTgt spid="105600"/>
                                        </p:tgtEl>
                                        <p:attrNameLst>
                                          <p:attrName>style.visibility</p:attrName>
                                        </p:attrNameLst>
                                      </p:cBhvr>
                                      <p:to>
                                        <p:strVal val="hidden"/>
                                      </p:to>
                                    </p:set>
                                  </p:childTnLst>
                                </p:cTn>
                              </p:par>
                              <p:par>
                                <p:cTn id="442" presetID="10" presetClass="exit" presetSubtype="0" fill="hold" nodeType="withEffect">
                                  <p:stCondLst>
                                    <p:cond delay="0"/>
                                  </p:stCondLst>
                                  <p:childTnLst>
                                    <p:animEffect transition="out" filter="fade">
                                      <p:cBhvr>
                                        <p:cTn id="443" dur="2000"/>
                                        <p:tgtEl>
                                          <p:spTgt spid="105601"/>
                                        </p:tgtEl>
                                      </p:cBhvr>
                                    </p:animEffect>
                                    <p:set>
                                      <p:cBhvr>
                                        <p:cTn id="444" dur="1" fill="hold">
                                          <p:stCondLst>
                                            <p:cond delay="1999"/>
                                          </p:stCondLst>
                                        </p:cTn>
                                        <p:tgtEl>
                                          <p:spTgt spid="105601"/>
                                        </p:tgtEl>
                                        <p:attrNameLst>
                                          <p:attrName>style.visibility</p:attrName>
                                        </p:attrNameLst>
                                      </p:cBhvr>
                                      <p:to>
                                        <p:strVal val="hidden"/>
                                      </p:to>
                                    </p:set>
                                  </p:childTnLst>
                                </p:cTn>
                              </p:par>
                              <p:par>
                                <p:cTn id="445" presetID="10" presetClass="exit" presetSubtype="0" fill="hold" nodeType="withEffect">
                                  <p:stCondLst>
                                    <p:cond delay="0"/>
                                  </p:stCondLst>
                                  <p:childTnLst>
                                    <p:animEffect transition="out" filter="fade">
                                      <p:cBhvr>
                                        <p:cTn id="446" dur="2000"/>
                                        <p:tgtEl>
                                          <p:spTgt spid="105602"/>
                                        </p:tgtEl>
                                      </p:cBhvr>
                                    </p:animEffect>
                                    <p:set>
                                      <p:cBhvr>
                                        <p:cTn id="447" dur="1" fill="hold">
                                          <p:stCondLst>
                                            <p:cond delay="1999"/>
                                          </p:stCondLst>
                                        </p:cTn>
                                        <p:tgtEl>
                                          <p:spTgt spid="105602"/>
                                        </p:tgtEl>
                                        <p:attrNameLst>
                                          <p:attrName>style.visibility</p:attrName>
                                        </p:attrNameLst>
                                      </p:cBhvr>
                                      <p:to>
                                        <p:strVal val="hidden"/>
                                      </p:to>
                                    </p:set>
                                  </p:childTnLst>
                                </p:cTn>
                              </p:par>
                              <p:par>
                                <p:cTn id="448" presetID="10" presetClass="exit" presetSubtype="0" fill="hold" nodeType="withEffect">
                                  <p:stCondLst>
                                    <p:cond delay="0"/>
                                  </p:stCondLst>
                                  <p:childTnLst>
                                    <p:animEffect transition="out" filter="fade">
                                      <p:cBhvr>
                                        <p:cTn id="449" dur="2000"/>
                                        <p:tgtEl>
                                          <p:spTgt spid="105603"/>
                                        </p:tgtEl>
                                      </p:cBhvr>
                                    </p:animEffect>
                                    <p:set>
                                      <p:cBhvr>
                                        <p:cTn id="450" dur="1" fill="hold">
                                          <p:stCondLst>
                                            <p:cond delay="1999"/>
                                          </p:stCondLst>
                                        </p:cTn>
                                        <p:tgtEl>
                                          <p:spTgt spid="105603"/>
                                        </p:tgtEl>
                                        <p:attrNameLst>
                                          <p:attrName>style.visibility</p:attrName>
                                        </p:attrNameLst>
                                      </p:cBhvr>
                                      <p:to>
                                        <p:strVal val="hidden"/>
                                      </p:to>
                                    </p:set>
                                  </p:childTnLst>
                                </p:cTn>
                              </p:par>
                              <p:par>
                                <p:cTn id="451" presetID="10" presetClass="exit" presetSubtype="0" fill="hold" nodeType="withEffect">
                                  <p:stCondLst>
                                    <p:cond delay="0"/>
                                  </p:stCondLst>
                                  <p:childTnLst>
                                    <p:animEffect transition="out" filter="fade">
                                      <p:cBhvr>
                                        <p:cTn id="452" dur="2000"/>
                                        <p:tgtEl>
                                          <p:spTgt spid="105604"/>
                                        </p:tgtEl>
                                      </p:cBhvr>
                                    </p:animEffect>
                                    <p:set>
                                      <p:cBhvr>
                                        <p:cTn id="453" dur="1" fill="hold">
                                          <p:stCondLst>
                                            <p:cond delay="1999"/>
                                          </p:stCondLst>
                                        </p:cTn>
                                        <p:tgtEl>
                                          <p:spTgt spid="105604"/>
                                        </p:tgtEl>
                                        <p:attrNameLst>
                                          <p:attrName>style.visibility</p:attrName>
                                        </p:attrNameLst>
                                      </p:cBhvr>
                                      <p:to>
                                        <p:strVal val="hidden"/>
                                      </p:to>
                                    </p:set>
                                  </p:childTnLst>
                                </p:cTn>
                              </p:par>
                              <p:par>
                                <p:cTn id="454" presetID="10" presetClass="exit" presetSubtype="0" fill="hold" nodeType="withEffect">
                                  <p:stCondLst>
                                    <p:cond delay="0"/>
                                  </p:stCondLst>
                                  <p:childTnLst>
                                    <p:animEffect transition="out" filter="fade">
                                      <p:cBhvr>
                                        <p:cTn id="455" dur="2000"/>
                                        <p:tgtEl>
                                          <p:spTgt spid="105605"/>
                                        </p:tgtEl>
                                      </p:cBhvr>
                                    </p:animEffect>
                                    <p:set>
                                      <p:cBhvr>
                                        <p:cTn id="456" dur="1" fill="hold">
                                          <p:stCondLst>
                                            <p:cond delay="1999"/>
                                          </p:stCondLst>
                                        </p:cTn>
                                        <p:tgtEl>
                                          <p:spTgt spid="105605"/>
                                        </p:tgtEl>
                                        <p:attrNameLst>
                                          <p:attrName>style.visibility</p:attrName>
                                        </p:attrNameLst>
                                      </p:cBhvr>
                                      <p:to>
                                        <p:strVal val="hidden"/>
                                      </p:to>
                                    </p:set>
                                  </p:childTnLst>
                                </p:cTn>
                              </p:par>
                              <p:par>
                                <p:cTn id="457" presetID="10" presetClass="exit" presetSubtype="0" fill="hold" nodeType="withEffect">
                                  <p:stCondLst>
                                    <p:cond delay="0"/>
                                  </p:stCondLst>
                                  <p:childTnLst>
                                    <p:animEffect transition="out" filter="fade">
                                      <p:cBhvr>
                                        <p:cTn id="458" dur="2000"/>
                                        <p:tgtEl>
                                          <p:spTgt spid="105606"/>
                                        </p:tgtEl>
                                      </p:cBhvr>
                                    </p:animEffect>
                                    <p:set>
                                      <p:cBhvr>
                                        <p:cTn id="459" dur="1" fill="hold">
                                          <p:stCondLst>
                                            <p:cond delay="1999"/>
                                          </p:stCondLst>
                                        </p:cTn>
                                        <p:tgtEl>
                                          <p:spTgt spid="105606"/>
                                        </p:tgtEl>
                                        <p:attrNameLst>
                                          <p:attrName>style.visibility</p:attrName>
                                        </p:attrNameLst>
                                      </p:cBhvr>
                                      <p:to>
                                        <p:strVal val="hidden"/>
                                      </p:to>
                                    </p:set>
                                  </p:childTnLst>
                                </p:cTn>
                              </p:par>
                              <p:par>
                                <p:cTn id="460" presetID="10" presetClass="exit" presetSubtype="0" fill="hold" nodeType="withEffect">
                                  <p:stCondLst>
                                    <p:cond delay="0"/>
                                  </p:stCondLst>
                                  <p:childTnLst>
                                    <p:animEffect transition="out" filter="fade">
                                      <p:cBhvr>
                                        <p:cTn id="461" dur="2000"/>
                                        <p:tgtEl>
                                          <p:spTgt spid="105607"/>
                                        </p:tgtEl>
                                      </p:cBhvr>
                                    </p:animEffect>
                                    <p:set>
                                      <p:cBhvr>
                                        <p:cTn id="462" dur="1" fill="hold">
                                          <p:stCondLst>
                                            <p:cond delay="1999"/>
                                          </p:stCondLst>
                                        </p:cTn>
                                        <p:tgtEl>
                                          <p:spTgt spid="105607"/>
                                        </p:tgtEl>
                                        <p:attrNameLst>
                                          <p:attrName>style.visibility</p:attrName>
                                        </p:attrNameLst>
                                      </p:cBhvr>
                                      <p:to>
                                        <p:strVal val="hidden"/>
                                      </p:to>
                                    </p:set>
                                  </p:childTnLst>
                                </p:cTn>
                              </p:par>
                              <p:par>
                                <p:cTn id="463" presetID="10" presetClass="exit" presetSubtype="0" fill="hold" nodeType="withEffect">
                                  <p:stCondLst>
                                    <p:cond delay="0"/>
                                  </p:stCondLst>
                                  <p:childTnLst>
                                    <p:animEffect transition="out" filter="fade">
                                      <p:cBhvr>
                                        <p:cTn id="464" dur="2000"/>
                                        <p:tgtEl>
                                          <p:spTgt spid="105608"/>
                                        </p:tgtEl>
                                      </p:cBhvr>
                                    </p:animEffect>
                                    <p:set>
                                      <p:cBhvr>
                                        <p:cTn id="465" dur="1" fill="hold">
                                          <p:stCondLst>
                                            <p:cond delay="1999"/>
                                          </p:stCondLst>
                                        </p:cTn>
                                        <p:tgtEl>
                                          <p:spTgt spid="105608"/>
                                        </p:tgtEl>
                                        <p:attrNameLst>
                                          <p:attrName>style.visibility</p:attrName>
                                        </p:attrNameLst>
                                      </p:cBhvr>
                                      <p:to>
                                        <p:strVal val="hidden"/>
                                      </p:to>
                                    </p:set>
                                  </p:childTnLst>
                                </p:cTn>
                              </p:par>
                              <p:par>
                                <p:cTn id="466" presetID="10" presetClass="exit" presetSubtype="0" fill="hold" nodeType="withEffect">
                                  <p:stCondLst>
                                    <p:cond delay="0"/>
                                  </p:stCondLst>
                                  <p:childTnLst>
                                    <p:animEffect transition="out" filter="fade">
                                      <p:cBhvr>
                                        <p:cTn id="467" dur="2000"/>
                                        <p:tgtEl>
                                          <p:spTgt spid="105609"/>
                                        </p:tgtEl>
                                      </p:cBhvr>
                                    </p:animEffect>
                                    <p:set>
                                      <p:cBhvr>
                                        <p:cTn id="468" dur="1" fill="hold">
                                          <p:stCondLst>
                                            <p:cond delay="1999"/>
                                          </p:stCondLst>
                                        </p:cTn>
                                        <p:tgtEl>
                                          <p:spTgt spid="105609"/>
                                        </p:tgtEl>
                                        <p:attrNameLst>
                                          <p:attrName>style.visibility</p:attrName>
                                        </p:attrNameLst>
                                      </p:cBhvr>
                                      <p:to>
                                        <p:strVal val="hidden"/>
                                      </p:to>
                                    </p:set>
                                  </p:childTnLst>
                                </p:cTn>
                              </p:par>
                              <p:par>
                                <p:cTn id="469" presetID="10" presetClass="exit" presetSubtype="0" fill="hold" nodeType="withEffect">
                                  <p:stCondLst>
                                    <p:cond delay="0"/>
                                  </p:stCondLst>
                                  <p:childTnLst>
                                    <p:animEffect transition="out" filter="fade">
                                      <p:cBhvr>
                                        <p:cTn id="470" dur="2000"/>
                                        <p:tgtEl>
                                          <p:spTgt spid="105610"/>
                                        </p:tgtEl>
                                      </p:cBhvr>
                                    </p:animEffect>
                                    <p:set>
                                      <p:cBhvr>
                                        <p:cTn id="471" dur="1" fill="hold">
                                          <p:stCondLst>
                                            <p:cond delay="1999"/>
                                          </p:stCondLst>
                                        </p:cTn>
                                        <p:tgtEl>
                                          <p:spTgt spid="105610"/>
                                        </p:tgtEl>
                                        <p:attrNameLst>
                                          <p:attrName>style.visibility</p:attrName>
                                        </p:attrNameLst>
                                      </p:cBhvr>
                                      <p:to>
                                        <p:strVal val="hidden"/>
                                      </p:to>
                                    </p:set>
                                  </p:childTnLst>
                                </p:cTn>
                              </p:par>
                              <p:par>
                                <p:cTn id="472" presetID="10" presetClass="exit" presetSubtype="0" fill="hold" nodeType="withEffect">
                                  <p:stCondLst>
                                    <p:cond delay="0"/>
                                  </p:stCondLst>
                                  <p:childTnLst>
                                    <p:animEffect transition="out" filter="fade">
                                      <p:cBhvr>
                                        <p:cTn id="473" dur="2000"/>
                                        <p:tgtEl>
                                          <p:spTgt spid="105611"/>
                                        </p:tgtEl>
                                      </p:cBhvr>
                                    </p:animEffect>
                                    <p:set>
                                      <p:cBhvr>
                                        <p:cTn id="474" dur="1" fill="hold">
                                          <p:stCondLst>
                                            <p:cond delay="1999"/>
                                          </p:stCondLst>
                                        </p:cTn>
                                        <p:tgtEl>
                                          <p:spTgt spid="105611"/>
                                        </p:tgtEl>
                                        <p:attrNameLst>
                                          <p:attrName>style.visibility</p:attrName>
                                        </p:attrNameLst>
                                      </p:cBhvr>
                                      <p:to>
                                        <p:strVal val="hidden"/>
                                      </p:to>
                                    </p:set>
                                  </p:childTnLst>
                                </p:cTn>
                              </p:par>
                              <p:par>
                                <p:cTn id="475" presetID="10" presetClass="exit" presetSubtype="0" fill="hold" nodeType="withEffect">
                                  <p:stCondLst>
                                    <p:cond delay="0"/>
                                  </p:stCondLst>
                                  <p:childTnLst>
                                    <p:animEffect transition="out" filter="fade">
                                      <p:cBhvr>
                                        <p:cTn id="476" dur="2000"/>
                                        <p:tgtEl>
                                          <p:spTgt spid="105612"/>
                                        </p:tgtEl>
                                      </p:cBhvr>
                                    </p:animEffect>
                                    <p:set>
                                      <p:cBhvr>
                                        <p:cTn id="477" dur="1" fill="hold">
                                          <p:stCondLst>
                                            <p:cond delay="1999"/>
                                          </p:stCondLst>
                                        </p:cTn>
                                        <p:tgtEl>
                                          <p:spTgt spid="105612"/>
                                        </p:tgtEl>
                                        <p:attrNameLst>
                                          <p:attrName>style.visibility</p:attrName>
                                        </p:attrNameLst>
                                      </p:cBhvr>
                                      <p:to>
                                        <p:strVal val="hidden"/>
                                      </p:to>
                                    </p:set>
                                  </p:childTnLst>
                                </p:cTn>
                              </p:par>
                              <p:par>
                                <p:cTn id="478" presetID="10" presetClass="exit" presetSubtype="0" fill="hold" nodeType="withEffect">
                                  <p:stCondLst>
                                    <p:cond delay="0"/>
                                  </p:stCondLst>
                                  <p:childTnLst>
                                    <p:animEffect transition="out" filter="fade">
                                      <p:cBhvr>
                                        <p:cTn id="479" dur="2000"/>
                                        <p:tgtEl>
                                          <p:spTgt spid="105613"/>
                                        </p:tgtEl>
                                      </p:cBhvr>
                                    </p:animEffect>
                                    <p:set>
                                      <p:cBhvr>
                                        <p:cTn id="480" dur="1" fill="hold">
                                          <p:stCondLst>
                                            <p:cond delay="1999"/>
                                          </p:stCondLst>
                                        </p:cTn>
                                        <p:tgtEl>
                                          <p:spTgt spid="105613"/>
                                        </p:tgtEl>
                                        <p:attrNameLst>
                                          <p:attrName>style.visibility</p:attrName>
                                        </p:attrNameLst>
                                      </p:cBhvr>
                                      <p:to>
                                        <p:strVal val="hidden"/>
                                      </p:to>
                                    </p:set>
                                  </p:childTnLst>
                                </p:cTn>
                              </p:par>
                              <p:par>
                                <p:cTn id="481" presetID="10" presetClass="exit" presetSubtype="0" fill="hold" nodeType="withEffect">
                                  <p:stCondLst>
                                    <p:cond delay="0"/>
                                  </p:stCondLst>
                                  <p:childTnLst>
                                    <p:animEffect transition="out" filter="fade">
                                      <p:cBhvr>
                                        <p:cTn id="482" dur="2000"/>
                                        <p:tgtEl>
                                          <p:spTgt spid="105614"/>
                                        </p:tgtEl>
                                      </p:cBhvr>
                                    </p:animEffect>
                                    <p:set>
                                      <p:cBhvr>
                                        <p:cTn id="483" dur="1" fill="hold">
                                          <p:stCondLst>
                                            <p:cond delay="1999"/>
                                          </p:stCondLst>
                                        </p:cTn>
                                        <p:tgtEl>
                                          <p:spTgt spid="105614"/>
                                        </p:tgtEl>
                                        <p:attrNameLst>
                                          <p:attrName>style.visibility</p:attrName>
                                        </p:attrNameLst>
                                      </p:cBhvr>
                                      <p:to>
                                        <p:strVal val="hidden"/>
                                      </p:to>
                                    </p:set>
                                  </p:childTnLst>
                                </p:cTn>
                              </p:par>
                              <p:par>
                                <p:cTn id="484" presetID="10" presetClass="exit" presetSubtype="0" fill="hold" nodeType="withEffect">
                                  <p:stCondLst>
                                    <p:cond delay="0"/>
                                  </p:stCondLst>
                                  <p:childTnLst>
                                    <p:animEffect transition="out" filter="fade">
                                      <p:cBhvr>
                                        <p:cTn id="485" dur="2000"/>
                                        <p:tgtEl>
                                          <p:spTgt spid="105615"/>
                                        </p:tgtEl>
                                      </p:cBhvr>
                                    </p:animEffect>
                                    <p:set>
                                      <p:cBhvr>
                                        <p:cTn id="486" dur="1" fill="hold">
                                          <p:stCondLst>
                                            <p:cond delay="1999"/>
                                          </p:stCondLst>
                                        </p:cTn>
                                        <p:tgtEl>
                                          <p:spTgt spid="105615"/>
                                        </p:tgtEl>
                                        <p:attrNameLst>
                                          <p:attrName>style.visibility</p:attrName>
                                        </p:attrNameLst>
                                      </p:cBhvr>
                                      <p:to>
                                        <p:strVal val="hidden"/>
                                      </p:to>
                                    </p:set>
                                  </p:childTnLst>
                                </p:cTn>
                              </p:par>
                              <p:par>
                                <p:cTn id="487" presetID="10" presetClass="exit" presetSubtype="0" fill="hold" nodeType="withEffect">
                                  <p:stCondLst>
                                    <p:cond delay="0"/>
                                  </p:stCondLst>
                                  <p:childTnLst>
                                    <p:animEffect transition="out" filter="fade">
                                      <p:cBhvr>
                                        <p:cTn id="488" dur="2000"/>
                                        <p:tgtEl>
                                          <p:spTgt spid="105616"/>
                                        </p:tgtEl>
                                      </p:cBhvr>
                                    </p:animEffect>
                                    <p:set>
                                      <p:cBhvr>
                                        <p:cTn id="489" dur="1" fill="hold">
                                          <p:stCondLst>
                                            <p:cond delay="1999"/>
                                          </p:stCondLst>
                                        </p:cTn>
                                        <p:tgtEl>
                                          <p:spTgt spid="105616"/>
                                        </p:tgtEl>
                                        <p:attrNameLst>
                                          <p:attrName>style.visibility</p:attrName>
                                        </p:attrNameLst>
                                      </p:cBhvr>
                                      <p:to>
                                        <p:strVal val="hidden"/>
                                      </p:to>
                                    </p:set>
                                  </p:childTnLst>
                                </p:cTn>
                              </p:par>
                              <p:par>
                                <p:cTn id="490" presetID="10" presetClass="exit" presetSubtype="0" fill="hold" nodeType="withEffect">
                                  <p:stCondLst>
                                    <p:cond delay="0"/>
                                  </p:stCondLst>
                                  <p:childTnLst>
                                    <p:animEffect transition="out" filter="fade">
                                      <p:cBhvr>
                                        <p:cTn id="491" dur="2000"/>
                                        <p:tgtEl>
                                          <p:spTgt spid="105617"/>
                                        </p:tgtEl>
                                      </p:cBhvr>
                                    </p:animEffect>
                                    <p:set>
                                      <p:cBhvr>
                                        <p:cTn id="492" dur="1" fill="hold">
                                          <p:stCondLst>
                                            <p:cond delay="1999"/>
                                          </p:stCondLst>
                                        </p:cTn>
                                        <p:tgtEl>
                                          <p:spTgt spid="105617"/>
                                        </p:tgtEl>
                                        <p:attrNameLst>
                                          <p:attrName>style.visibility</p:attrName>
                                        </p:attrNameLst>
                                      </p:cBhvr>
                                      <p:to>
                                        <p:strVal val="hidden"/>
                                      </p:to>
                                    </p:set>
                                  </p:childTnLst>
                                </p:cTn>
                              </p:par>
                              <p:par>
                                <p:cTn id="493" presetID="10" presetClass="exit" presetSubtype="0" fill="hold" nodeType="withEffect">
                                  <p:stCondLst>
                                    <p:cond delay="0"/>
                                  </p:stCondLst>
                                  <p:childTnLst>
                                    <p:animEffect transition="out" filter="fade">
                                      <p:cBhvr>
                                        <p:cTn id="494" dur="2000"/>
                                        <p:tgtEl>
                                          <p:spTgt spid="105618"/>
                                        </p:tgtEl>
                                      </p:cBhvr>
                                    </p:animEffect>
                                    <p:set>
                                      <p:cBhvr>
                                        <p:cTn id="495" dur="1" fill="hold">
                                          <p:stCondLst>
                                            <p:cond delay="1999"/>
                                          </p:stCondLst>
                                        </p:cTn>
                                        <p:tgtEl>
                                          <p:spTgt spid="105618"/>
                                        </p:tgtEl>
                                        <p:attrNameLst>
                                          <p:attrName>style.visibility</p:attrName>
                                        </p:attrNameLst>
                                      </p:cBhvr>
                                      <p:to>
                                        <p:strVal val="hidden"/>
                                      </p:to>
                                    </p:set>
                                  </p:childTnLst>
                                </p:cTn>
                              </p:par>
                              <p:par>
                                <p:cTn id="496" presetID="10" presetClass="exit" presetSubtype="0" fill="hold" nodeType="withEffect">
                                  <p:stCondLst>
                                    <p:cond delay="0"/>
                                  </p:stCondLst>
                                  <p:childTnLst>
                                    <p:animEffect transition="out" filter="fade">
                                      <p:cBhvr>
                                        <p:cTn id="497" dur="2000"/>
                                        <p:tgtEl>
                                          <p:spTgt spid="105619"/>
                                        </p:tgtEl>
                                      </p:cBhvr>
                                    </p:animEffect>
                                    <p:set>
                                      <p:cBhvr>
                                        <p:cTn id="498" dur="1" fill="hold">
                                          <p:stCondLst>
                                            <p:cond delay="1999"/>
                                          </p:stCondLst>
                                        </p:cTn>
                                        <p:tgtEl>
                                          <p:spTgt spid="105619"/>
                                        </p:tgtEl>
                                        <p:attrNameLst>
                                          <p:attrName>style.visibility</p:attrName>
                                        </p:attrNameLst>
                                      </p:cBhvr>
                                      <p:to>
                                        <p:strVal val="hidden"/>
                                      </p:to>
                                    </p:set>
                                  </p:childTnLst>
                                </p:cTn>
                              </p:par>
                              <p:par>
                                <p:cTn id="499" presetID="10" presetClass="exit" presetSubtype="0" fill="hold" nodeType="withEffect">
                                  <p:stCondLst>
                                    <p:cond delay="0"/>
                                  </p:stCondLst>
                                  <p:childTnLst>
                                    <p:animEffect transition="out" filter="fade">
                                      <p:cBhvr>
                                        <p:cTn id="500" dur="2000"/>
                                        <p:tgtEl>
                                          <p:spTgt spid="105620"/>
                                        </p:tgtEl>
                                      </p:cBhvr>
                                    </p:animEffect>
                                    <p:set>
                                      <p:cBhvr>
                                        <p:cTn id="501" dur="1" fill="hold">
                                          <p:stCondLst>
                                            <p:cond delay="1999"/>
                                          </p:stCondLst>
                                        </p:cTn>
                                        <p:tgtEl>
                                          <p:spTgt spid="105620"/>
                                        </p:tgtEl>
                                        <p:attrNameLst>
                                          <p:attrName>style.visibility</p:attrName>
                                        </p:attrNameLst>
                                      </p:cBhvr>
                                      <p:to>
                                        <p:strVal val="hidden"/>
                                      </p:to>
                                    </p:set>
                                  </p:childTnLst>
                                </p:cTn>
                              </p:par>
                              <p:par>
                                <p:cTn id="502" presetID="10" presetClass="exit" presetSubtype="0" fill="hold" nodeType="withEffect">
                                  <p:stCondLst>
                                    <p:cond delay="0"/>
                                  </p:stCondLst>
                                  <p:childTnLst>
                                    <p:animEffect transition="out" filter="fade">
                                      <p:cBhvr>
                                        <p:cTn id="503" dur="2000"/>
                                        <p:tgtEl>
                                          <p:spTgt spid="105621"/>
                                        </p:tgtEl>
                                      </p:cBhvr>
                                    </p:animEffect>
                                    <p:set>
                                      <p:cBhvr>
                                        <p:cTn id="504" dur="1" fill="hold">
                                          <p:stCondLst>
                                            <p:cond delay="1999"/>
                                          </p:stCondLst>
                                        </p:cTn>
                                        <p:tgtEl>
                                          <p:spTgt spid="105621"/>
                                        </p:tgtEl>
                                        <p:attrNameLst>
                                          <p:attrName>style.visibility</p:attrName>
                                        </p:attrNameLst>
                                      </p:cBhvr>
                                      <p:to>
                                        <p:strVal val="hidden"/>
                                      </p:to>
                                    </p:set>
                                  </p:childTnLst>
                                </p:cTn>
                              </p:par>
                              <p:par>
                                <p:cTn id="505" presetID="10" presetClass="exit" presetSubtype="0" fill="hold" nodeType="withEffect">
                                  <p:stCondLst>
                                    <p:cond delay="0"/>
                                  </p:stCondLst>
                                  <p:childTnLst>
                                    <p:animEffect transition="out" filter="fade">
                                      <p:cBhvr>
                                        <p:cTn id="506" dur="2000"/>
                                        <p:tgtEl>
                                          <p:spTgt spid="105622"/>
                                        </p:tgtEl>
                                      </p:cBhvr>
                                    </p:animEffect>
                                    <p:set>
                                      <p:cBhvr>
                                        <p:cTn id="507" dur="1" fill="hold">
                                          <p:stCondLst>
                                            <p:cond delay="1999"/>
                                          </p:stCondLst>
                                        </p:cTn>
                                        <p:tgtEl>
                                          <p:spTgt spid="105622"/>
                                        </p:tgtEl>
                                        <p:attrNameLst>
                                          <p:attrName>style.visibility</p:attrName>
                                        </p:attrNameLst>
                                      </p:cBhvr>
                                      <p:to>
                                        <p:strVal val="hidden"/>
                                      </p:to>
                                    </p:set>
                                  </p:childTnLst>
                                </p:cTn>
                              </p:par>
                              <p:par>
                                <p:cTn id="508" presetID="10" presetClass="exit" presetSubtype="0" fill="hold" nodeType="withEffect">
                                  <p:stCondLst>
                                    <p:cond delay="0"/>
                                  </p:stCondLst>
                                  <p:childTnLst>
                                    <p:animEffect transition="out" filter="fade">
                                      <p:cBhvr>
                                        <p:cTn id="509" dur="2000"/>
                                        <p:tgtEl>
                                          <p:spTgt spid="105623"/>
                                        </p:tgtEl>
                                      </p:cBhvr>
                                    </p:animEffect>
                                    <p:set>
                                      <p:cBhvr>
                                        <p:cTn id="510" dur="1" fill="hold">
                                          <p:stCondLst>
                                            <p:cond delay="1999"/>
                                          </p:stCondLst>
                                        </p:cTn>
                                        <p:tgtEl>
                                          <p:spTgt spid="105623"/>
                                        </p:tgtEl>
                                        <p:attrNameLst>
                                          <p:attrName>style.visibility</p:attrName>
                                        </p:attrNameLst>
                                      </p:cBhvr>
                                      <p:to>
                                        <p:strVal val="hidden"/>
                                      </p:to>
                                    </p:set>
                                  </p:childTnLst>
                                </p:cTn>
                              </p:par>
                              <p:par>
                                <p:cTn id="511" presetID="10" presetClass="exit" presetSubtype="0" fill="hold" nodeType="withEffect">
                                  <p:stCondLst>
                                    <p:cond delay="0"/>
                                  </p:stCondLst>
                                  <p:childTnLst>
                                    <p:animEffect transition="out" filter="fade">
                                      <p:cBhvr>
                                        <p:cTn id="512" dur="2000"/>
                                        <p:tgtEl>
                                          <p:spTgt spid="105624"/>
                                        </p:tgtEl>
                                      </p:cBhvr>
                                    </p:animEffect>
                                    <p:set>
                                      <p:cBhvr>
                                        <p:cTn id="513" dur="1" fill="hold">
                                          <p:stCondLst>
                                            <p:cond delay="1999"/>
                                          </p:stCondLst>
                                        </p:cTn>
                                        <p:tgtEl>
                                          <p:spTgt spid="105624"/>
                                        </p:tgtEl>
                                        <p:attrNameLst>
                                          <p:attrName>style.visibility</p:attrName>
                                        </p:attrNameLst>
                                      </p:cBhvr>
                                      <p:to>
                                        <p:strVal val="hidden"/>
                                      </p:to>
                                    </p:set>
                                  </p:childTnLst>
                                </p:cTn>
                              </p:par>
                              <p:par>
                                <p:cTn id="514" presetID="10" presetClass="exit" presetSubtype="0" fill="hold" nodeType="withEffect">
                                  <p:stCondLst>
                                    <p:cond delay="0"/>
                                  </p:stCondLst>
                                  <p:childTnLst>
                                    <p:animEffect transition="out" filter="fade">
                                      <p:cBhvr>
                                        <p:cTn id="515" dur="2000"/>
                                        <p:tgtEl>
                                          <p:spTgt spid="105625"/>
                                        </p:tgtEl>
                                      </p:cBhvr>
                                    </p:animEffect>
                                    <p:set>
                                      <p:cBhvr>
                                        <p:cTn id="516" dur="1" fill="hold">
                                          <p:stCondLst>
                                            <p:cond delay="1999"/>
                                          </p:stCondLst>
                                        </p:cTn>
                                        <p:tgtEl>
                                          <p:spTgt spid="105625"/>
                                        </p:tgtEl>
                                        <p:attrNameLst>
                                          <p:attrName>style.visibility</p:attrName>
                                        </p:attrNameLst>
                                      </p:cBhvr>
                                      <p:to>
                                        <p:strVal val="hidden"/>
                                      </p:to>
                                    </p:set>
                                  </p:childTnLst>
                                </p:cTn>
                              </p:par>
                              <p:par>
                                <p:cTn id="517" presetID="10" presetClass="exit" presetSubtype="0" fill="hold" nodeType="withEffect">
                                  <p:stCondLst>
                                    <p:cond delay="0"/>
                                  </p:stCondLst>
                                  <p:childTnLst>
                                    <p:animEffect transition="out" filter="fade">
                                      <p:cBhvr>
                                        <p:cTn id="518" dur="2000"/>
                                        <p:tgtEl>
                                          <p:spTgt spid="105626"/>
                                        </p:tgtEl>
                                      </p:cBhvr>
                                    </p:animEffect>
                                    <p:set>
                                      <p:cBhvr>
                                        <p:cTn id="519" dur="1" fill="hold">
                                          <p:stCondLst>
                                            <p:cond delay="1999"/>
                                          </p:stCondLst>
                                        </p:cTn>
                                        <p:tgtEl>
                                          <p:spTgt spid="105626"/>
                                        </p:tgtEl>
                                        <p:attrNameLst>
                                          <p:attrName>style.visibility</p:attrName>
                                        </p:attrNameLst>
                                      </p:cBhvr>
                                      <p:to>
                                        <p:strVal val="hidden"/>
                                      </p:to>
                                    </p:set>
                                  </p:childTnLst>
                                </p:cTn>
                              </p:par>
                              <p:par>
                                <p:cTn id="520" presetID="10" presetClass="exit" presetSubtype="0" fill="hold" nodeType="withEffect">
                                  <p:stCondLst>
                                    <p:cond delay="0"/>
                                  </p:stCondLst>
                                  <p:childTnLst>
                                    <p:animEffect transition="out" filter="fade">
                                      <p:cBhvr>
                                        <p:cTn id="521" dur="2000"/>
                                        <p:tgtEl>
                                          <p:spTgt spid="105627"/>
                                        </p:tgtEl>
                                      </p:cBhvr>
                                    </p:animEffect>
                                    <p:set>
                                      <p:cBhvr>
                                        <p:cTn id="522" dur="1" fill="hold">
                                          <p:stCondLst>
                                            <p:cond delay="1999"/>
                                          </p:stCondLst>
                                        </p:cTn>
                                        <p:tgtEl>
                                          <p:spTgt spid="105627"/>
                                        </p:tgtEl>
                                        <p:attrNameLst>
                                          <p:attrName>style.visibility</p:attrName>
                                        </p:attrNameLst>
                                      </p:cBhvr>
                                      <p:to>
                                        <p:strVal val="hidden"/>
                                      </p:to>
                                    </p:set>
                                  </p:childTnLst>
                                </p:cTn>
                              </p:par>
                              <p:par>
                                <p:cTn id="523" presetID="10" presetClass="exit" presetSubtype="0" fill="hold" nodeType="withEffect">
                                  <p:stCondLst>
                                    <p:cond delay="0"/>
                                  </p:stCondLst>
                                  <p:childTnLst>
                                    <p:animEffect transition="out" filter="fade">
                                      <p:cBhvr>
                                        <p:cTn id="524" dur="2000"/>
                                        <p:tgtEl>
                                          <p:spTgt spid="105628"/>
                                        </p:tgtEl>
                                      </p:cBhvr>
                                    </p:animEffect>
                                    <p:set>
                                      <p:cBhvr>
                                        <p:cTn id="525" dur="1" fill="hold">
                                          <p:stCondLst>
                                            <p:cond delay="1999"/>
                                          </p:stCondLst>
                                        </p:cTn>
                                        <p:tgtEl>
                                          <p:spTgt spid="105628"/>
                                        </p:tgtEl>
                                        <p:attrNameLst>
                                          <p:attrName>style.visibility</p:attrName>
                                        </p:attrNameLst>
                                      </p:cBhvr>
                                      <p:to>
                                        <p:strVal val="hidden"/>
                                      </p:to>
                                    </p:set>
                                  </p:childTnLst>
                                </p:cTn>
                              </p:par>
                              <p:par>
                                <p:cTn id="526" presetID="10" presetClass="exit" presetSubtype="0" fill="hold" nodeType="withEffect">
                                  <p:stCondLst>
                                    <p:cond delay="0"/>
                                  </p:stCondLst>
                                  <p:childTnLst>
                                    <p:animEffect transition="out" filter="fade">
                                      <p:cBhvr>
                                        <p:cTn id="527" dur="2000"/>
                                        <p:tgtEl>
                                          <p:spTgt spid="105629"/>
                                        </p:tgtEl>
                                      </p:cBhvr>
                                    </p:animEffect>
                                    <p:set>
                                      <p:cBhvr>
                                        <p:cTn id="528" dur="1" fill="hold">
                                          <p:stCondLst>
                                            <p:cond delay="1999"/>
                                          </p:stCondLst>
                                        </p:cTn>
                                        <p:tgtEl>
                                          <p:spTgt spid="105629"/>
                                        </p:tgtEl>
                                        <p:attrNameLst>
                                          <p:attrName>style.visibility</p:attrName>
                                        </p:attrNameLst>
                                      </p:cBhvr>
                                      <p:to>
                                        <p:strVal val="hidden"/>
                                      </p:to>
                                    </p:set>
                                  </p:childTnLst>
                                </p:cTn>
                              </p:par>
                              <p:par>
                                <p:cTn id="529" presetID="10" presetClass="exit" presetSubtype="0" fill="hold" nodeType="withEffect">
                                  <p:stCondLst>
                                    <p:cond delay="0"/>
                                  </p:stCondLst>
                                  <p:childTnLst>
                                    <p:animEffect transition="out" filter="fade">
                                      <p:cBhvr>
                                        <p:cTn id="530" dur="2000"/>
                                        <p:tgtEl>
                                          <p:spTgt spid="105630"/>
                                        </p:tgtEl>
                                      </p:cBhvr>
                                    </p:animEffect>
                                    <p:set>
                                      <p:cBhvr>
                                        <p:cTn id="531" dur="1" fill="hold">
                                          <p:stCondLst>
                                            <p:cond delay="1999"/>
                                          </p:stCondLst>
                                        </p:cTn>
                                        <p:tgtEl>
                                          <p:spTgt spid="105630"/>
                                        </p:tgtEl>
                                        <p:attrNameLst>
                                          <p:attrName>style.visibility</p:attrName>
                                        </p:attrNameLst>
                                      </p:cBhvr>
                                      <p:to>
                                        <p:strVal val="hidden"/>
                                      </p:to>
                                    </p:set>
                                  </p:childTnLst>
                                </p:cTn>
                              </p:par>
                              <p:par>
                                <p:cTn id="532" presetID="10" presetClass="exit" presetSubtype="0" fill="hold" nodeType="withEffect">
                                  <p:stCondLst>
                                    <p:cond delay="0"/>
                                  </p:stCondLst>
                                  <p:childTnLst>
                                    <p:animEffect transition="out" filter="fade">
                                      <p:cBhvr>
                                        <p:cTn id="533" dur="2000"/>
                                        <p:tgtEl>
                                          <p:spTgt spid="105631"/>
                                        </p:tgtEl>
                                      </p:cBhvr>
                                    </p:animEffect>
                                    <p:set>
                                      <p:cBhvr>
                                        <p:cTn id="534" dur="1" fill="hold">
                                          <p:stCondLst>
                                            <p:cond delay="1999"/>
                                          </p:stCondLst>
                                        </p:cTn>
                                        <p:tgtEl>
                                          <p:spTgt spid="105631"/>
                                        </p:tgtEl>
                                        <p:attrNameLst>
                                          <p:attrName>style.visibility</p:attrName>
                                        </p:attrNameLst>
                                      </p:cBhvr>
                                      <p:to>
                                        <p:strVal val="hidden"/>
                                      </p:to>
                                    </p:set>
                                  </p:childTnLst>
                                </p:cTn>
                              </p:par>
                              <p:par>
                                <p:cTn id="535" presetID="10" presetClass="exit" presetSubtype="0" fill="hold" nodeType="withEffect">
                                  <p:stCondLst>
                                    <p:cond delay="0"/>
                                  </p:stCondLst>
                                  <p:childTnLst>
                                    <p:animEffect transition="out" filter="fade">
                                      <p:cBhvr>
                                        <p:cTn id="536" dur="2000"/>
                                        <p:tgtEl>
                                          <p:spTgt spid="105632"/>
                                        </p:tgtEl>
                                      </p:cBhvr>
                                    </p:animEffect>
                                    <p:set>
                                      <p:cBhvr>
                                        <p:cTn id="537" dur="1" fill="hold">
                                          <p:stCondLst>
                                            <p:cond delay="1999"/>
                                          </p:stCondLst>
                                        </p:cTn>
                                        <p:tgtEl>
                                          <p:spTgt spid="105632"/>
                                        </p:tgtEl>
                                        <p:attrNameLst>
                                          <p:attrName>style.visibility</p:attrName>
                                        </p:attrNameLst>
                                      </p:cBhvr>
                                      <p:to>
                                        <p:strVal val="hidden"/>
                                      </p:to>
                                    </p:set>
                                  </p:childTnLst>
                                </p:cTn>
                              </p:par>
                              <p:par>
                                <p:cTn id="538" presetID="10" presetClass="exit" presetSubtype="0" fill="hold" nodeType="withEffect">
                                  <p:stCondLst>
                                    <p:cond delay="0"/>
                                  </p:stCondLst>
                                  <p:childTnLst>
                                    <p:animEffect transition="out" filter="fade">
                                      <p:cBhvr>
                                        <p:cTn id="539" dur="2000"/>
                                        <p:tgtEl>
                                          <p:spTgt spid="105633"/>
                                        </p:tgtEl>
                                      </p:cBhvr>
                                    </p:animEffect>
                                    <p:set>
                                      <p:cBhvr>
                                        <p:cTn id="540" dur="1" fill="hold">
                                          <p:stCondLst>
                                            <p:cond delay="1999"/>
                                          </p:stCondLst>
                                        </p:cTn>
                                        <p:tgtEl>
                                          <p:spTgt spid="105633"/>
                                        </p:tgtEl>
                                        <p:attrNameLst>
                                          <p:attrName>style.visibility</p:attrName>
                                        </p:attrNameLst>
                                      </p:cBhvr>
                                      <p:to>
                                        <p:strVal val="hidden"/>
                                      </p:to>
                                    </p:set>
                                  </p:childTnLst>
                                </p:cTn>
                              </p:par>
                              <p:par>
                                <p:cTn id="541" presetID="10" presetClass="exit" presetSubtype="0" fill="hold" nodeType="withEffect">
                                  <p:stCondLst>
                                    <p:cond delay="0"/>
                                  </p:stCondLst>
                                  <p:childTnLst>
                                    <p:animEffect transition="out" filter="fade">
                                      <p:cBhvr>
                                        <p:cTn id="542" dur="2000"/>
                                        <p:tgtEl>
                                          <p:spTgt spid="105634"/>
                                        </p:tgtEl>
                                      </p:cBhvr>
                                    </p:animEffect>
                                    <p:set>
                                      <p:cBhvr>
                                        <p:cTn id="543" dur="1" fill="hold">
                                          <p:stCondLst>
                                            <p:cond delay="1999"/>
                                          </p:stCondLst>
                                        </p:cTn>
                                        <p:tgtEl>
                                          <p:spTgt spid="105634"/>
                                        </p:tgtEl>
                                        <p:attrNameLst>
                                          <p:attrName>style.visibility</p:attrName>
                                        </p:attrNameLst>
                                      </p:cBhvr>
                                      <p:to>
                                        <p:strVal val="hidden"/>
                                      </p:to>
                                    </p:set>
                                  </p:childTnLst>
                                </p:cTn>
                              </p:par>
                              <p:par>
                                <p:cTn id="544" presetID="10" presetClass="exit" presetSubtype="0" fill="hold" nodeType="withEffect">
                                  <p:stCondLst>
                                    <p:cond delay="0"/>
                                  </p:stCondLst>
                                  <p:childTnLst>
                                    <p:animEffect transition="out" filter="fade">
                                      <p:cBhvr>
                                        <p:cTn id="545" dur="2000"/>
                                        <p:tgtEl>
                                          <p:spTgt spid="105635"/>
                                        </p:tgtEl>
                                      </p:cBhvr>
                                    </p:animEffect>
                                    <p:set>
                                      <p:cBhvr>
                                        <p:cTn id="546" dur="1" fill="hold">
                                          <p:stCondLst>
                                            <p:cond delay="1999"/>
                                          </p:stCondLst>
                                        </p:cTn>
                                        <p:tgtEl>
                                          <p:spTgt spid="105635"/>
                                        </p:tgtEl>
                                        <p:attrNameLst>
                                          <p:attrName>style.visibility</p:attrName>
                                        </p:attrNameLst>
                                      </p:cBhvr>
                                      <p:to>
                                        <p:strVal val="hidden"/>
                                      </p:to>
                                    </p:set>
                                  </p:childTnLst>
                                </p:cTn>
                              </p:par>
                              <p:par>
                                <p:cTn id="547" presetID="10" presetClass="exit" presetSubtype="0" fill="hold" nodeType="withEffect">
                                  <p:stCondLst>
                                    <p:cond delay="0"/>
                                  </p:stCondLst>
                                  <p:childTnLst>
                                    <p:animEffect transition="out" filter="fade">
                                      <p:cBhvr>
                                        <p:cTn id="548" dur="2000"/>
                                        <p:tgtEl>
                                          <p:spTgt spid="2"/>
                                        </p:tgtEl>
                                      </p:cBhvr>
                                    </p:animEffect>
                                    <p:set>
                                      <p:cBhvr>
                                        <p:cTn id="549" dur="1" fill="hold">
                                          <p:stCondLst>
                                            <p:cond delay="1999"/>
                                          </p:stCondLst>
                                        </p:cTn>
                                        <p:tgtEl>
                                          <p:spTgt spid="2"/>
                                        </p:tgtEl>
                                        <p:attrNameLst>
                                          <p:attrName>style.visibility</p:attrName>
                                        </p:attrNameLst>
                                      </p:cBhvr>
                                      <p:to>
                                        <p:strVal val="hidden"/>
                                      </p:to>
                                    </p:set>
                                  </p:childTnLst>
                                </p:cTn>
                              </p:par>
                              <p:par>
                                <p:cTn id="550" presetID="10" presetClass="exit" presetSubtype="0" fill="hold" nodeType="withEffect">
                                  <p:stCondLst>
                                    <p:cond delay="0"/>
                                  </p:stCondLst>
                                  <p:childTnLst>
                                    <p:animEffect transition="out" filter="fade">
                                      <p:cBhvr>
                                        <p:cTn id="551" dur="2000"/>
                                        <p:tgtEl>
                                          <p:spTgt spid="3"/>
                                        </p:tgtEl>
                                      </p:cBhvr>
                                    </p:animEffect>
                                    <p:set>
                                      <p:cBhvr>
                                        <p:cTn id="552" dur="1" fill="hold">
                                          <p:stCondLst>
                                            <p:cond delay="1999"/>
                                          </p:stCondLst>
                                        </p:cTn>
                                        <p:tgtEl>
                                          <p:spTgt spid="3"/>
                                        </p:tgtEl>
                                        <p:attrNameLst>
                                          <p:attrName>style.visibility</p:attrName>
                                        </p:attrNameLst>
                                      </p:cBhvr>
                                      <p:to>
                                        <p:strVal val="hidden"/>
                                      </p:to>
                                    </p:set>
                                  </p:childTnLst>
                                </p:cTn>
                              </p:par>
                              <p:par>
                                <p:cTn id="553" presetID="10" presetClass="exit" presetSubtype="0" fill="hold" nodeType="withEffect">
                                  <p:stCondLst>
                                    <p:cond delay="0"/>
                                  </p:stCondLst>
                                  <p:childTnLst>
                                    <p:animEffect transition="out" filter="fade">
                                      <p:cBhvr>
                                        <p:cTn id="554" dur="2000"/>
                                        <p:tgtEl>
                                          <p:spTgt spid="4"/>
                                        </p:tgtEl>
                                      </p:cBhvr>
                                    </p:animEffect>
                                    <p:set>
                                      <p:cBhvr>
                                        <p:cTn id="555" dur="1" fill="hold">
                                          <p:stCondLst>
                                            <p:cond delay="1999"/>
                                          </p:stCondLst>
                                        </p:cTn>
                                        <p:tgtEl>
                                          <p:spTgt spid="4"/>
                                        </p:tgtEl>
                                        <p:attrNameLst>
                                          <p:attrName>style.visibility</p:attrName>
                                        </p:attrNameLst>
                                      </p:cBhvr>
                                      <p:to>
                                        <p:strVal val="hidden"/>
                                      </p:to>
                                    </p:set>
                                  </p:childTnLst>
                                </p:cTn>
                              </p:par>
                              <p:par>
                                <p:cTn id="556" presetID="10" presetClass="exit" presetSubtype="0" fill="hold" nodeType="withEffect">
                                  <p:stCondLst>
                                    <p:cond delay="0"/>
                                  </p:stCondLst>
                                  <p:childTnLst>
                                    <p:animEffect transition="out" filter="fade">
                                      <p:cBhvr>
                                        <p:cTn id="557" dur="2000"/>
                                        <p:tgtEl>
                                          <p:spTgt spid="5"/>
                                        </p:tgtEl>
                                      </p:cBhvr>
                                    </p:animEffect>
                                    <p:set>
                                      <p:cBhvr>
                                        <p:cTn id="558"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4" grpId="1"/>
      <p:bldP spid="105475" grpId="0"/>
      <p:bldP spid="105493" grpId="0" animBg="1"/>
      <p:bldP spid="105494" grpId="0" animBg="1"/>
      <p:bldP spid="105495" grpId="0" animBg="1"/>
      <p:bldP spid="105496" grpId="0" animBg="1"/>
      <p:bldP spid="105497" grpId="0" animBg="1"/>
      <p:bldP spid="105498" grpId="0" animBg="1"/>
      <p:bldP spid="105499" grpId="0" animBg="1"/>
      <p:bldP spid="105500" grpId="0" animBg="1"/>
      <p:bldP spid="105501" grpId="0" animBg="1"/>
      <p:bldP spid="105502" grpId="0" animBg="1"/>
      <p:bldP spid="105503" grpId="0" animBg="1"/>
      <p:bldP spid="105504" grpId="0" animBg="1"/>
      <p:bldP spid="105505" grpId="0" animBg="1"/>
      <p:bldP spid="105506" grpId="0" animBg="1"/>
      <p:bldP spid="105507" grpId="0" animBg="1"/>
      <p:bldP spid="105508" grpId="0"/>
      <p:bldP spid="105509" grpId="0" animBg="1"/>
      <p:bldP spid="105510" grpId="0" animBg="1"/>
      <p:bldP spid="105511" grpId="0" animBg="1"/>
      <p:bldP spid="105512" grpId="0" animBg="1"/>
      <p:bldP spid="105513" grpId="0" animBg="1"/>
      <p:bldP spid="105514" grpId="0" animBg="1"/>
      <p:bldP spid="105515" grpId="0" animBg="1"/>
      <p:bldP spid="105516" grpId="0" animBg="1"/>
      <p:bldP spid="105517" grpId="0" animBg="1"/>
      <p:bldP spid="105518" grpId="0" animBg="1"/>
      <p:bldP spid="105519" grpId="0" animBg="1"/>
      <p:bldP spid="105520" grpId="0" animBg="1"/>
      <p:bldP spid="105521" grpId="0" animBg="1"/>
      <p:bldP spid="105522" grpId="0" animBg="1"/>
      <p:bldP spid="105523" grpId="0" animBg="1"/>
      <p:bldP spid="105524" grpId="0" animBg="1"/>
      <p:bldP spid="105525" grpId="0" animBg="1"/>
      <p:bldP spid="105526" grpId="0" animBg="1"/>
      <p:bldP spid="105527" grpId="0" animBg="1"/>
      <p:bldP spid="105528" grpId="0" animBg="1"/>
      <p:bldP spid="105529" grpId="0" animBg="1"/>
      <p:bldP spid="105530" grpId="0" animBg="1"/>
      <p:bldP spid="105531" grpId="0" animBg="1"/>
      <p:bldP spid="105532" grpId="0" animBg="1"/>
      <p:bldP spid="105533" grpId="0" animBg="1"/>
      <p:bldP spid="105534" grpId="0" animBg="1"/>
      <p:bldP spid="105535" grpId="0" animBg="1"/>
      <p:bldP spid="105536" grpId="0" animBg="1"/>
      <p:bldP spid="105537" grpId="0" animBg="1"/>
      <p:bldP spid="105538" grpId="0" animBg="1"/>
      <p:bldP spid="105539" grpId="0" animBg="1"/>
      <p:bldP spid="105540" grpId="0" animBg="1"/>
      <p:bldP spid="105541" grpId="0" animBg="1"/>
      <p:bldP spid="105542" grpId="0" animBg="1"/>
      <p:bldP spid="105543" grpId="0" animBg="1"/>
      <p:bldP spid="105544" grpId="0" animBg="1"/>
      <p:bldP spid="105545" grpId="0" animBg="1"/>
      <p:bldP spid="105546" grpId="0" animBg="1"/>
      <p:bldP spid="105547" grpId="0" animBg="1"/>
      <p:bldP spid="105548" grpId="0" animBg="1"/>
      <p:bldP spid="105549" grpId="0" animBg="1"/>
      <p:bldP spid="105550" grpId="0" animBg="1"/>
      <p:bldP spid="105551" grpId="0" animBg="1"/>
      <p:bldP spid="105552" grpId="0" animBg="1"/>
      <p:bldP spid="105553" grpId="0" animBg="1"/>
      <p:bldP spid="105554" grpId="0" animBg="1"/>
      <p:bldP spid="105555" grpId="0" animBg="1"/>
      <p:bldP spid="105556" grpId="0" animBg="1"/>
      <p:bldP spid="105557" grpId="0" animBg="1"/>
      <p:bldP spid="105558" grpId="0" animBg="1"/>
      <p:bldP spid="105559" grpId="0" animBg="1"/>
      <p:bldP spid="105559" grpId="1" animBg="1"/>
      <p:bldP spid="105559" grpId="2" animBg="1"/>
      <p:bldP spid="105559" grpId="3" animBg="1"/>
      <p:bldP spid="105560" grpId="0" animBg="1"/>
      <p:bldP spid="105561" grpId="0" animBg="1"/>
      <p:bldP spid="105562" grpId="0" animBg="1"/>
      <p:bldP spid="105563" grpId="0" animBg="1"/>
      <p:bldP spid="105564" grpId="0" animBg="1"/>
      <p:bldP spid="105565" grpId="0" animBg="1"/>
      <p:bldP spid="105566" grpId="0" animBg="1"/>
      <p:bldP spid="105567" grpId="0" animBg="1"/>
      <p:bldP spid="105567" grpId="1" animBg="1"/>
      <p:bldP spid="105567" grpId="2" animBg="1"/>
      <p:bldP spid="105567" grpId="3" animBg="1"/>
      <p:bldP spid="105568" grpId="0" animBg="1"/>
      <p:bldP spid="105569" grpId="0" animBg="1"/>
      <p:bldP spid="105570" grpId="0" animBg="1"/>
      <p:bldP spid="105571" grpId="0" animBg="1"/>
      <p:bldP spid="105572" grpId="0" animBg="1"/>
      <p:bldP spid="105573" grpId="0" animBg="1"/>
      <p:bldP spid="105574" grpId="0" animBg="1"/>
      <p:bldP spid="105575" grpId="0" animBg="1"/>
      <p:bldP spid="105576" grpId="0" animBg="1"/>
      <p:bldP spid="105577" grpId="0" animBg="1"/>
      <p:bldP spid="105578" grpId="0" animBg="1"/>
      <p:bldP spid="105578" grpId="1" animBg="1"/>
      <p:bldP spid="105578" grpId="2" animBg="1"/>
      <p:bldP spid="105578" grpId="3" animBg="1"/>
      <p:bldP spid="105579" grpId="0" animBg="1"/>
      <p:bldP spid="105580" grpId="0" animBg="1"/>
      <p:bldP spid="105581" grpId="0" animBg="1"/>
      <p:bldP spid="105582" grpId="0" animBg="1"/>
      <p:bldP spid="105583" grpId="0" animBg="1"/>
      <p:bldP spid="105583" grpId="1" animBg="1"/>
      <p:bldP spid="105583" grpId="2" animBg="1"/>
      <p:bldP spid="105583" grpId="3" animBg="1"/>
      <p:bldP spid="105584" grpId="0" animBg="1"/>
      <p:bldP spid="105585" grpId="0" animBg="1"/>
      <p:bldP spid="105585" grpId="1" animBg="1"/>
      <p:bldP spid="105585" grpId="2" animBg="1"/>
      <p:bldP spid="105585" grpId="3" animBg="1"/>
      <p:bldP spid="105586" grpId="0" animBg="1"/>
      <p:bldP spid="105587" grpId="0" animBg="1"/>
      <p:bldP spid="105588" grpId="0" animBg="1"/>
      <p:bldP spid="105589" grpId="0" animBg="1"/>
      <p:bldP spid="105590" grpId="0" animBg="1"/>
      <p:bldP spid="105591" grpId="0" animBg="1"/>
      <p:bldP spid="105592" grpId="0" animBg="1"/>
      <p:bldP spid="105593" grpId="0" animBg="1"/>
      <p:bldP spid="105594" grpId="0" animBg="1"/>
      <p:bldP spid="105595" grpId="0" animBg="1"/>
      <p:bldP spid="105596" grpId="0" animBg="1"/>
      <p:bldP spid="105597" grpId="0" animBg="1"/>
      <p:bldP spid="105598" grpId="0" animBg="1"/>
      <p:bldP spid="105599" grpId="0" animBg="1"/>
      <p:bldP spid="105600" grpId="0" animBg="1"/>
      <p:bldP spid="105601" grpId="0" animBg="1"/>
      <p:bldP spid="105602" grpId="0" animBg="1"/>
      <p:bldP spid="105603" grpId="0" animBg="1"/>
      <p:bldP spid="105604" grpId="0" animBg="1"/>
      <p:bldP spid="105605" grpId="0" animBg="1"/>
      <p:bldP spid="105606" grpId="0" animBg="1"/>
      <p:bldP spid="105607" grpId="0" animBg="1"/>
      <p:bldP spid="105608" grpId="0" animBg="1"/>
      <p:bldP spid="105609" grpId="0" animBg="1"/>
      <p:bldP spid="105610" grpId="0" animBg="1"/>
      <p:bldP spid="105611" grpId="0" animBg="1"/>
      <p:bldP spid="105612" grpId="0" animBg="1"/>
      <p:bldP spid="105613" grpId="0" animBg="1"/>
      <p:bldP spid="105614" grpId="0" animBg="1"/>
      <p:bldP spid="105615" grpId="0" animBg="1"/>
      <p:bldP spid="105616" grpId="0" animBg="1"/>
      <p:bldP spid="105617" grpId="0" animBg="1"/>
      <p:bldP spid="105618" grpId="0" animBg="1"/>
      <p:bldP spid="105619" grpId="0" animBg="1"/>
      <p:bldP spid="105620" grpId="0" animBg="1"/>
      <p:bldP spid="105621" grpId="0" animBg="1"/>
      <p:bldP spid="105621" grpId="1" animBg="1"/>
      <p:bldP spid="105621" grpId="2" animBg="1"/>
      <p:bldP spid="105621" grpId="3" animBg="1"/>
      <p:bldP spid="105622" grpId="0" animBg="1"/>
      <p:bldP spid="105623" grpId="0" animBg="1"/>
      <p:bldP spid="105624" grpId="0" animBg="1"/>
      <p:bldP spid="105625" grpId="0" animBg="1"/>
      <p:bldP spid="105626" grpId="0" animBg="1"/>
      <p:bldP spid="105627" grpId="0" animBg="1"/>
      <p:bldP spid="105628" grpId="0" animBg="1"/>
      <p:bldP spid="105629" grpId="0" animBg="1"/>
      <p:bldP spid="105630" grpId="0" animBg="1"/>
      <p:bldP spid="105630" grpId="1" animBg="1"/>
      <p:bldP spid="105630" grpId="2" animBg="1"/>
      <p:bldP spid="105630" grpId="3" animBg="1"/>
      <p:bldP spid="105630" grpId="4" animBg="1"/>
      <p:bldP spid="105631" grpId="0" animBg="1"/>
      <p:bldP spid="105632" grpId="0" animBg="1"/>
      <p:bldP spid="105633" grpId="0" animBg="1"/>
      <p:bldP spid="105634" grpId="0" animBg="1"/>
      <p:bldP spid="105635" grpId="0" animBg="1"/>
      <p:bldP spid="2" grpId="0" animBg="1"/>
      <p:bldP spid="3" grpId="0" animBg="1"/>
      <p:bldP spid="4" grpId="0" animBg="1"/>
      <p:bldP spid="5" grpId="0" animBg="1"/>
    </p:bldLst>
  </p:timing>
  <p:extLst>
    <p:ext uri="{6950BFC3-D8DA-4A85-94F7-54DA5524770B}">
      <p188:commentRel xmlns:p188="http://schemas.microsoft.com/office/powerpoint/2018/8/main" r:id="rId2"/>
    </p:ext>
  </p:extLst>
</p:sld>
</file>

<file path=ppt/tags/tag1.xml><?xml version="1.0" encoding="utf-8"?>
<p:tagLst xmlns:a="http://schemas.openxmlformats.org/drawingml/2006/main" xmlns:r="http://schemas.openxmlformats.org/officeDocument/2006/relationships" xmlns:p="http://schemas.openxmlformats.org/presentationml/2006/main">
  <p:tag name="TIMING" val="|5|3.7|2.6|2.2|2.4|0.9|3.4|1.8|31"/>
</p:tagLst>
</file>

<file path=ppt/tags/tag2.xml><?xml version="1.0" encoding="utf-8"?>
<p:tagLst xmlns:a="http://schemas.openxmlformats.org/drawingml/2006/main" xmlns:r="http://schemas.openxmlformats.org/officeDocument/2006/relationships" xmlns:p="http://schemas.openxmlformats.org/presentationml/2006/main">
  <p:tag name="TIMING" val="|11.9|1.2|9.3|1|5|2.7|1.4"/>
</p:tagLst>
</file>

<file path=ppt/tags/tag3.xml><?xml version="1.0" encoding="utf-8"?>
<p:tagLst xmlns:a="http://schemas.openxmlformats.org/drawingml/2006/main" xmlns:r="http://schemas.openxmlformats.org/officeDocument/2006/relationships" xmlns:p="http://schemas.openxmlformats.org/presentationml/2006/main">
  <p:tag name="TIMING" val="|7.3|2.5|1|4.9"/>
</p:tagLst>
</file>

<file path=ppt/tags/tag4.xml><?xml version="1.0" encoding="utf-8"?>
<p:tagLst xmlns:a="http://schemas.openxmlformats.org/drawingml/2006/main" xmlns:r="http://schemas.openxmlformats.org/officeDocument/2006/relationships" xmlns:p="http://schemas.openxmlformats.org/presentationml/2006/main">
  <p:tag name="TIMING" val="|2|10.7|2.5|2.7"/>
</p:tagLst>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3465</TotalTime>
  <Words>2993</Words>
  <Application>Microsoft Macintosh PowerPoint</Application>
  <PresentationFormat>画面に合わせる (4:3)</PresentationFormat>
  <Paragraphs>668</Paragraphs>
  <Slides>44</Slides>
  <Notes>1</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44</vt:i4>
      </vt:variant>
    </vt:vector>
  </HeadingPairs>
  <TitlesOfParts>
    <vt:vector size="56" baseType="lpstr">
      <vt:lpstr>Inter</vt:lpstr>
      <vt:lpstr>MS Mincho</vt:lpstr>
      <vt:lpstr>ＭＳ Ｐゴシック</vt:lpstr>
      <vt:lpstr>ＭＳ Ｐ明朝</vt:lpstr>
      <vt:lpstr>Aptos</vt:lpstr>
      <vt:lpstr>Arial</vt:lpstr>
      <vt:lpstr>Calibri</vt:lpstr>
      <vt:lpstr>Calibri Light</vt:lpstr>
      <vt:lpstr>Engravers MT</vt:lpstr>
      <vt:lpstr>Times New Roman</vt:lpstr>
      <vt:lpstr>Wingdings</vt:lpstr>
      <vt:lpstr>Office 2013 - 2022 テーマ</vt:lpstr>
      <vt:lpstr>Buddhist Practice Solving  Global Problems    </vt:lpstr>
      <vt:lpstr>PowerPoint プレゼンテーション</vt:lpstr>
      <vt:lpstr>Karma</vt:lpstr>
      <vt:lpstr>Karma Beings Shift States</vt:lpstr>
      <vt:lpstr>PowerPoint プレゼンテーション</vt:lpstr>
      <vt:lpstr> </vt:lpstr>
      <vt:lpstr>10-limbed Dependent Co-origination (Becoming Wheel) </vt:lpstr>
      <vt:lpstr>12-limbed Dependent Co-origination (Becoming Wheel) </vt:lpstr>
      <vt:lpstr>12-limbed Dependent Co-origination (Becoming Wheel) </vt:lpstr>
      <vt:lpstr>Buddha’s Awakening 1</vt:lpstr>
      <vt:lpstr>Buddha’s Awakening 2</vt:lpstr>
      <vt:lpstr>Global Problematique (entertwined problems)</vt:lpstr>
      <vt:lpstr>5 Pecepts/10 Commandments</vt:lpstr>
      <vt:lpstr>Declaration toward a Global Ethic</vt:lpstr>
      <vt:lpstr>Awakened Way  Buddha’ Teaching to Become Buddha:   Awakened in Nirvana in Dharma from Karma  </vt:lpstr>
      <vt:lpstr>Born-blinds Groping For An Animal (Human Conditions)</vt:lpstr>
      <vt:lpstr>Two Truths/Worlds</vt:lpstr>
      <vt:lpstr>Karma</vt:lpstr>
      <vt:lpstr>Karma Causes Suffering</vt:lpstr>
      <vt:lpstr> 12-limb Dependent Co-origination  </vt:lpstr>
      <vt:lpstr>12-limbed Dependent Origination  (Becoming Wheel) </vt:lpstr>
      <vt:lpstr>Zen (Meditation) = Stilling Karma</vt:lpstr>
      <vt:lpstr>1st stage of zen (jhāna)</vt:lpstr>
      <vt:lpstr>2nd stage of zen (jhāna)</vt:lpstr>
      <vt:lpstr>3rd stage of zen (jhāna)</vt:lpstr>
      <vt:lpstr>4th  stage of zen (jhāna)</vt:lpstr>
      <vt:lpstr>Nirvana/Awakening</vt:lpstr>
      <vt:lpstr>Karma to Nirvana </vt:lpstr>
      <vt:lpstr>Nirvana Definition </vt:lpstr>
      <vt:lpstr>Dharma</vt:lpstr>
      <vt:lpstr>Truth like Tree</vt:lpstr>
      <vt:lpstr>Freedom</vt:lpstr>
      <vt:lpstr>         Zazen Postures</vt:lpstr>
      <vt:lpstr>All Should/Can Attain Nirvana/Awakened</vt:lpstr>
      <vt:lpstr>Two Refuges</vt:lpstr>
      <vt:lpstr>Nirvana Fruit </vt:lpstr>
      <vt:lpstr>Religion</vt:lpstr>
      <vt:lpstr>Four Dharmas</vt:lpstr>
      <vt:lpstr>Friend Is Ideal Figure of Religions</vt:lpstr>
      <vt:lpstr>Five Dharmas</vt:lpstr>
      <vt:lpstr>Declaration toward a Global Ethic</vt:lpstr>
      <vt:lpstr>Declaration toward a Global Ethic</vt:lpstr>
      <vt:lpstr>PowerPoint プレゼンテーション</vt:lpstr>
      <vt:lpstr>A Clear      Crystal Ball</vt:lpstr>
    </vt:vector>
  </TitlesOfParts>
  <Manager/>
  <Company>東洋大学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地球システム・地球倫理</dc:title>
  <dc:subject/>
  <dc:creator>吉田　収</dc:creator>
  <cp:keywords/>
  <dc:description/>
  <cp:lastModifiedBy>Osamu Yoshida</cp:lastModifiedBy>
  <cp:revision>210</cp:revision>
  <dcterms:created xsi:type="dcterms:W3CDTF">2006-12-25T12:41:20Z</dcterms:created>
  <dcterms:modified xsi:type="dcterms:W3CDTF">2025-05-17T22:12:24Z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TC011368011041</vt:lpwstr>
  </property>
</Properties>
</file>